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diagrams/quickStyle2.xml" ContentType="application/vnd.openxmlformats-officedocument.drawingml.diagramStyle+xml"/>
  <Override PartName="/ppt/notesSlides/notesSlide38.xml" ContentType="application/vnd.openxmlformats-officedocument.presentationml.notesSlide+xml"/>
  <Override PartName="/ppt/notesSlides/notesSlide49.xml" ContentType="application/vnd.openxmlformats-officedocument.presentationml.notesSlide+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27.xml" ContentType="application/vnd.openxmlformats-officedocument.presentationml.notesSlide+xml"/>
  <Override PartName="/ppt/notesSlides/notesSlide45.xml" ContentType="application/vnd.openxmlformats-officedocument.presentationml.notesSlide+xml"/>
  <Override PartName="/ppt/notesSlides/notesSlide56.xml" ContentType="application/vnd.openxmlformats-officedocument.presentationml.notesSlide+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notesSlides/notesSlide34.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notesSlides/notesSlide23.xml" ContentType="application/vnd.openxmlformats-officedocument.presentationml.notesSlide+xml"/>
  <Override PartName="/ppt/notesSlides/notesSlide41.xml" ContentType="application/vnd.openxmlformats-officedocument.presentationml.notesSlide+xml"/>
  <Override PartName="/ppt/notesSlides/notesSlide52.xml" ContentType="application/vnd.openxmlformats-officedocument.presentationml.notesSlide+xml"/>
  <Override PartName="/docProps/custom.xml" ContentType="application/vnd.openxmlformats-officedocument.custom-properties+xml"/>
  <Override PartName="/ppt/notesSlides/notesSlide12.xml" ContentType="application/vnd.openxmlformats-officedocument.presentationml.notesSlide+xml"/>
  <Override PartName="/ppt/notesSlides/notesSlide30.xml" ContentType="application/vnd.openxmlformats-officedocument.presentationml.notesSlide+xml"/>
  <Override PartName="/ppt/diagrams/layout1.xml" ContentType="application/vnd.openxmlformats-officedocument.drawingml.diagramLayout+xml"/>
  <Override PartName="/ppt/diagrams/data2.xml" ContentType="application/vnd.openxmlformats-officedocument.drawingml.diagramData+xml"/>
  <Override PartName="/ppt/notesSlides/notesSlide7.xml" ContentType="application/vnd.openxmlformats-officedocument.presentationml.notesSlide+xml"/>
  <Override PartName="/ppt/slides/slide9.xml" ContentType="application/vnd.openxmlformats-officedocument.presentationml.slide+xml"/>
  <Override PartName="/ppt/slides/slide59.xml" ContentType="application/vnd.openxmlformats-officedocument.presentationml.slide+xml"/>
  <Override PartName="/ppt/viewProps.xml" ContentType="application/vnd.openxmlformats-officedocument.presentationml.viewProps+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s/slide66.xml" ContentType="application/vnd.openxmlformats-officedocument.presentationml.slide+xml"/>
  <Default Extension="png" ContentType="image/png"/>
  <Override PartName="/ppt/notesSlides/notesSlide3.xml" ContentType="application/vnd.openxmlformats-officedocument.presentationml.notesSlide+xml"/>
  <Default Extension="bin" ContentType="application/vnd.openxmlformats-officedocument.oleObject"/>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slides/slide73.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notesSlides/notesSlide39.xml" ContentType="application/vnd.openxmlformats-officedocument.presentationml.notesSlide+xml"/>
  <Override PartName="/ppt/notesSlides/notesSlide57.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s/slide44.xml" ContentType="application/vnd.openxmlformats-officedocument.presentationml.slide+xml"/>
  <Override PartName="/ppt/slides/slide62.xml" ContentType="application/vnd.openxmlformats-officedocument.presentationml.slide+xml"/>
  <Override PartName="/ppt/slideLayouts/slideLayout3.xml" ContentType="application/vnd.openxmlformats-officedocument.presentationml.slideLayout+xml"/>
  <Override PartName="/ppt/notesSlides/notesSlide17.xml" ContentType="application/vnd.openxmlformats-officedocument.presentationml.notesSlide+xml"/>
  <Override PartName="/ppt/notesSlides/notesSlide28.xml" ContentType="application/vnd.openxmlformats-officedocument.presentationml.notesSlide+xml"/>
  <Override PartName="/ppt/notesSlides/notesSlide46.xml" ContentType="application/vnd.openxmlformats-officedocument.presentationml.notesSlide+xml"/>
  <Override PartName="/ppt/presentation.xml" ContentType="application/vnd.openxmlformats-officedocument.presentationml.presentation.main+xml"/>
  <Override PartName="/ppt/slides/slide22.xml" ContentType="application/vnd.openxmlformats-officedocument.presentationml.slide+xml"/>
  <Override PartName="/ppt/slides/slide51.xml" ContentType="application/vnd.openxmlformats-officedocument.presentationml.slide+xml"/>
  <Override PartName="/ppt/notesSlides/notesSlide24.xml" ContentType="application/vnd.openxmlformats-officedocument.presentationml.notesSlide+xml"/>
  <Override PartName="/ppt/notesSlides/notesSlide35.xml" ContentType="application/vnd.openxmlformats-officedocument.presentationml.notesSlide+xml"/>
  <Override PartName="/ppt/notesSlides/notesSlide53.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notesSlides/notesSlide42.xml" ContentType="application/vnd.openxmlformats-officedocument.presentationml.notesSlide+xml"/>
  <Override PartName="/ppt/notesSlides/notesSlide51.xml" ContentType="application/vnd.openxmlformats-officedocument.presentationml.notesSlide+xml"/>
  <Default Extension="vml" ContentType="application/vnd.openxmlformats-officedocument.vmlDrawing"/>
  <Default Extension="gif" ContentType="image/gif"/>
  <Override PartName="/ppt/diagrams/layout2.xml" ContentType="application/vnd.openxmlformats-officedocument.drawingml.diagramLayout+xml"/>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notesSlides/notesSlide40.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handoutMasters/handoutMaster1.xml" ContentType="application/vnd.openxmlformats-officedocument.presentationml.handoutMaster+xml"/>
  <Override PartName="/ppt/notesSlides/notesSlide4.xml" ContentType="application/vnd.openxmlformats-officedocument.presentationml.notesSlide+xml"/>
  <Override PartName="/ppt/diagrams/data1.xml" ContentType="application/vnd.openxmlformats-officedocument.drawingml.diagramData+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diagrams/colors1.xml" ContentType="application/vnd.openxmlformats-officedocument.drawingml.diagramColors+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notesSlides/notesSlide29.xml" ContentType="application/vnd.openxmlformats-officedocument.presentationml.notesSlide+xml"/>
  <Override PartName="/ppt/notesSlides/notesSlide47.xml" ContentType="application/vnd.openxmlformats-officedocument.presentationml.notesSlide+xml"/>
  <Override PartName="/ppt/notesSlides/notesSlide58.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Default Extension="wmf" ContentType="image/x-wmf"/>
  <Override PartName="/ppt/notesSlides/notesSlide18.xml" ContentType="application/vnd.openxmlformats-officedocument.presentationml.notesSlide+xml"/>
  <Override PartName="/ppt/notesSlides/notesSlide36.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notesSlides/notesSlide25.xml" ContentType="application/vnd.openxmlformats-officedocument.presentationml.notesSlide+xml"/>
  <Override PartName="/ppt/notesSlides/notesSlide43.xml" ContentType="application/vnd.openxmlformats-officedocument.presentationml.notesSlide+xml"/>
  <Override PartName="/ppt/notesSlides/notesSlide54.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notesSlides/notesSlide14.xml" ContentType="application/vnd.openxmlformats-officedocument.presentationml.notesSlide+xml"/>
  <Override PartName="/ppt/notesSlides/notesSlide32.xml" ContentType="application/vnd.openxmlformats-officedocument.presentationml.notesSl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notesSlides/notesSlide50.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68.xml" ContentType="application/vnd.openxmlformats-officedocument.presentationml.slide+xml"/>
  <Override PartName="/ppt/notesSlides/notesSlide5.xml" ContentType="application/vnd.openxmlformats-officedocument.presentationml.notesSlide+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notesSlides/notesSlide1.xml" ContentType="application/vnd.openxmlformats-officedocument.presentationml.notesSlide+xml"/>
  <Override PartName="/ppt/diagrams/colors2.xml" ContentType="application/vnd.openxmlformats-officedocument.drawingml.diagramColors+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notesSlides/notesSlide19.xml" ContentType="application/vnd.openxmlformats-officedocument.presentationml.notesSlide+xml"/>
  <Override PartName="/ppt/notesSlides/notesSlide48.xml" ContentType="application/vnd.openxmlformats-officedocument.presentationml.notesSlide+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Default Extension="jpeg" ContentType="image/jpeg"/>
  <Override PartName="/ppt/diagrams/quickStyle1.xml" ContentType="application/vnd.openxmlformats-officedocument.drawingml.diagramStyle+xml"/>
  <Override PartName="/ppt/notesSlides/notesSlide37.xml" ContentType="application/vnd.openxmlformats-officedocument.presentationml.notesSlide+xml"/>
  <Override PartName="/ppt/notesSlides/notesSlide55.xml" ContentType="application/vnd.openxmlformats-officedocument.presentationml.notesSlide+xml"/>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6.xml" ContentType="application/vnd.openxmlformats-officedocument.presentationml.notesSlide+xml"/>
  <Override PartName="/ppt/notesSlides/notesSlide44.xml" ContentType="application/vnd.openxmlformats-officedocument.presentationml.notesSlid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61" r:id="rId1"/>
  </p:sldMasterIdLst>
  <p:notesMasterIdLst>
    <p:notesMasterId r:id="rId77"/>
  </p:notesMasterIdLst>
  <p:handoutMasterIdLst>
    <p:handoutMasterId r:id="rId78"/>
  </p:handoutMasterIdLst>
  <p:sldIdLst>
    <p:sldId id="336" r:id="rId2"/>
    <p:sldId id="614" r:id="rId3"/>
    <p:sldId id="641" r:id="rId4"/>
    <p:sldId id="753" r:id="rId5"/>
    <p:sldId id="652" r:id="rId6"/>
    <p:sldId id="735" r:id="rId7"/>
    <p:sldId id="680" r:id="rId8"/>
    <p:sldId id="679" r:id="rId9"/>
    <p:sldId id="727" r:id="rId10"/>
    <p:sldId id="653" r:id="rId11"/>
    <p:sldId id="705" r:id="rId12"/>
    <p:sldId id="686" r:id="rId13"/>
    <p:sldId id="698" r:id="rId14"/>
    <p:sldId id="688" r:id="rId15"/>
    <p:sldId id="684" r:id="rId16"/>
    <p:sldId id="682" r:id="rId17"/>
    <p:sldId id="699" r:id="rId18"/>
    <p:sldId id="683" r:id="rId19"/>
    <p:sldId id="706" r:id="rId20"/>
    <p:sldId id="691" r:id="rId21"/>
    <p:sldId id="689" r:id="rId22"/>
    <p:sldId id="708" r:id="rId23"/>
    <p:sldId id="701" r:id="rId24"/>
    <p:sldId id="693" r:id="rId25"/>
    <p:sldId id="712" r:id="rId26"/>
    <p:sldId id="711" r:id="rId27"/>
    <p:sldId id="697" r:id="rId28"/>
    <p:sldId id="709" r:id="rId29"/>
    <p:sldId id="695" r:id="rId30"/>
    <p:sldId id="710" r:id="rId31"/>
    <p:sldId id="714" r:id="rId32"/>
    <p:sldId id="752" r:id="rId33"/>
    <p:sldId id="721" r:id="rId34"/>
    <p:sldId id="720" r:id="rId35"/>
    <p:sldId id="722" r:id="rId36"/>
    <p:sldId id="723" r:id="rId37"/>
    <p:sldId id="654" r:id="rId38"/>
    <p:sldId id="662" r:id="rId39"/>
    <p:sldId id="667" r:id="rId40"/>
    <p:sldId id="713" r:id="rId41"/>
    <p:sldId id="717" r:id="rId42"/>
    <p:sldId id="716" r:id="rId43"/>
    <p:sldId id="669" r:id="rId44"/>
    <p:sldId id="745" r:id="rId45"/>
    <p:sldId id="670" r:id="rId46"/>
    <p:sldId id="661" r:id="rId47"/>
    <p:sldId id="659" r:id="rId48"/>
    <p:sldId id="658" r:id="rId49"/>
    <p:sldId id="664" r:id="rId50"/>
    <p:sldId id="663" r:id="rId51"/>
    <p:sldId id="657" r:id="rId52"/>
    <p:sldId id="644" r:id="rId53"/>
    <p:sldId id="746" r:id="rId54"/>
    <p:sldId id="674" r:id="rId55"/>
    <p:sldId id="747" r:id="rId56"/>
    <p:sldId id="748" r:id="rId57"/>
    <p:sldId id="749" r:id="rId58"/>
    <p:sldId id="750" r:id="rId59"/>
    <p:sldId id="751" r:id="rId60"/>
    <p:sldId id="724" r:id="rId61"/>
    <p:sldId id="719" r:id="rId62"/>
    <p:sldId id="726" r:id="rId63"/>
    <p:sldId id="728" r:id="rId64"/>
    <p:sldId id="678" r:id="rId65"/>
    <p:sldId id="732" r:id="rId66"/>
    <p:sldId id="733" r:id="rId67"/>
    <p:sldId id="734" r:id="rId68"/>
    <p:sldId id="736" r:id="rId69"/>
    <p:sldId id="737" r:id="rId70"/>
    <p:sldId id="739" r:id="rId71"/>
    <p:sldId id="738" r:id="rId72"/>
    <p:sldId id="741" r:id="rId73"/>
    <p:sldId id="742" r:id="rId74"/>
    <p:sldId id="743" r:id="rId75"/>
    <p:sldId id="338" r:id="rId76"/>
  </p:sldIdLst>
  <p:sldSz cx="12192000" cy="6858000"/>
  <p:notesSz cx="6858000" cy="9144000"/>
  <p:defaultTex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xmlns="">
        <p15:guide id="1" orient="horz" pos="2148">
          <p15:clr>
            <a:srgbClr val="A4A3A4"/>
          </p15:clr>
        </p15:guide>
        <p15:guide id="2" pos="3841">
          <p15:clr>
            <a:srgbClr val="A4A3A4"/>
          </p15:clr>
        </p15:guide>
        <p15:guide id="3" orient="horz" pos="692">
          <p15:clr>
            <a:srgbClr val="A4A3A4"/>
          </p15:clr>
        </p15:guide>
        <p15:guide id="4" orient="horz" pos="470">
          <p15:clr>
            <a:srgbClr val="A4A3A4"/>
          </p15:clr>
        </p15:guide>
        <p15:guide id="5" orient="horz" pos="75">
          <p15:clr>
            <a:srgbClr val="A4A3A4"/>
          </p15:clr>
        </p15:guide>
        <p15:guide id="6" orient="horz" pos="4018">
          <p15:clr>
            <a:srgbClr val="A4A3A4"/>
          </p15:clr>
        </p15:guide>
        <p15:guide id="7" orient="horz" pos="4016">
          <p15:clr>
            <a:srgbClr val="A4A3A4"/>
          </p15:clr>
        </p15:guide>
        <p15:guide id="8" orient="horz" pos="4008">
          <p15:clr>
            <a:srgbClr val="A4A3A4"/>
          </p15:clr>
        </p15:guide>
        <p15:guide id="9" pos="371">
          <p15:clr>
            <a:srgbClr val="A4A3A4"/>
          </p15:clr>
        </p15:guide>
        <p15:guide id="10" pos="7324">
          <p15:clr>
            <a:srgbClr val="A4A3A4"/>
          </p15:clr>
        </p15:guide>
      </p15:sldGuideLst>
    </p:ext>
    <p:ext uri="{2D200454-40CA-4A62-9FC3-DE9A4176ACB9}">
      <p15:notes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0"/>
      </p:ext>
    </p:extLst>
  </p:showPr>
  <p:clrMru>
    <a:srgbClr val="D9FCCC"/>
    <a:srgbClr val="32AC90"/>
    <a:srgbClr val="FFCCCC"/>
    <a:srgbClr val="C00000"/>
    <a:srgbClr val="26AB8E"/>
    <a:srgbClr val="0000FF"/>
    <a:srgbClr val="000099"/>
    <a:srgbClr val="FF0000"/>
    <a:srgbClr val="B6FA9E"/>
    <a:srgbClr val="FF5050"/>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8D230F3-CF80-4859-8CE7-A43EE81993B5}" styleName="浅色样式 1 - 强调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3C2FFA5D-87B4-456A-9821-1D502468CF0F}" styleName="主题样式 1 - 强调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BC89EF96-8CEA-46FF-86C4-4CE0E7609802}" styleName="浅色样式 3 - 强调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9CF1AB2-1976-4502-BF36-3FF5EA218861}" styleName="中度样式 4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7810" autoAdjust="0"/>
    <p:restoredTop sz="90729" autoAdjust="0"/>
  </p:normalViewPr>
  <p:slideViewPr>
    <p:cSldViewPr snapToGrid="0">
      <p:cViewPr>
        <p:scale>
          <a:sx n="90" d="100"/>
          <a:sy n="90" d="100"/>
        </p:scale>
        <p:origin x="-259" y="230"/>
      </p:cViewPr>
      <p:guideLst>
        <p:guide orient="horz" pos="2148"/>
        <p:guide orient="horz" pos="692"/>
        <p:guide orient="horz" pos="470"/>
        <p:guide orient="horz" pos="75"/>
        <p:guide orient="horz" pos="4018"/>
        <p:guide orient="horz" pos="4016"/>
        <p:guide orient="horz" pos="4008"/>
        <p:guide pos="3841"/>
        <p:guide pos="371"/>
        <p:guide pos="7324"/>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p:cViewPr varScale="1">
        <p:scale>
          <a:sx n="54" d="100"/>
          <a:sy n="54" d="100"/>
        </p:scale>
        <p:origin x="2820" y="72"/>
      </p:cViewPr>
      <p:guideLst/>
    </p:cSldViewPr>
  </p:notes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handoutMaster" Target="handoutMasters/handoutMaster1.xml"/><Relationship Id="rId8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4AD8E2E-C651-4442-AFC1-D8B6C0893BE3}"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zh-CN" altLang="en-US"/>
        </a:p>
      </dgm:t>
    </dgm:pt>
    <dgm:pt modelId="{AC64C925-69A8-40FD-9798-62FAFC303EC5}">
      <dgm:prSet custT="1"/>
      <dgm:spPr/>
      <dgm:t>
        <a:bodyPr/>
        <a:lstStyle/>
        <a:p>
          <a:pPr rtl="0"/>
          <a:r>
            <a:rPr kumimoji="1" lang="zh-CN" altLang="en-US" sz="2000" b="0" dirty="0" smtClean="0">
              <a:latin typeface="仿宋_GB2312" pitchFamily="49" charset="-122"/>
              <a:ea typeface="仿宋_GB2312" pitchFamily="49" charset="-122"/>
            </a:rPr>
            <a:t>传统信贷</a:t>
          </a:r>
          <a:endParaRPr kumimoji="1" lang="zh-CN" altLang="en-US" sz="2000" b="0" dirty="0">
            <a:latin typeface="仿宋_GB2312" pitchFamily="49" charset="-122"/>
            <a:ea typeface="仿宋_GB2312" pitchFamily="49" charset="-122"/>
          </a:endParaRPr>
        </a:p>
      </dgm:t>
    </dgm:pt>
    <dgm:pt modelId="{8AB2FDE6-EE67-4352-B88B-7462B54D8301}" type="parTrans" cxnId="{907B8FDE-BC41-4150-9D9D-886E69AEADF7}">
      <dgm:prSet/>
      <dgm:spPr/>
      <dgm:t>
        <a:bodyPr/>
        <a:lstStyle/>
        <a:p>
          <a:endParaRPr lang="zh-CN" altLang="en-US"/>
        </a:p>
      </dgm:t>
    </dgm:pt>
    <dgm:pt modelId="{02A9F274-4BF7-46BF-A32F-082BF552848D}" type="sibTrans" cxnId="{907B8FDE-BC41-4150-9D9D-886E69AEADF7}">
      <dgm:prSet/>
      <dgm:spPr/>
      <dgm:t>
        <a:bodyPr/>
        <a:lstStyle/>
        <a:p>
          <a:endParaRPr lang="zh-CN" altLang="en-US"/>
        </a:p>
      </dgm:t>
    </dgm:pt>
    <dgm:pt modelId="{30464F89-0078-44AD-92C0-9493507F2103}" type="pres">
      <dgm:prSet presAssocID="{B4AD8E2E-C651-4442-AFC1-D8B6C0893BE3}" presName="Name0" presStyleCnt="0">
        <dgm:presLayoutVars>
          <dgm:dir/>
          <dgm:animLvl val="lvl"/>
          <dgm:resizeHandles val="exact"/>
        </dgm:presLayoutVars>
      </dgm:prSet>
      <dgm:spPr/>
      <dgm:t>
        <a:bodyPr/>
        <a:lstStyle/>
        <a:p>
          <a:endParaRPr lang="zh-CN" altLang="en-US"/>
        </a:p>
      </dgm:t>
    </dgm:pt>
    <dgm:pt modelId="{363C17D5-5CF5-441F-A050-8AFE87449423}" type="pres">
      <dgm:prSet presAssocID="{AC64C925-69A8-40FD-9798-62FAFC303EC5}" presName="linNode" presStyleCnt="0"/>
      <dgm:spPr/>
    </dgm:pt>
    <dgm:pt modelId="{F6C1FA73-4BA9-4AD8-98F0-8406E1F61BF9}" type="pres">
      <dgm:prSet presAssocID="{AC64C925-69A8-40FD-9798-62FAFC303EC5}" presName="parentText" presStyleLbl="node1" presStyleIdx="0" presStyleCnt="1">
        <dgm:presLayoutVars>
          <dgm:chMax val="1"/>
          <dgm:bulletEnabled val="1"/>
        </dgm:presLayoutVars>
      </dgm:prSet>
      <dgm:spPr/>
      <dgm:t>
        <a:bodyPr/>
        <a:lstStyle/>
        <a:p>
          <a:endParaRPr lang="zh-CN" altLang="en-US"/>
        </a:p>
      </dgm:t>
    </dgm:pt>
  </dgm:ptLst>
  <dgm:cxnLst>
    <dgm:cxn modelId="{907B8FDE-BC41-4150-9D9D-886E69AEADF7}" srcId="{B4AD8E2E-C651-4442-AFC1-D8B6C0893BE3}" destId="{AC64C925-69A8-40FD-9798-62FAFC303EC5}" srcOrd="0" destOrd="0" parTransId="{8AB2FDE6-EE67-4352-B88B-7462B54D8301}" sibTransId="{02A9F274-4BF7-46BF-A32F-082BF552848D}"/>
    <dgm:cxn modelId="{D6622AA8-AB73-4746-92E9-8092C48C0349}" type="presOf" srcId="{AC64C925-69A8-40FD-9798-62FAFC303EC5}" destId="{F6C1FA73-4BA9-4AD8-98F0-8406E1F61BF9}" srcOrd="0" destOrd="0" presId="urn:microsoft.com/office/officeart/2005/8/layout/vList5"/>
    <dgm:cxn modelId="{654D19EF-9A44-43A0-9993-2AFB9E31CB0D}" type="presOf" srcId="{B4AD8E2E-C651-4442-AFC1-D8B6C0893BE3}" destId="{30464F89-0078-44AD-92C0-9493507F2103}" srcOrd="0" destOrd="0" presId="urn:microsoft.com/office/officeart/2005/8/layout/vList5"/>
    <dgm:cxn modelId="{02E5CFF6-9355-47D5-A77F-2FED2B15160F}" type="presParOf" srcId="{30464F89-0078-44AD-92C0-9493507F2103}" destId="{363C17D5-5CF5-441F-A050-8AFE87449423}" srcOrd="0" destOrd="0" presId="urn:microsoft.com/office/officeart/2005/8/layout/vList5"/>
    <dgm:cxn modelId="{CC800FDD-54BB-402E-89AC-C2E0DAA38B0B}" type="presParOf" srcId="{363C17D5-5CF5-441F-A050-8AFE87449423}" destId="{F6C1FA73-4BA9-4AD8-98F0-8406E1F61BF9}" srcOrd="0" destOrd="0" presId="urn:microsoft.com/office/officeart/2005/8/layout/vList5"/>
  </dgm:cxnLst>
  <dgm:bg/>
  <dgm:whole/>
</dgm:dataModel>
</file>

<file path=ppt/diagrams/data2.xml><?xml version="1.0" encoding="utf-8"?>
<dgm:dataModel xmlns:dgm="http://schemas.openxmlformats.org/drawingml/2006/diagram" xmlns:a="http://schemas.openxmlformats.org/drawingml/2006/main">
  <dgm:ptLst>
    <dgm:pt modelId="{B4AD8E2E-C651-4442-AFC1-D8B6C0893BE3}"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zh-CN" altLang="en-US"/>
        </a:p>
      </dgm:t>
    </dgm:pt>
    <dgm:pt modelId="{AC64C925-69A8-40FD-9798-62FAFC303EC5}">
      <dgm:prSet custT="1"/>
      <dgm:spPr/>
      <dgm:t>
        <a:bodyPr/>
        <a:lstStyle/>
        <a:p>
          <a:pPr rtl="0"/>
          <a:r>
            <a:rPr kumimoji="1" lang="zh-CN" altLang="en-US" sz="2000" b="0" dirty="0" smtClean="0">
              <a:latin typeface="仿宋_GB2312" pitchFamily="49" charset="-122"/>
              <a:ea typeface="仿宋_GB2312" pitchFamily="49" charset="-122"/>
            </a:rPr>
            <a:t>供应链金融</a:t>
          </a:r>
          <a:endParaRPr kumimoji="1" lang="zh-CN" altLang="en-US" sz="2000" b="0" dirty="0">
            <a:latin typeface="仿宋_GB2312" pitchFamily="49" charset="-122"/>
            <a:ea typeface="仿宋_GB2312" pitchFamily="49" charset="-122"/>
          </a:endParaRPr>
        </a:p>
      </dgm:t>
    </dgm:pt>
    <dgm:pt modelId="{8AB2FDE6-EE67-4352-B88B-7462B54D8301}" type="parTrans" cxnId="{907B8FDE-BC41-4150-9D9D-886E69AEADF7}">
      <dgm:prSet/>
      <dgm:spPr/>
      <dgm:t>
        <a:bodyPr/>
        <a:lstStyle/>
        <a:p>
          <a:endParaRPr lang="zh-CN" altLang="en-US"/>
        </a:p>
      </dgm:t>
    </dgm:pt>
    <dgm:pt modelId="{02A9F274-4BF7-46BF-A32F-082BF552848D}" type="sibTrans" cxnId="{907B8FDE-BC41-4150-9D9D-886E69AEADF7}">
      <dgm:prSet/>
      <dgm:spPr/>
      <dgm:t>
        <a:bodyPr/>
        <a:lstStyle/>
        <a:p>
          <a:endParaRPr lang="zh-CN" altLang="en-US"/>
        </a:p>
      </dgm:t>
    </dgm:pt>
    <dgm:pt modelId="{30464F89-0078-44AD-92C0-9493507F2103}" type="pres">
      <dgm:prSet presAssocID="{B4AD8E2E-C651-4442-AFC1-D8B6C0893BE3}" presName="Name0" presStyleCnt="0">
        <dgm:presLayoutVars>
          <dgm:dir/>
          <dgm:animLvl val="lvl"/>
          <dgm:resizeHandles val="exact"/>
        </dgm:presLayoutVars>
      </dgm:prSet>
      <dgm:spPr/>
      <dgm:t>
        <a:bodyPr/>
        <a:lstStyle/>
        <a:p>
          <a:endParaRPr lang="zh-CN" altLang="en-US"/>
        </a:p>
      </dgm:t>
    </dgm:pt>
    <dgm:pt modelId="{363C17D5-5CF5-441F-A050-8AFE87449423}" type="pres">
      <dgm:prSet presAssocID="{AC64C925-69A8-40FD-9798-62FAFC303EC5}" presName="linNode" presStyleCnt="0"/>
      <dgm:spPr/>
    </dgm:pt>
    <dgm:pt modelId="{F6C1FA73-4BA9-4AD8-98F0-8406E1F61BF9}" type="pres">
      <dgm:prSet presAssocID="{AC64C925-69A8-40FD-9798-62FAFC303EC5}" presName="parentText" presStyleLbl="node1" presStyleIdx="0" presStyleCnt="1">
        <dgm:presLayoutVars>
          <dgm:chMax val="1"/>
          <dgm:bulletEnabled val="1"/>
        </dgm:presLayoutVars>
      </dgm:prSet>
      <dgm:spPr/>
      <dgm:t>
        <a:bodyPr/>
        <a:lstStyle/>
        <a:p>
          <a:endParaRPr lang="zh-CN" altLang="en-US"/>
        </a:p>
      </dgm:t>
    </dgm:pt>
  </dgm:ptLst>
  <dgm:cxnLst>
    <dgm:cxn modelId="{907B8FDE-BC41-4150-9D9D-886E69AEADF7}" srcId="{B4AD8E2E-C651-4442-AFC1-D8B6C0893BE3}" destId="{AC64C925-69A8-40FD-9798-62FAFC303EC5}" srcOrd="0" destOrd="0" parTransId="{8AB2FDE6-EE67-4352-B88B-7462B54D8301}" sibTransId="{02A9F274-4BF7-46BF-A32F-082BF552848D}"/>
    <dgm:cxn modelId="{19C23EB9-FAA1-4428-9E32-4C3EF2988051}" type="presOf" srcId="{B4AD8E2E-C651-4442-AFC1-D8B6C0893BE3}" destId="{30464F89-0078-44AD-92C0-9493507F2103}" srcOrd="0" destOrd="0" presId="urn:microsoft.com/office/officeart/2005/8/layout/vList5"/>
    <dgm:cxn modelId="{FC1055D7-5919-491B-B922-889BFA7DCDC1}" type="presOf" srcId="{AC64C925-69A8-40FD-9798-62FAFC303EC5}" destId="{F6C1FA73-4BA9-4AD8-98F0-8406E1F61BF9}" srcOrd="0" destOrd="0" presId="urn:microsoft.com/office/officeart/2005/8/layout/vList5"/>
    <dgm:cxn modelId="{73F3ED27-BBCA-461F-82D4-B0ED233A6682}" type="presParOf" srcId="{30464F89-0078-44AD-92C0-9493507F2103}" destId="{363C17D5-5CF5-441F-A050-8AFE87449423}" srcOrd="0" destOrd="0" presId="urn:microsoft.com/office/officeart/2005/8/layout/vList5"/>
    <dgm:cxn modelId="{60BF40E3-8B58-4A0D-A86C-FBC8B46D5FAD}" type="presParOf" srcId="{363C17D5-5CF5-441F-A050-8AFE87449423}" destId="{F6C1FA73-4BA9-4AD8-98F0-8406E1F61BF9}" srcOrd="0" destOrd="0" presId="urn:microsoft.com/office/officeart/2005/8/layout/vList5"/>
  </dgm:cxnLst>
  <dgm:bg/>
  <dgm:whole/>
</dgm:dataModel>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5.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a:defRPr/>
            </a:pPr>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a:defRPr/>
            </a:pPr>
            <a:fld id="{472573A3-B0C6-4044-9150-B509D3048F62}" type="datetimeFigureOut">
              <a:rPr lang="zh-CN" altLang="en-US"/>
              <a:pPr>
                <a:defRPr/>
              </a:pPr>
              <a:t>2018/6/9</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a:defRPr/>
            </a:pPr>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a:defRPr/>
            </a:pPr>
            <a:fld id="{337BF56A-EE89-4B3D-AC4C-CB72F16F7D00}" type="slidenum">
              <a:rPr lang="zh-CN" altLang="en-US"/>
              <a:pPr>
                <a:defRPr/>
              </a:pPr>
              <a:t>‹#›</a:t>
            </a:fld>
            <a:endParaRPr lang="zh-CN" altLang="en-US"/>
          </a:p>
        </p:txBody>
      </p:sp>
    </p:spTree>
    <p:extLst>
      <p:ext uri="{BB962C8B-B14F-4D97-AF65-F5344CB8AC3E}">
        <p14:creationId xmlns:p14="http://schemas.microsoft.com/office/powerpoint/2010/main" xmlns="" val="187796069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050" name="页眉占位符 1"/>
          <p:cNvSpPr>
            <a:spLocks noGrp="1" noChangeArrowheads="1"/>
          </p:cNvSpPr>
          <p:nvPr>
            <p:ph type="hdr" sz="quarter"/>
          </p:nvPr>
        </p:nvSpPr>
        <p:spPr bwMode="auto">
          <a:xfrm>
            <a:off x="0" y="0"/>
            <a:ext cx="2971800" cy="458788"/>
          </a:xfrm>
          <a:prstGeom prst="rect">
            <a:avLst/>
          </a:prstGeom>
          <a:noFill/>
          <a:ln>
            <a:noFill/>
          </a:ln>
          <a:extLst/>
        </p:spPr>
        <p:txBody>
          <a:bodyPr vert="horz" wrap="square" lIns="91440" tIns="45720" rIns="91440" bIns="45720" numCol="1" anchor="t" anchorCtr="0" compatLnSpc="1">
            <a:prstTxWarp prst="textNoShape">
              <a:avLst/>
            </a:prstTxWarp>
          </a:bodyPr>
          <a:lstStyle>
            <a:lvl1pPr>
              <a:buFont typeface="Arial" panose="020B0604020202020204" pitchFamily="34" charset="0"/>
              <a:buNone/>
              <a:defRPr sz="1200"/>
            </a:lvl1pPr>
          </a:lstStyle>
          <a:p>
            <a:pPr>
              <a:defRPr/>
            </a:pPr>
            <a:endParaRPr lang="zh-CN" altLang="en-US"/>
          </a:p>
        </p:txBody>
      </p:sp>
      <p:sp>
        <p:nvSpPr>
          <p:cNvPr id="2051" name="日期占位符 2"/>
          <p:cNvSpPr>
            <a:spLocks noGrp="1" noChangeArrowheads="1"/>
          </p:cNvSpPr>
          <p:nvPr>
            <p:ph type="dt" idx="1"/>
          </p:nvPr>
        </p:nvSpPr>
        <p:spPr bwMode="auto">
          <a:xfrm>
            <a:off x="3884613" y="0"/>
            <a:ext cx="2971800" cy="458788"/>
          </a:xfrm>
          <a:prstGeom prst="rect">
            <a:avLst/>
          </a:prstGeom>
          <a:noFill/>
          <a:ln>
            <a:noFill/>
          </a:ln>
          <a:extLst/>
        </p:spPr>
        <p:txBody>
          <a:bodyPr vert="horz" wrap="square" lIns="91440" tIns="45720" rIns="91440" bIns="45720" numCol="1" anchor="t" anchorCtr="0" compatLnSpc="1">
            <a:prstTxWarp prst="textNoShape">
              <a:avLst/>
            </a:prstTxWarp>
          </a:bodyPr>
          <a:lstStyle>
            <a:lvl1pPr algn="r">
              <a:buFont typeface="Arial" panose="020B0604020202020204" pitchFamily="34" charset="0"/>
              <a:buNone/>
              <a:defRPr sz="1200"/>
            </a:lvl1pPr>
          </a:lstStyle>
          <a:p>
            <a:pPr>
              <a:defRPr/>
            </a:pPr>
            <a:fld id="{5ED9DBD7-3405-44DD-96AF-0AAB1C2C6B45}" type="datetimeFigureOut">
              <a:rPr lang="zh-CN" altLang="en-US"/>
              <a:pPr>
                <a:defRPr/>
              </a:pPr>
              <a:t>2018/6/9</a:t>
            </a:fld>
            <a:endParaRPr lang="zh-CN" altLang="en-US"/>
          </a:p>
        </p:txBody>
      </p:sp>
      <p:sp>
        <p:nvSpPr>
          <p:cNvPr id="5124" name="幻灯片图像占位符 3"/>
          <p:cNvSpPr>
            <a:spLocks noGrp="1" noRot="1" noChangeAspect="1" noChangeArrowheads="1"/>
          </p:cNvSpPr>
          <p:nvPr>
            <p:ph type="sldImg" idx="2"/>
          </p:nvPr>
        </p:nvSpPr>
        <p:spPr bwMode="auto">
          <a:xfrm>
            <a:off x="685800" y="1143000"/>
            <a:ext cx="5486400" cy="30861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sp>
      <p:sp>
        <p:nvSpPr>
          <p:cNvPr id="2053" name="备注占位符 4"/>
          <p:cNvSpPr>
            <a:spLocks noGrp="1" noChangeArrowheads="1"/>
          </p:cNvSpPr>
          <p:nvPr>
            <p:ph type="body" sz="quarter" idx="3"/>
          </p:nvPr>
        </p:nvSpPr>
        <p:spPr bwMode="auto">
          <a:xfrm>
            <a:off x="685800" y="4400550"/>
            <a:ext cx="5486400" cy="3600450"/>
          </a:xfrm>
          <a:prstGeom prst="rect">
            <a:avLst/>
          </a:prstGeom>
          <a:noFill/>
          <a:ln>
            <a:noFill/>
          </a:ln>
          <a:extLst/>
        </p:spPr>
        <p:txBody>
          <a:bodyPr vert="horz" wrap="square" lIns="91440" tIns="45720" rIns="91440" bIns="45720" numCol="1" anchor="ctr" anchorCtr="0" compatLnSpc="1">
            <a:prstTxWarp prst="textNoShape">
              <a:avLst/>
            </a:prstTxWarp>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2054" name="页脚占位符 5"/>
          <p:cNvSpPr>
            <a:spLocks noGrp="1" noChangeArrowheads="1"/>
          </p:cNvSpPr>
          <p:nvPr>
            <p:ph type="ftr" sz="quarter" idx="4"/>
          </p:nvPr>
        </p:nvSpPr>
        <p:spPr bwMode="auto">
          <a:xfrm>
            <a:off x="0" y="8685213"/>
            <a:ext cx="2971800" cy="458787"/>
          </a:xfrm>
          <a:prstGeom prst="rect">
            <a:avLst/>
          </a:prstGeom>
          <a:noFill/>
          <a:ln>
            <a:noFill/>
          </a:ln>
          <a:extLst/>
        </p:spPr>
        <p:txBody>
          <a:bodyPr vert="horz" wrap="square" lIns="91440" tIns="45720" rIns="91440" bIns="45720" numCol="1" anchor="b" anchorCtr="0" compatLnSpc="1">
            <a:prstTxWarp prst="textNoShape">
              <a:avLst/>
            </a:prstTxWarp>
          </a:bodyPr>
          <a:lstStyle>
            <a:lvl1pPr>
              <a:buFont typeface="Arial" panose="020B0604020202020204" pitchFamily="34" charset="0"/>
              <a:buNone/>
              <a:defRPr sz="1200"/>
            </a:lvl1pPr>
          </a:lstStyle>
          <a:p>
            <a:pPr>
              <a:defRPr/>
            </a:pPr>
            <a:endParaRPr lang="zh-CN" altLang="en-US"/>
          </a:p>
        </p:txBody>
      </p:sp>
      <p:sp>
        <p:nvSpPr>
          <p:cNvPr id="2055" name="灯片编号占位符 6"/>
          <p:cNvSpPr>
            <a:spLocks noGrp="1" noChangeArrowheads="1"/>
          </p:cNvSpPr>
          <p:nvPr>
            <p:ph type="sldNum" sz="quarter" idx="5"/>
          </p:nvPr>
        </p:nvSpPr>
        <p:spPr bwMode="auto">
          <a:xfrm>
            <a:off x="3884613" y="8685213"/>
            <a:ext cx="2971800" cy="458787"/>
          </a:xfrm>
          <a:prstGeom prst="rect">
            <a:avLst/>
          </a:prstGeom>
          <a:noFill/>
          <a:ln>
            <a:noFill/>
          </a:ln>
          <a:extLst/>
        </p:spPr>
        <p:txBody>
          <a:bodyPr vert="horz" wrap="square" lIns="91440" tIns="45720" rIns="91440" bIns="45720" numCol="1" anchor="b" anchorCtr="0" compatLnSpc="1">
            <a:prstTxWarp prst="textNoShape">
              <a:avLst/>
            </a:prstTxWarp>
          </a:bodyPr>
          <a:lstStyle>
            <a:lvl1pPr algn="r">
              <a:buFont typeface="Arial" panose="020B0604020202020204" pitchFamily="34" charset="0"/>
              <a:buNone/>
              <a:defRPr sz="1200"/>
            </a:lvl1pPr>
          </a:lstStyle>
          <a:p>
            <a:pPr>
              <a:defRPr/>
            </a:pPr>
            <a:fld id="{CB369B55-C91B-4544-9DA4-BD31BB4404B3}" type="slidenum">
              <a:rPr lang="zh-CN" altLang="en-US"/>
              <a:pPr>
                <a:defRPr/>
              </a:pPr>
              <a:t>‹#›</a:t>
            </a:fld>
            <a:endParaRPr lang="zh-CN" altLang="en-US"/>
          </a:p>
        </p:txBody>
      </p:sp>
    </p:spTree>
    <p:extLst>
      <p:ext uri="{BB962C8B-B14F-4D97-AF65-F5344CB8AC3E}">
        <p14:creationId xmlns:p14="http://schemas.microsoft.com/office/powerpoint/2010/main" xmlns="" val="2046632032"/>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Calibri" panose="020F0502020204030204" pitchFamily="34" charset="0"/>
        <a:ea typeface="宋体" panose="02010600030101010101" pitchFamily="2" charset="-122"/>
        <a:cs typeface="宋体" charset="0"/>
      </a:defRPr>
    </a:lvl1pPr>
    <a:lvl2pPr marL="457200" algn="l" rtl="0" eaLnBrk="0" fontAlgn="base" hangingPunct="0">
      <a:spcBef>
        <a:spcPct val="30000"/>
      </a:spcBef>
      <a:spcAft>
        <a:spcPct val="0"/>
      </a:spcAft>
      <a:defRPr kumimoji="1" sz="1200"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30000"/>
      </a:spcBef>
      <a:spcAft>
        <a:spcPct val="0"/>
      </a:spcAft>
      <a:defRPr kumimoji="1" sz="1200"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30000"/>
      </a:spcBef>
      <a:spcAft>
        <a:spcPct val="0"/>
      </a:spcAft>
      <a:defRPr kumimoji="1" sz="1200"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30000"/>
      </a:spcBef>
      <a:spcAft>
        <a:spcPct val="0"/>
      </a:spcAft>
      <a:defRPr kumimoji="1" sz="1200"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CB369B55-C91B-4544-9DA4-BD31BB4404B3}" type="slidenum">
              <a:rPr lang="zh-CN" altLang="en-US" smtClean="0"/>
              <a:pPr>
                <a:defRPr/>
              </a:pPr>
              <a:t>3</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CB369B55-C91B-4544-9DA4-BD31BB4404B3}" type="slidenum">
              <a:rPr lang="zh-CN" altLang="en-US" smtClean="0"/>
              <a:pPr>
                <a:defRPr/>
              </a:pPr>
              <a:t>13</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CB369B55-C91B-4544-9DA4-BD31BB4404B3}" type="slidenum">
              <a:rPr lang="zh-CN" altLang="en-US" smtClean="0"/>
              <a:pPr>
                <a:defRPr/>
              </a:pPr>
              <a:t>14</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CB369B55-C91B-4544-9DA4-BD31BB4404B3}" type="slidenum">
              <a:rPr lang="zh-CN" altLang="en-US" smtClean="0"/>
              <a:pPr>
                <a:defRPr/>
              </a:pPr>
              <a:t>15</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CB369B55-C91B-4544-9DA4-BD31BB4404B3}" type="slidenum">
              <a:rPr lang="zh-CN" altLang="en-US" smtClean="0"/>
              <a:pPr>
                <a:defRPr/>
              </a:pPr>
              <a:t>16</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CB369B55-C91B-4544-9DA4-BD31BB4404B3}" type="slidenum">
              <a:rPr lang="zh-CN" altLang="en-US" smtClean="0"/>
              <a:pPr>
                <a:defRPr/>
              </a:pPr>
              <a:t>17</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CB369B55-C91B-4544-9DA4-BD31BB4404B3}" type="slidenum">
              <a:rPr lang="zh-CN" altLang="en-US" smtClean="0"/>
              <a:pPr>
                <a:defRPr/>
              </a:pPr>
              <a:t>18</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CB369B55-C91B-4544-9DA4-BD31BB4404B3}" type="slidenum">
              <a:rPr lang="zh-CN" altLang="en-US" smtClean="0"/>
              <a:pPr>
                <a:defRPr/>
              </a:pPr>
              <a:t>19</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CB369B55-C91B-4544-9DA4-BD31BB4404B3}" type="slidenum">
              <a:rPr lang="zh-CN" altLang="en-US" smtClean="0"/>
              <a:pPr>
                <a:defRPr/>
              </a:pPr>
              <a:t>20</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CB369B55-C91B-4544-9DA4-BD31BB4404B3}" type="slidenum">
              <a:rPr lang="zh-CN" altLang="en-US" smtClean="0"/>
              <a:pPr>
                <a:defRPr/>
              </a:pPr>
              <a:t>21</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CB369B55-C91B-4544-9DA4-BD31BB4404B3}" type="slidenum">
              <a:rPr lang="zh-CN" altLang="en-US" smtClean="0"/>
              <a:pPr>
                <a:defRPr/>
              </a:pPr>
              <a:t>22</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B369B55-C91B-4544-9DA4-BD31BB4404B3}" type="slidenum">
              <a:rPr lang="zh-CN" altLang="en-US" smtClean="0"/>
              <a:pPr>
                <a:defRPr/>
              </a:pPr>
              <a:t>4</a:t>
            </a:fld>
            <a:endParaRPr lang="zh-CN" altLang="en-US"/>
          </a:p>
        </p:txBody>
      </p:sp>
    </p:spTree>
    <p:extLst>
      <p:ext uri="{BB962C8B-B14F-4D97-AF65-F5344CB8AC3E}">
        <p14:creationId xmlns:p14="http://schemas.microsoft.com/office/powerpoint/2010/main" xmlns="" val="288974318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CB369B55-C91B-4544-9DA4-BD31BB4404B3}" type="slidenum">
              <a:rPr lang="zh-CN" altLang="en-US" smtClean="0"/>
              <a:pPr>
                <a:defRPr/>
              </a:pPr>
              <a:t>23</a:t>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CB369B55-C91B-4544-9DA4-BD31BB4404B3}" type="slidenum">
              <a:rPr lang="zh-CN" altLang="en-US" smtClean="0"/>
              <a:pPr>
                <a:defRPr/>
              </a:pPr>
              <a:t>24</a:t>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CB369B55-C91B-4544-9DA4-BD31BB4404B3}" type="slidenum">
              <a:rPr lang="zh-CN" altLang="en-US" smtClean="0"/>
              <a:pPr>
                <a:defRPr/>
              </a:pPr>
              <a:t>25</a:t>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CB369B55-C91B-4544-9DA4-BD31BB4404B3}" type="slidenum">
              <a:rPr lang="zh-CN" altLang="en-US" smtClean="0"/>
              <a:pPr>
                <a:defRPr/>
              </a:pPr>
              <a:t>26</a:t>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CB369B55-C91B-4544-9DA4-BD31BB4404B3}" type="slidenum">
              <a:rPr lang="zh-CN" altLang="en-US" smtClean="0"/>
              <a:pPr>
                <a:defRPr/>
              </a:pPr>
              <a:t>27</a:t>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CB369B55-C91B-4544-9DA4-BD31BB4404B3}" type="slidenum">
              <a:rPr lang="zh-CN" altLang="en-US" smtClean="0"/>
              <a:pPr>
                <a:defRPr/>
              </a:pPr>
              <a:t>28</a:t>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CB369B55-C91B-4544-9DA4-BD31BB4404B3}" type="slidenum">
              <a:rPr lang="zh-CN" altLang="en-US" smtClean="0"/>
              <a:pPr>
                <a:defRPr/>
              </a:pPr>
              <a:t>29</a:t>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CB369B55-C91B-4544-9DA4-BD31BB4404B3}" type="slidenum">
              <a:rPr lang="zh-CN" altLang="en-US" smtClean="0"/>
              <a:pPr>
                <a:defRPr/>
              </a:pPr>
              <a:t>30</a:t>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CB369B55-C91B-4544-9DA4-BD31BB4404B3}" type="slidenum">
              <a:rPr lang="zh-CN" altLang="en-US" smtClean="0"/>
              <a:pPr>
                <a:defRPr/>
              </a:pPr>
              <a:t>31</a:t>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CB369B55-C91B-4544-9DA4-BD31BB4404B3}" type="slidenum">
              <a:rPr lang="zh-CN" altLang="en-US" smtClean="0"/>
              <a:pPr>
                <a:defRPr/>
              </a:pPr>
              <a:t>32</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CB369B55-C91B-4544-9DA4-BD31BB4404B3}" type="slidenum">
              <a:rPr lang="zh-CN" altLang="en-US" smtClean="0"/>
              <a:pPr>
                <a:defRPr/>
              </a:pPr>
              <a:t>5</a:t>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CB369B55-C91B-4544-9DA4-BD31BB4404B3}" type="slidenum">
              <a:rPr lang="zh-CN" altLang="en-US" smtClean="0"/>
              <a:pPr>
                <a:defRPr/>
              </a:pPr>
              <a:t>33</a:t>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CB369B55-C91B-4544-9DA4-BD31BB4404B3}" type="slidenum">
              <a:rPr lang="zh-CN" altLang="en-US" smtClean="0"/>
              <a:pPr>
                <a:defRPr/>
              </a:pPr>
              <a:t>34</a:t>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CB369B55-C91B-4544-9DA4-BD31BB4404B3}" type="slidenum">
              <a:rPr lang="zh-CN" altLang="en-US" smtClean="0"/>
              <a:pPr>
                <a:defRPr/>
              </a:pPr>
              <a:t>35</a:t>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CB369B55-C91B-4544-9DA4-BD31BB4404B3}" type="slidenum">
              <a:rPr lang="zh-CN" altLang="en-US" smtClean="0"/>
              <a:pPr>
                <a:defRPr/>
              </a:pPr>
              <a:t>36</a:t>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CB369B55-C91B-4544-9DA4-BD31BB4404B3}" type="slidenum">
              <a:rPr lang="zh-CN" altLang="en-US" smtClean="0"/>
              <a:pPr>
                <a:defRPr/>
              </a:pPr>
              <a:t>37</a:t>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kumimoji="1" lang="zh-CN" altLang="zh-CN" sz="1200" kern="1200" dirty="0" smtClean="0">
              <a:solidFill>
                <a:schemeClr val="tx1"/>
              </a:solidFill>
              <a:latin typeface="Times New Roman" pitchFamily="18" charset="0"/>
              <a:ea typeface="宋体" charset="-122"/>
              <a:cs typeface="+mn-cs"/>
            </a:endParaRPr>
          </a:p>
        </p:txBody>
      </p:sp>
      <p:sp>
        <p:nvSpPr>
          <p:cNvPr id="4" name="灯片编号占位符 3"/>
          <p:cNvSpPr>
            <a:spLocks noGrp="1"/>
          </p:cNvSpPr>
          <p:nvPr>
            <p:ph type="sldNum" sz="quarter" idx="10"/>
          </p:nvPr>
        </p:nvSpPr>
        <p:spPr/>
        <p:txBody>
          <a:bodyPr/>
          <a:lstStyle/>
          <a:p>
            <a:fld id="{E9803562-39A6-41B6-941E-B372FDD726E4}" type="slidenum">
              <a:rPr lang="en-US" altLang="zh-CN" smtClean="0"/>
              <a:pPr/>
              <a:t>38</a:t>
            </a:fld>
            <a:endParaRPr lang="en-US" altLang="zh-CN"/>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kumimoji="1" lang="zh-CN" altLang="zh-CN" sz="1200" kern="1200" dirty="0" smtClean="0">
              <a:solidFill>
                <a:schemeClr val="tx1"/>
              </a:solidFill>
              <a:latin typeface="Times New Roman" pitchFamily="18" charset="0"/>
              <a:ea typeface="宋体" charset="-122"/>
              <a:cs typeface="+mn-cs"/>
            </a:endParaRPr>
          </a:p>
        </p:txBody>
      </p:sp>
      <p:sp>
        <p:nvSpPr>
          <p:cNvPr id="4" name="灯片编号占位符 3"/>
          <p:cNvSpPr>
            <a:spLocks noGrp="1"/>
          </p:cNvSpPr>
          <p:nvPr>
            <p:ph type="sldNum" sz="quarter" idx="10"/>
          </p:nvPr>
        </p:nvSpPr>
        <p:spPr/>
        <p:txBody>
          <a:bodyPr/>
          <a:lstStyle/>
          <a:p>
            <a:fld id="{E9803562-39A6-41B6-941E-B372FDD726E4}" type="slidenum">
              <a:rPr lang="en-US" altLang="zh-CN" smtClean="0"/>
              <a:pPr/>
              <a:t>39</a:t>
            </a:fld>
            <a:endParaRPr lang="en-US" altLang="zh-CN"/>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CB369B55-C91B-4544-9DA4-BD31BB4404B3}" type="slidenum">
              <a:rPr lang="zh-CN" altLang="en-US" smtClean="0"/>
              <a:pPr>
                <a:defRPr/>
              </a:pPr>
              <a:t>40</a:t>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CB369B55-C91B-4544-9DA4-BD31BB4404B3}" type="slidenum">
              <a:rPr lang="zh-CN" altLang="en-US" smtClean="0"/>
              <a:pPr>
                <a:defRPr/>
              </a:pPr>
              <a:t>41</a:t>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CB369B55-C91B-4544-9DA4-BD31BB4404B3}" type="slidenum">
              <a:rPr lang="zh-CN" altLang="en-US" smtClean="0"/>
              <a:pPr>
                <a:defRPr/>
              </a:pPr>
              <a:t>42</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CB369B55-C91B-4544-9DA4-BD31BB4404B3}" type="slidenum">
              <a:rPr lang="zh-CN" altLang="en-US" smtClean="0"/>
              <a:pPr>
                <a:defRPr/>
              </a:pPr>
              <a:t>6</a:t>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kumimoji="1" lang="zh-CN" altLang="zh-CN" sz="1200" kern="1200" dirty="0" smtClean="0">
              <a:solidFill>
                <a:schemeClr val="tx1"/>
              </a:solidFill>
              <a:latin typeface="Times New Roman" pitchFamily="18" charset="0"/>
              <a:ea typeface="宋体" charset="-122"/>
              <a:cs typeface="+mn-cs"/>
            </a:endParaRPr>
          </a:p>
        </p:txBody>
      </p:sp>
      <p:sp>
        <p:nvSpPr>
          <p:cNvPr id="4" name="灯片编号占位符 3"/>
          <p:cNvSpPr>
            <a:spLocks noGrp="1"/>
          </p:cNvSpPr>
          <p:nvPr>
            <p:ph type="sldNum" sz="quarter" idx="10"/>
          </p:nvPr>
        </p:nvSpPr>
        <p:spPr/>
        <p:txBody>
          <a:bodyPr/>
          <a:lstStyle/>
          <a:p>
            <a:fld id="{E9803562-39A6-41B6-941E-B372FDD726E4}" type="slidenum">
              <a:rPr lang="en-US" altLang="zh-CN" smtClean="0"/>
              <a:pPr/>
              <a:t>43</a:t>
            </a:fld>
            <a:endParaRPr lang="en-US" altLang="zh-CN"/>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kumimoji="1" lang="zh-CN" altLang="zh-CN" sz="1200" kern="1200" dirty="0" smtClean="0">
              <a:solidFill>
                <a:schemeClr val="tx1"/>
              </a:solidFill>
              <a:latin typeface="Times New Roman" pitchFamily="18" charset="0"/>
              <a:ea typeface="宋体" charset="-122"/>
              <a:cs typeface="+mn-cs"/>
            </a:endParaRPr>
          </a:p>
        </p:txBody>
      </p:sp>
      <p:sp>
        <p:nvSpPr>
          <p:cNvPr id="4" name="灯片编号占位符 3"/>
          <p:cNvSpPr>
            <a:spLocks noGrp="1"/>
          </p:cNvSpPr>
          <p:nvPr>
            <p:ph type="sldNum" sz="quarter" idx="10"/>
          </p:nvPr>
        </p:nvSpPr>
        <p:spPr/>
        <p:txBody>
          <a:bodyPr/>
          <a:lstStyle/>
          <a:p>
            <a:fld id="{E9803562-39A6-41B6-941E-B372FDD726E4}" type="slidenum">
              <a:rPr lang="en-US" altLang="zh-CN" smtClean="0"/>
              <a:pPr/>
              <a:t>44</a:t>
            </a:fld>
            <a:endParaRPr lang="en-US" altLang="zh-CN"/>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kumimoji="1" lang="zh-CN" altLang="zh-CN" sz="1200" kern="1200" dirty="0" smtClean="0">
              <a:solidFill>
                <a:schemeClr val="tx1"/>
              </a:solidFill>
              <a:latin typeface="Times New Roman" pitchFamily="18" charset="0"/>
              <a:ea typeface="宋体" charset="-122"/>
              <a:cs typeface="+mn-cs"/>
            </a:endParaRPr>
          </a:p>
        </p:txBody>
      </p:sp>
      <p:sp>
        <p:nvSpPr>
          <p:cNvPr id="4" name="灯片编号占位符 3"/>
          <p:cNvSpPr>
            <a:spLocks noGrp="1"/>
          </p:cNvSpPr>
          <p:nvPr>
            <p:ph type="sldNum" sz="quarter" idx="10"/>
          </p:nvPr>
        </p:nvSpPr>
        <p:spPr/>
        <p:txBody>
          <a:bodyPr/>
          <a:lstStyle/>
          <a:p>
            <a:fld id="{E9803562-39A6-41B6-941E-B372FDD726E4}" type="slidenum">
              <a:rPr lang="en-US" altLang="zh-CN" smtClean="0"/>
              <a:pPr/>
              <a:t>45</a:t>
            </a:fld>
            <a:endParaRPr lang="en-US" altLang="zh-CN"/>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kumimoji="1" lang="zh-CN" altLang="zh-CN" sz="1200" kern="1200" dirty="0" smtClean="0">
              <a:solidFill>
                <a:schemeClr val="tx1"/>
              </a:solidFill>
              <a:latin typeface="Times New Roman" pitchFamily="18" charset="0"/>
              <a:ea typeface="宋体" charset="-122"/>
              <a:cs typeface="+mn-cs"/>
            </a:endParaRPr>
          </a:p>
        </p:txBody>
      </p:sp>
      <p:sp>
        <p:nvSpPr>
          <p:cNvPr id="4" name="灯片编号占位符 3"/>
          <p:cNvSpPr>
            <a:spLocks noGrp="1"/>
          </p:cNvSpPr>
          <p:nvPr>
            <p:ph type="sldNum" sz="quarter" idx="10"/>
          </p:nvPr>
        </p:nvSpPr>
        <p:spPr/>
        <p:txBody>
          <a:bodyPr/>
          <a:lstStyle/>
          <a:p>
            <a:fld id="{E9803562-39A6-41B6-941E-B372FDD726E4}" type="slidenum">
              <a:rPr lang="en-US" altLang="zh-CN" smtClean="0"/>
              <a:pPr/>
              <a:t>46</a:t>
            </a:fld>
            <a:endParaRPr lang="en-US" altLang="zh-CN"/>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kumimoji="1" lang="zh-CN" altLang="zh-CN" sz="1200" kern="1200" dirty="0" smtClean="0">
              <a:solidFill>
                <a:schemeClr val="tx1"/>
              </a:solidFill>
              <a:latin typeface="Times New Roman" pitchFamily="18" charset="0"/>
              <a:ea typeface="宋体" charset="-122"/>
              <a:cs typeface="+mn-cs"/>
            </a:endParaRPr>
          </a:p>
        </p:txBody>
      </p:sp>
      <p:sp>
        <p:nvSpPr>
          <p:cNvPr id="4" name="灯片编号占位符 3"/>
          <p:cNvSpPr>
            <a:spLocks noGrp="1"/>
          </p:cNvSpPr>
          <p:nvPr>
            <p:ph type="sldNum" sz="quarter" idx="10"/>
          </p:nvPr>
        </p:nvSpPr>
        <p:spPr/>
        <p:txBody>
          <a:bodyPr/>
          <a:lstStyle/>
          <a:p>
            <a:fld id="{E9803562-39A6-41B6-941E-B372FDD726E4}" type="slidenum">
              <a:rPr lang="en-US" altLang="zh-CN" smtClean="0"/>
              <a:pPr/>
              <a:t>47</a:t>
            </a:fld>
            <a:endParaRPr lang="en-US" altLang="zh-CN"/>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kumimoji="1" lang="zh-CN" altLang="zh-CN" sz="1200" kern="1200" dirty="0" smtClean="0">
              <a:solidFill>
                <a:schemeClr val="tx1"/>
              </a:solidFill>
              <a:latin typeface="Times New Roman" pitchFamily="18" charset="0"/>
              <a:ea typeface="宋体" charset="-122"/>
              <a:cs typeface="+mn-cs"/>
            </a:endParaRPr>
          </a:p>
        </p:txBody>
      </p:sp>
      <p:sp>
        <p:nvSpPr>
          <p:cNvPr id="4" name="灯片编号占位符 3"/>
          <p:cNvSpPr>
            <a:spLocks noGrp="1"/>
          </p:cNvSpPr>
          <p:nvPr>
            <p:ph type="sldNum" sz="quarter" idx="10"/>
          </p:nvPr>
        </p:nvSpPr>
        <p:spPr/>
        <p:txBody>
          <a:bodyPr/>
          <a:lstStyle/>
          <a:p>
            <a:fld id="{E9803562-39A6-41B6-941E-B372FDD726E4}" type="slidenum">
              <a:rPr lang="en-US" altLang="zh-CN" smtClean="0"/>
              <a:pPr/>
              <a:t>48</a:t>
            </a:fld>
            <a:endParaRPr lang="en-US" altLang="zh-CN"/>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kumimoji="1" lang="zh-CN" altLang="zh-CN" sz="1200" kern="1200" dirty="0" smtClean="0">
              <a:solidFill>
                <a:schemeClr val="tx1"/>
              </a:solidFill>
              <a:latin typeface="Times New Roman" pitchFamily="18" charset="0"/>
              <a:ea typeface="宋体" charset="-122"/>
              <a:cs typeface="+mn-cs"/>
            </a:endParaRPr>
          </a:p>
        </p:txBody>
      </p:sp>
      <p:sp>
        <p:nvSpPr>
          <p:cNvPr id="4" name="灯片编号占位符 3"/>
          <p:cNvSpPr>
            <a:spLocks noGrp="1"/>
          </p:cNvSpPr>
          <p:nvPr>
            <p:ph type="sldNum" sz="quarter" idx="10"/>
          </p:nvPr>
        </p:nvSpPr>
        <p:spPr/>
        <p:txBody>
          <a:bodyPr/>
          <a:lstStyle/>
          <a:p>
            <a:fld id="{E9803562-39A6-41B6-941E-B372FDD726E4}" type="slidenum">
              <a:rPr lang="en-US" altLang="zh-CN" smtClean="0"/>
              <a:pPr/>
              <a:t>49</a:t>
            </a:fld>
            <a:endParaRPr lang="en-US" altLang="zh-CN"/>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kumimoji="1" lang="zh-CN" altLang="zh-CN" sz="1200" kern="1200" dirty="0" smtClean="0">
              <a:solidFill>
                <a:schemeClr val="tx1"/>
              </a:solidFill>
              <a:latin typeface="Times New Roman" pitchFamily="18" charset="0"/>
              <a:ea typeface="宋体" charset="-122"/>
              <a:cs typeface="+mn-cs"/>
            </a:endParaRPr>
          </a:p>
        </p:txBody>
      </p:sp>
      <p:sp>
        <p:nvSpPr>
          <p:cNvPr id="4" name="灯片编号占位符 3"/>
          <p:cNvSpPr>
            <a:spLocks noGrp="1"/>
          </p:cNvSpPr>
          <p:nvPr>
            <p:ph type="sldNum" sz="quarter" idx="10"/>
          </p:nvPr>
        </p:nvSpPr>
        <p:spPr/>
        <p:txBody>
          <a:bodyPr/>
          <a:lstStyle/>
          <a:p>
            <a:fld id="{E9803562-39A6-41B6-941E-B372FDD726E4}" type="slidenum">
              <a:rPr lang="en-US" altLang="zh-CN" smtClean="0"/>
              <a:pPr/>
              <a:t>50</a:t>
            </a:fld>
            <a:endParaRPr lang="en-US" altLang="zh-CN"/>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kumimoji="1" lang="zh-CN" altLang="zh-CN" sz="1200" kern="1200" dirty="0" smtClean="0">
              <a:solidFill>
                <a:schemeClr val="tx1"/>
              </a:solidFill>
              <a:latin typeface="Times New Roman" pitchFamily="18" charset="0"/>
              <a:ea typeface="宋体" charset="-122"/>
              <a:cs typeface="+mn-cs"/>
            </a:endParaRPr>
          </a:p>
        </p:txBody>
      </p:sp>
      <p:sp>
        <p:nvSpPr>
          <p:cNvPr id="4" name="灯片编号占位符 3"/>
          <p:cNvSpPr>
            <a:spLocks noGrp="1"/>
          </p:cNvSpPr>
          <p:nvPr>
            <p:ph type="sldNum" sz="quarter" idx="10"/>
          </p:nvPr>
        </p:nvSpPr>
        <p:spPr/>
        <p:txBody>
          <a:bodyPr/>
          <a:lstStyle/>
          <a:p>
            <a:fld id="{E9803562-39A6-41B6-941E-B372FDD726E4}" type="slidenum">
              <a:rPr lang="en-US" altLang="zh-CN" smtClean="0"/>
              <a:pPr/>
              <a:t>51</a:t>
            </a:fld>
            <a:endParaRPr lang="en-US" altLang="zh-CN"/>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CB369B55-C91B-4544-9DA4-BD31BB4404B3}" type="slidenum">
              <a:rPr lang="zh-CN" altLang="en-US" smtClean="0"/>
              <a:pPr>
                <a:defRPr/>
              </a:pPr>
              <a:t>61</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CB369B55-C91B-4544-9DA4-BD31BB4404B3}" type="slidenum">
              <a:rPr lang="zh-CN" altLang="en-US" smtClean="0"/>
              <a:pPr>
                <a:defRPr/>
              </a:pPr>
              <a:t>7</a:t>
            </a:fld>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CB369B55-C91B-4544-9DA4-BD31BB4404B3}" type="slidenum">
              <a:rPr lang="zh-CN" altLang="en-US" smtClean="0"/>
              <a:pPr>
                <a:defRPr/>
              </a:pPr>
              <a:t>62</a:t>
            </a:fld>
            <a:endParaRPr lang="zh-CN"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CB369B55-C91B-4544-9DA4-BD31BB4404B3}" type="slidenum">
              <a:rPr lang="zh-CN" altLang="en-US" smtClean="0"/>
              <a:pPr>
                <a:defRPr/>
              </a:pPr>
              <a:t>67</a:t>
            </a:fld>
            <a:endParaRPr lang="zh-CN"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CB369B55-C91B-4544-9DA4-BD31BB4404B3}" type="slidenum">
              <a:rPr lang="zh-CN" altLang="en-US" smtClean="0"/>
              <a:pPr>
                <a:defRPr/>
              </a:pPr>
              <a:t>68</a:t>
            </a:fld>
            <a:endParaRPr lang="zh-CN"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CB369B55-C91B-4544-9DA4-BD31BB4404B3}" type="slidenum">
              <a:rPr lang="zh-CN" altLang="en-US" smtClean="0"/>
              <a:pPr>
                <a:defRPr/>
              </a:pPr>
              <a:t>69</a:t>
            </a:fld>
            <a:endParaRPr lang="zh-CN"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CB369B55-C91B-4544-9DA4-BD31BB4404B3}" type="slidenum">
              <a:rPr lang="zh-CN" altLang="en-US" smtClean="0"/>
              <a:pPr>
                <a:defRPr/>
              </a:pPr>
              <a:t>70</a:t>
            </a:fld>
            <a:endParaRPr lang="zh-CN" alt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CB369B55-C91B-4544-9DA4-BD31BB4404B3}" type="slidenum">
              <a:rPr lang="zh-CN" altLang="en-US" smtClean="0"/>
              <a:pPr>
                <a:defRPr/>
              </a:pPr>
              <a:t>71</a:t>
            </a:fld>
            <a:endParaRPr lang="zh-CN" alt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CB369B55-C91B-4544-9DA4-BD31BB4404B3}" type="slidenum">
              <a:rPr lang="zh-CN" altLang="en-US" smtClean="0"/>
              <a:pPr>
                <a:defRPr/>
              </a:pPr>
              <a:t>72</a:t>
            </a:fld>
            <a:endParaRPr lang="zh-CN" alt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CB369B55-C91B-4544-9DA4-BD31BB4404B3}" type="slidenum">
              <a:rPr lang="zh-CN" altLang="en-US" smtClean="0"/>
              <a:pPr>
                <a:defRPr/>
              </a:pPr>
              <a:t>73</a:t>
            </a:fld>
            <a:endParaRPr lang="zh-CN" alt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CB369B55-C91B-4544-9DA4-BD31BB4404B3}" type="slidenum">
              <a:rPr lang="zh-CN" altLang="en-US" smtClean="0"/>
              <a:pPr>
                <a:defRPr/>
              </a:pPr>
              <a:t>74</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CB369B55-C91B-4544-9DA4-BD31BB4404B3}" type="slidenum">
              <a:rPr lang="zh-CN" altLang="en-US" smtClean="0"/>
              <a:pPr>
                <a:defRPr/>
              </a:pPr>
              <a:t>8</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CB369B55-C91B-4544-9DA4-BD31BB4404B3}" type="slidenum">
              <a:rPr lang="zh-CN" altLang="en-US" smtClean="0"/>
              <a:pPr>
                <a:defRPr/>
              </a:pPr>
              <a:t>10</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CB369B55-C91B-4544-9DA4-BD31BB4404B3}" type="slidenum">
              <a:rPr lang="zh-CN" altLang="en-US" smtClean="0"/>
              <a:pPr>
                <a:defRPr/>
              </a:pPr>
              <a:t>11</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CB369B55-C91B-4544-9DA4-BD31BB4404B3}" type="slidenum">
              <a:rPr lang="zh-CN" altLang="en-US" smtClean="0"/>
              <a:pPr>
                <a:defRPr/>
              </a:pPr>
              <a:t>12</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15" name="矩形 14"/>
          <p:cNvSpPr/>
          <p:nvPr userDrawn="1"/>
        </p:nvSpPr>
        <p:spPr>
          <a:xfrm>
            <a:off x="0" y="0"/>
            <a:ext cx="12192000" cy="6858000"/>
          </a:xfrm>
          <a:prstGeom prst="rect">
            <a:avLst/>
          </a:prstGeom>
          <a:solidFill>
            <a:srgbClr val="26AB8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pic>
        <p:nvPicPr>
          <p:cNvPr id="14" name="Picture 2" descr="C:\Users\admin\AppData\Local\Microsoft\Windows\Temporary Internet Files\Content.Outlook\GB8MFHWU\再出发.jpg"/>
          <p:cNvPicPr>
            <a:picLocks noChangeAspect="1" noChangeArrowheads="1"/>
          </p:cNvPicPr>
          <p:nvPr userDrawn="1"/>
        </p:nvPicPr>
        <p:blipFill rotWithShape="1">
          <a:blip r:embed="rId2" cstate="print">
            <a:extLst>
              <a:ext uri="{28A0092B-C50C-407E-A947-70E740481C1C}">
                <a14:useLocalDpi xmlns:a14="http://schemas.microsoft.com/office/drawing/2010/main" xmlns="" val="0"/>
              </a:ext>
            </a:extLst>
          </a:blip>
          <a:srcRect l="16420" t="19497" b="24629"/>
          <a:stretch/>
        </p:blipFill>
        <p:spPr bwMode="auto">
          <a:xfrm>
            <a:off x="6961094" y="4892633"/>
            <a:ext cx="5230906" cy="1965367"/>
          </a:xfrm>
          <a:prstGeom prst="rect">
            <a:avLst/>
          </a:prstGeom>
          <a:noFill/>
          <a:extLst>
            <a:ext uri="{909E8E84-426E-40DD-AFC4-6F175D3DCCD1}">
              <a14:hiddenFill xmlns:a14="http://schemas.microsoft.com/office/drawing/2010/main" xmlns="">
                <a:solidFill>
                  <a:srgbClr val="FFFFFF"/>
                </a:solidFill>
              </a14:hiddenFill>
            </a:ext>
          </a:extLst>
        </p:spPr>
      </p:pic>
      <p:sp>
        <p:nvSpPr>
          <p:cNvPr id="2" name="标题 1"/>
          <p:cNvSpPr>
            <a:spLocks noGrp="1"/>
          </p:cNvSpPr>
          <p:nvPr>
            <p:ph type="ctrTitle"/>
          </p:nvPr>
        </p:nvSpPr>
        <p:spPr>
          <a:xfrm>
            <a:off x="1524000" y="1122363"/>
            <a:ext cx="9144000" cy="2387600"/>
          </a:xfrm>
        </p:spPr>
        <p:txBody>
          <a:bodyPr anchor="b">
            <a:normAutofit/>
          </a:bodyPr>
          <a:lstStyle>
            <a:lvl1pPr algn="ctr">
              <a:lnSpc>
                <a:spcPct val="150000"/>
              </a:lnSpc>
              <a:defRPr sz="4800" b="1"/>
            </a:lvl1pPr>
          </a:lstStyle>
          <a:p>
            <a:r>
              <a:rPr lang="zh-CN" altLang="en-US" smtClean="0"/>
              <a:t>单击此处编辑母版标题样式</a:t>
            </a:r>
            <a:endParaRPr lang="zh-CN" altLang="en-US" dirty="0"/>
          </a:p>
        </p:txBody>
      </p:sp>
      <p:sp>
        <p:nvSpPr>
          <p:cNvPr id="3" name="副标题 2"/>
          <p:cNvSpPr>
            <a:spLocks noGrp="1"/>
          </p:cNvSpPr>
          <p:nvPr>
            <p:ph type="subTitle" idx="1"/>
          </p:nvPr>
        </p:nvSpPr>
        <p:spPr>
          <a:xfrm>
            <a:off x="1524000" y="3602038"/>
            <a:ext cx="9144000" cy="1655762"/>
          </a:xfrm>
        </p:spPr>
        <p:txBody>
          <a:bodyPr anchor="ctr">
            <a:normAutofit/>
          </a:bodyPr>
          <a:lstStyle>
            <a:lvl1pPr marL="0" indent="0" algn="ctr">
              <a:buNone/>
              <a:defRPr sz="2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dirty="0"/>
          </a:p>
        </p:txBody>
      </p:sp>
      <p:pic>
        <p:nvPicPr>
          <p:cNvPr id="16" name="图片 15"/>
          <p:cNvPicPr>
            <a:picLocks noChangeAspect="1"/>
          </p:cNvPicPr>
          <p:nvPr userDrawn="1"/>
        </p:nvPicPr>
        <p:blipFill>
          <a:blip r:embed="rId3" cstate="print">
            <a:extLst>
              <a:ext uri="{28A0092B-C50C-407E-A947-70E740481C1C}">
                <a14:useLocalDpi xmlns:a14="http://schemas.microsoft.com/office/drawing/2010/main" xmlns="" val="0"/>
              </a:ext>
            </a:extLst>
          </a:blip>
          <a:stretch>
            <a:fillRect/>
          </a:stretch>
        </p:blipFill>
        <p:spPr>
          <a:xfrm>
            <a:off x="457200" y="354013"/>
            <a:ext cx="1169894" cy="519140"/>
          </a:xfrm>
          <a:prstGeom prst="rect">
            <a:avLst/>
          </a:prstGeom>
          <a:effectLst>
            <a:outerShdw blurRad="50800" dist="38100" dir="2700000" algn="tl" rotWithShape="0">
              <a:prstClr val="black">
                <a:alpha val="40000"/>
              </a:prstClr>
            </a:outerShdw>
          </a:effectLst>
        </p:spPr>
      </p:pic>
      <p:sp>
        <p:nvSpPr>
          <p:cNvPr id="4" name="矩形 3"/>
          <p:cNvSpPr/>
          <p:nvPr userDrawn="1"/>
        </p:nvSpPr>
        <p:spPr>
          <a:xfrm>
            <a:off x="11308976" y="6703983"/>
            <a:ext cx="180000" cy="154017"/>
          </a:xfrm>
          <a:prstGeom prst="rect">
            <a:avLst/>
          </a:prstGeom>
          <a:solidFill>
            <a:srgbClr val="0346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片 9"/>
          <p:cNvPicPr>
            <a:picLocks noChangeAspect="1"/>
          </p:cNvPicPr>
          <p:nvPr userDrawn="1"/>
        </p:nvPicPr>
        <p:blipFill>
          <a:blip r:embed="rId4" cstate="print">
            <a:extLst>
              <a:ext uri="{28A0092B-C50C-407E-A947-70E740481C1C}">
                <a14:useLocalDpi xmlns:a14="http://schemas.microsoft.com/office/drawing/2010/main" xmlns="" val="0"/>
              </a:ext>
            </a:extLst>
          </a:blip>
          <a:stretch>
            <a:fillRect/>
          </a:stretch>
        </p:blipFill>
        <p:spPr>
          <a:xfrm>
            <a:off x="210933" y="6311848"/>
            <a:ext cx="5774706" cy="430948"/>
          </a:xfrm>
          <a:prstGeom prst="rect">
            <a:avLst/>
          </a:prstGeom>
        </p:spPr>
      </p:pic>
    </p:spTree>
    <p:extLst>
      <p:ext uri="{BB962C8B-B14F-4D97-AF65-F5344CB8AC3E}">
        <p14:creationId xmlns:p14="http://schemas.microsoft.com/office/powerpoint/2010/main" xmlns="" val="33856939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
        <p:nvSpPr>
          <p:cNvPr id="19" name="矩形 18"/>
          <p:cNvSpPr/>
          <p:nvPr userDrawn="1"/>
        </p:nvSpPr>
        <p:spPr>
          <a:xfrm>
            <a:off x="0" y="0"/>
            <a:ext cx="12192000" cy="6858000"/>
          </a:xfrm>
          <a:prstGeom prst="rect">
            <a:avLst/>
          </a:prstGeom>
          <a:solidFill>
            <a:srgbClr val="26AB8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pic>
        <p:nvPicPr>
          <p:cNvPr id="28" name="Picture 2" descr="C:\Users\admin\AppData\Local\Microsoft\Windows\Temporary Internet Files\Content.Outlook\GB8MFHWU\再出发.jpg"/>
          <p:cNvPicPr>
            <a:picLocks noChangeAspect="1" noChangeArrowheads="1"/>
          </p:cNvPicPr>
          <p:nvPr userDrawn="1"/>
        </p:nvPicPr>
        <p:blipFill rotWithShape="1">
          <a:blip r:embed="rId2" cstate="print">
            <a:extLst>
              <a:ext uri="{28A0092B-C50C-407E-A947-70E740481C1C}">
                <a14:useLocalDpi xmlns:a14="http://schemas.microsoft.com/office/drawing/2010/main" xmlns="" val="0"/>
              </a:ext>
            </a:extLst>
          </a:blip>
          <a:srcRect l="16420" t="19497" b="24629"/>
          <a:stretch/>
        </p:blipFill>
        <p:spPr bwMode="auto">
          <a:xfrm>
            <a:off x="6961094" y="4892633"/>
            <a:ext cx="5230906" cy="1965367"/>
          </a:xfrm>
          <a:prstGeom prst="rect">
            <a:avLst/>
          </a:prstGeom>
          <a:noFill/>
          <a:extLst>
            <a:ext uri="{909E8E84-426E-40DD-AFC4-6F175D3DCCD1}">
              <a14:hiddenFill xmlns:a14="http://schemas.microsoft.com/office/drawing/2010/main" xmlns="">
                <a:solidFill>
                  <a:srgbClr val="FFFFFF"/>
                </a:solidFill>
              </a14:hiddenFill>
            </a:ext>
          </a:extLst>
        </p:spPr>
      </p:pic>
      <p:sp>
        <p:nvSpPr>
          <p:cNvPr id="18" name="矩形 17"/>
          <p:cNvSpPr/>
          <p:nvPr userDrawn="1"/>
        </p:nvSpPr>
        <p:spPr>
          <a:xfrm>
            <a:off x="11308976" y="6703983"/>
            <a:ext cx="180000" cy="154017"/>
          </a:xfrm>
          <a:prstGeom prst="rect">
            <a:avLst/>
          </a:prstGeom>
          <a:solidFill>
            <a:srgbClr val="0346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灯片编号占位符 5"/>
          <p:cNvSpPr>
            <a:spLocks noGrp="1"/>
          </p:cNvSpPr>
          <p:nvPr>
            <p:ph type="sldNum" sz="quarter" idx="12"/>
          </p:nvPr>
        </p:nvSpPr>
        <p:spPr/>
        <p:txBody>
          <a:bodyPr/>
          <a:lstStyle/>
          <a:p>
            <a:fld id="{4B1B0860-3CE7-4EC1-80B2-E4FAEF86BBEB}" type="slidenum">
              <a:rPr lang="zh-CN" altLang="en-US" smtClean="0"/>
              <a:pPr/>
              <a:t>‹#›</a:t>
            </a:fld>
            <a:endParaRPr lang="zh-CN" altLang="en-US"/>
          </a:p>
        </p:txBody>
      </p:sp>
      <p:sp>
        <p:nvSpPr>
          <p:cNvPr id="13" name="文本框 4"/>
          <p:cNvSpPr txBox="1">
            <a:spLocks noChangeArrowheads="1"/>
          </p:cNvSpPr>
          <p:nvPr userDrawn="1"/>
        </p:nvSpPr>
        <p:spPr bwMode="auto">
          <a:xfrm>
            <a:off x="575982" y="141157"/>
            <a:ext cx="3811308" cy="523220"/>
          </a:xfrm>
          <a:prstGeom prst="rect">
            <a:avLst/>
          </a:prstGeom>
          <a:noFill/>
          <a:ln>
            <a:noFill/>
          </a:ln>
          <a:extLst/>
        </p:spPr>
        <p:txBody>
          <a:bodyPr wrap="square">
            <a:spAutoFit/>
          </a:bodyPr>
          <a:lstStyle>
            <a:lvl1pPr>
              <a:defRPr kumimoji="1" sz="2400">
                <a:solidFill>
                  <a:schemeClr val="tx1"/>
                </a:solidFill>
                <a:latin typeface="Arial" charset="0"/>
                <a:ea typeface="宋体" charset="0"/>
                <a:cs typeface="宋体" charset="0"/>
              </a:defRPr>
            </a:lvl1pPr>
            <a:lvl2pPr marL="742950" indent="-285750">
              <a:defRPr kumimoji="1" sz="2400">
                <a:solidFill>
                  <a:schemeClr val="tx1"/>
                </a:solidFill>
                <a:latin typeface="Arial" charset="0"/>
                <a:ea typeface="宋体" charset="0"/>
              </a:defRPr>
            </a:lvl2pPr>
            <a:lvl3pPr marL="1143000" indent="-228600">
              <a:defRPr kumimoji="1" sz="2400">
                <a:solidFill>
                  <a:schemeClr val="tx1"/>
                </a:solidFill>
                <a:latin typeface="Arial" charset="0"/>
                <a:ea typeface="宋体" charset="0"/>
              </a:defRPr>
            </a:lvl3pPr>
            <a:lvl4pPr marL="1600200" indent="-228600">
              <a:defRPr kumimoji="1" sz="2400">
                <a:solidFill>
                  <a:schemeClr val="tx1"/>
                </a:solidFill>
                <a:latin typeface="Arial" charset="0"/>
                <a:ea typeface="宋体" charset="0"/>
              </a:defRPr>
            </a:lvl4pPr>
            <a:lvl5pPr marL="2057400" indent="-228600">
              <a:defRPr kumimoji="1" sz="2400">
                <a:solidFill>
                  <a:schemeClr val="tx1"/>
                </a:solidFill>
                <a:latin typeface="Arial" charset="0"/>
                <a:ea typeface="宋体" charset="0"/>
              </a:defRPr>
            </a:lvl5pPr>
            <a:lvl6pPr marL="2514600" indent="-228600" eaLnBrk="0" fontAlgn="base" hangingPunct="0">
              <a:spcBef>
                <a:spcPct val="0"/>
              </a:spcBef>
              <a:spcAft>
                <a:spcPct val="0"/>
              </a:spcAft>
              <a:defRPr kumimoji="1" sz="2400">
                <a:solidFill>
                  <a:schemeClr val="tx1"/>
                </a:solidFill>
                <a:latin typeface="Arial" charset="0"/>
                <a:ea typeface="宋体" charset="0"/>
              </a:defRPr>
            </a:lvl6pPr>
            <a:lvl7pPr marL="2971800" indent="-228600" eaLnBrk="0" fontAlgn="base" hangingPunct="0">
              <a:spcBef>
                <a:spcPct val="0"/>
              </a:spcBef>
              <a:spcAft>
                <a:spcPct val="0"/>
              </a:spcAft>
              <a:defRPr kumimoji="1" sz="2400">
                <a:solidFill>
                  <a:schemeClr val="tx1"/>
                </a:solidFill>
                <a:latin typeface="Arial" charset="0"/>
                <a:ea typeface="宋体" charset="0"/>
              </a:defRPr>
            </a:lvl7pPr>
            <a:lvl8pPr marL="3429000" indent="-228600" eaLnBrk="0" fontAlgn="base" hangingPunct="0">
              <a:spcBef>
                <a:spcPct val="0"/>
              </a:spcBef>
              <a:spcAft>
                <a:spcPct val="0"/>
              </a:spcAft>
              <a:defRPr kumimoji="1" sz="2400">
                <a:solidFill>
                  <a:schemeClr val="tx1"/>
                </a:solidFill>
                <a:latin typeface="Arial" charset="0"/>
                <a:ea typeface="宋体" charset="0"/>
              </a:defRPr>
            </a:lvl8pPr>
            <a:lvl9pPr marL="3886200" indent="-228600" eaLnBrk="0" fontAlgn="base" hangingPunct="0">
              <a:spcBef>
                <a:spcPct val="0"/>
              </a:spcBef>
              <a:spcAft>
                <a:spcPct val="0"/>
              </a:spcAft>
              <a:defRPr kumimoji="1" sz="2400">
                <a:solidFill>
                  <a:schemeClr val="tx1"/>
                </a:solidFill>
                <a:latin typeface="Arial" charset="0"/>
                <a:ea typeface="宋体" charset="0"/>
              </a:defRPr>
            </a:lvl9pPr>
          </a:lstStyle>
          <a:p>
            <a:pPr>
              <a:defRPr/>
            </a:pPr>
            <a:r>
              <a:rPr lang="zh-CN" altLang="en-US" sz="2800" dirty="0" smtClean="0">
                <a:ln w="18415" cmpd="sng">
                  <a:noFill/>
                  <a:prstDash val="solid"/>
                </a:ln>
                <a:solidFill>
                  <a:srgbClr val="FFFFFF"/>
                </a:solidFill>
                <a:effectLst>
                  <a:outerShdw blurRad="63500" dir="3600000" algn="tl" rotWithShape="0">
                    <a:srgbClr val="000000">
                      <a:alpha val="70000"/>
                    </a:srgbClr>
                  </a:outerShdw>
                </a:effectLst>
                <a:latin typeface="微软雅黑" charset="0"/>
                <a:ea typeface="微软雅黑" charset="0"/>
                <a:cs typeface="微软雅黑" charset="0"/>
              </a:rPr>
              <a:t>目录</a:t>
            </a:r>
          </a:p>
        </p:txBody>
      </p:sp>
      <p:sp>
        <p:nvSpPr>
          <p:cNvPr id="44" name="文本占位符 43"/>
          <p:cNvSpPr>
            <a:spLocks noGrp="1"/>
          </p:cNvSpPr>
          <p:nvPr>
            <p:ph type="body" sz="quarter" idx="13" hasCustomPrompt="1"/>
          </p:nvPr>
        </p:nvSpPr>
        <p:spPr>
          <a:xfrm>
            <a:off x="575982" y="1360047"/>
            <a:ext cx="5932394" cy="4718024"/>
          </a:xfrm>
        </p:spPr>
        <p:txBody>
          <a:bodyPr/>
          <a:lstStyle>
            <a:lvl1pPr marL="457200" indent="-457200">
              <a:lnSpc>
                <a:spcPct val="150000"/>
              </a:lnSpc>
              <a:spcAft>
                <a:spcPts val="300"/>
              </a:spcAft>
              <a:buFont typeface="+mj-lt"/>
              <a:buAutoNum type="arabicPeriod"/>
              <a:defRPr>
                <a:solidFill>
                  <a:schemeClr val="bg1"/>
                </a:solidFill>
              </a:defRPr>
            </a:lvl1pPr>
          </a:lstStyle>
          <a:p>
            <a:pPr lvl="0"/>
            <a:r>
              <a:rPr lang="zh-CN" altLang="en-US" dirty="0" smtClean="0"/>
              <a:t>单击此处编辑目录文本样式</a:t>
            </a:r>
            <a:endParaRPr lang="en-US" altLang="zh-CN" dirty="0" smtClean="0"/>
          </a:p>
        </p:txBody>
      </p:sp>
      <p:pic>
        <p:nvPicPr>
          <p:cNvPr id="11" name="图片 10"/>
          <p:cNvPicPr>
            <a:picLocks noChangeAspect="1"/>
          </p:cNvPicPr>
          <p:nvPr userDrawn="1"/>
        </p:nvPicPr>
        <p:blipFill>
          <a:blip r:embed="rId3" cstate="print">
            <a:extLst>
              <a:ext uri="{28A0092B-C50C-407E-A947-70E740481C1C}">
                <a14:useLocalDpi xmlns:a14="http://schemas.microsoft.com/office/drawing/2010/main" xmlns="" val="0"/>
              </a:ext>
            </a:extLst>
          </a:blip>
          <a:stretch>
            <a:fillRect/>
          </a:stretch>
        </p:blipFill>
        <p:spPr>
          <a:xfrm>
            <a:off x="9493753" y="196259"/>
            <a:ext cx="2389083" cy="434379"/>
          </a:xfrm>
          <a:prstGeom prst="rect">
            <a:avLst/>
          </a:prstGeom>
        </p:spPr>
      </p:pic>
      <p:cxnSp>
        <p:nvCxnSpPr>
          <p:cNvPr id="9" name="直接连接符 8"/>
          <p:cNvCxnSpPr/>
          <p:nvPr userDrawn="1"/>
        </p:nvCxnSpPr>
        <p:spPr>
          <a:xfrm>
            <a:off x="10395700" y="182812"/>
            <a:ext cx="0" cy="434379"/>
          </a:xfrm>
          <a:prstGeom prst="line">
            <a:avLst/>
          </a:prstGeom>
          <a:ln>
            <a:solidFill>
              <a:schemeClr val="bg1"/>
            </a:solidFill>
          </a:ln>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26743142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a:xfrm>
            <a:off x="575982" y="1089212"/>
            <a:ext cx="11040036" cy="5256000"/>
          </a:xfrm>
        </p:spPr>
        <p:txBody>
          <a:bodyPr>
            <a:no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灯片编号占位符 5"/>
          <p:cNvSpPr>
            <a:spLocks noGrp="1"/>
          </p:cNvSpPr>
          <p:nvPr>
            <p:ph type="sldNum" sz="quarter" idx="12"/>
          </p:nvPr>
        </p:nvSpPr>
        <p:spPr/>
        <p:txBody>
          <a:bodyPr/>
          <a:lstStyle/>
          <a:p>
            <a:fld id="{4B1B0860-3CE7-4EC1-80B2-E4FAEF86BBEB}" type="slidenum">
              <a:rPr lang="zh-CN" altLang="en-US" smtClean="0"/>
              <a:pPr/>
              <a:t>‹#›</a:t>
            </a:fld>
            <a:endParaRPr lang="zh-CN" altLang="en-US"/>
          </a:p>
        </p:txBody>
      </p:sp>
    </p:spTree>
    <p:extLst>
      <p:ext uri="{BB962C8B-B14F-4D97-AF65-F5344CB8AC3E}">
        <p14:creationId xmlns:p14="http://schemas.microsoft.com/office/powerpoint/2010/main" xmlns="" val="26487912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结束">
    <p:spTree>
      <p:nvGrpSpPr>
        <p:cNvPr id="1" name=""/>
        <p:cNvGrpSpPr/>
        <p:nvPr/>
      </p:nvGrpSpPr>
      <p:grpSpPr>
        <a:xfrm>
          <a:off x="0" y="0"/>
          <a:ext cx="0" cy="0"/>
          <a:chOff x="0" y="0"/>
          <a:chExt cx="0" cy="0"/>
        </a:xfrm>
      </p:grpSpPr>
      <p:sp>
        <p:nvSpPr>
          <p:cNvPr id="6" name="矩形 5"/>
          <p:cNvSpPr/>
          <p:nvPr userDrawn="1"/>
        </p:nvSpPr>
        <p:spPr>
          <a:xfrm>
            <a:off x="0" y="0"/>
            <a:ext cx="12192000" cy="6858000"/>
          </a:xfrm>
          <a:prstGeom prst="rect">
            <a:avLst/>
          </a:prstGeom>
          <a:solidFill>
            <a:srgbClr val="26AB8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pic>
        <p:nvPicPr>
          <p:cNvPr id="7" name="Picture 2" descr="C:\Users\admin\AppData\Local\Microsoft\Windows\Temporary Internet Files\Content.Outlook\GB8MFHWU\再出发.jpg"/>
          <p:cNvPicPr>
            <a:picLocks noChangeAspect="1" noChangeArrowheads="1"/>
          </p:cNvPicPr>
          <p:nvPr userDrawn="1"/>
        </p:nvPicPr>
        <p:blipFill rotWithShape="1">
          <a:blip r:embed="rId2" cstate="print">
            <a:extLst>
              <a:ext uri="{28A0092B-C50C-407E-A947-70E740481C1C}">
                <a14:useLocalDpi xmlns:a14="http://schemas.microsoft.com/office/drawing/2010/main" xmlns="" val="0"/>
              </a:ext>
            </a:extLst>
          </a:blip>
          <a:srcRect l="16420" t="19497" b="24629"/>
          <a:stretch/>
        </p:blipFill>
        <p:spPr bwMode="auto">
          <a:xfrm>
            <a:off x="6961094" y="4892633"/>
            <a:ext cx="5230906" cy="1965367"/>
          </a:xfrm>
          <a:prstGeom prst="rect">
            <a:avLst/>
          </a:prstGeom>
          <a:noFill/>
          <a:extLst>
            <a:ext uri="{909E8E84-426E-40DD-AFC4-6F175D3DCCD1}">
              <a14:hiddenFill xmlns:a14="http://schemas.microsoft.com/office/drawing/2010/main" xmlns="">
                <a:solidFill>
                  <a:srgbClr val="FFFFFF"/>
                </a:solidFill>
              </a14:hiddenFill>
            </a:ext>
          </a:extLst>
        </p:spPr>
      </p:pic>
      <p:pic>
        <p:nvPicPr>
          <p:cNvPr id="8" name="图片 7"/>
          <p:cNvPicPr>
            <a:picLocks noChangeAspect="1"/>
          </p:cNvPicPr>
          <p:nvPr userDrawn="1"/>
        </p:nvPicPr>
        <p:blipFill>
          <a:blip r:embed="rId3" cstate="print">
            <a:extLst>
              <a:ext uri="{28A0092B-C50C-407E-A947-70E740481C1C}">
                <a14:useLocalDpi xmlns:a14="http://schemas.microsoft.com/office/drawing/2010/main" xmlns="" val="0"/>
              </a:ext>
            </a:extLst>
          </a:blip>
          <a:stretch>
            <a:fillRect/>
          </a:stretch>
        </p:blipFill>
        <p:spPr>
          <a:xfrm>
            <a:off x="457200" y="354013"/>
            <a:ext cx="1169894" cy="519140"/>
          </a:xfrm>
          <a:prstGeom prst="rect">
            <a:avLst/>
          </a:prstGeom>
          <a:effectLst>
            <a:outerShdw blurRad="50800" dist="38100" dir="2700000" algn="tl" rotWithShape="0">
              <a:prstClr val="black">
                <a:alpha val="40000"/>
              </a:prstClr>
            </a:outerShdw>
          </a:effectLst>
        </p:spPr>
      </p:pic>
      <p:sp>
        <p:nvSpPr>
          <p:cNvPr id="4" name="文本框 1"/>
          <p:cNvSpPr>
            <a:spLocks noChangeArrowheads="1"/>
          </p:cNvSpPr>
          <p:nvPr userDrawn="1"/>
        </p:nvSpPr>
        <p:spPr bwMode="auto">
          <a:xfrm>
            <a:off x="1051159" y="2089700"/>
            <a:ext cx="5321223" cy="986745"/>
          </a:xfrm>
          <a:prstGeom prst="rect">
            <a:avLst/>
          </a:prstGeom>
          <a:noFill/>
          <a:ln>
            <a:noFill/>
          </a:ln>
          <a:extLst/>
        </p:spPr>
        <p:txBody>
          <a:bodyPr>
            <a:spAutoFit/>
          </a:bodyPr>
          <a:lstStyle/>
          <a:p>
            <a:pPr eaLnBrk="1" hangingPunct="1">
              <a:lnSpc>
                <a:spcPct val="135000"/>
              </a:lnSpc>
              <a:buFont typeface="Arial" charset="0"/>
              <a:buNone/>
              <a:defRPr/>
            </a:pPr>
            <a:r>
              <a:rPr lang="zh-CN" altLang="en-US" sz="4800" dirty="0">
                <a:ln w="18415" cmpd="sng">
                  <a:solidFill>
                    <a:srgbClr val="FFFFFF"/>
                  </a:solidFill>
                  <a:prstDash val="solid"/>
                </a:ln>
                <a:solidFill>
                  <a:srgbClr val="FFFFFF"/>
                </a:solidFill>
                <a:effectLst/>
                <a:latin typeface="微软雅黑" charset="0"/>
                <a:ea typeface="微软雅黑" charset="0"/>
                <a:cs typeface="微软雅黑" charset="0"/>
                <a:sym typeface="微软雅黑" charset="0"/>
              </a:rPr>
              <a:t>感谢</a:t>
            </a:r>
            <a:r>
              <a:rPr lang="en-US" altLang="zh-CN" sz="4800" dirty="0">
                <a:ln w="18415" cmpd="sng">
                  <a:solidFill>
                    <a:srgbClr val="FFFFFF"/>
                  </a:solidFill>
                  <a:prstDash val="solid"/>
                </a:ln>
                <a:solidFill>
                  <a:srgbClr val="FFFFFF"/>
                </a:solidFill>
                <a:effectLst/>
                <a:latin typeface="微软雅黑" charset="0"/>
                <a:ea typeface="微软雅黑" charset="0"/>
                <a:cs typeface="微软雅黑" charset="0"/>
                <a:sym typeface="微软雅黑" charset="0"/>
              </a:rPr>
              <a:t>   </a:t>
            </a:r>
            <a:r>
              <a:rPr lang="en-US" altLang="zh-CN" sz="3600" i="1" dirty="0">
                <a:ln w="18415" cmpd="sng">
                  <a:solidFill>
                    <a:srgbClr val="FFFFFF"/>
                  </a:solidFill>
                  <a:prstDash val="solid"/>
                </a:ln>
                <a:solidFill>
                  <a:srgbClr val="FFFFFF"/>
                </a:solidFill>
                <a:effectLst/>
                <a:latin typeface="微软雅黑" charset="0"/>
                <a:ea typeface="微软雅黑" charset="0"/>
                <a:cs typeface="微软雅黑" charset="0"/>
                <a:sym typeface="微软雅黑" charset="0"/>
              </a:rPr>
              <a:t>Thanks for …</a:t>
            </a:r>
            <a:endParaRPr lang="zh-CN" altLang="en-US" sz="3600" i="1" dirty="0">
              <a:ln w="18415" cmpd="sng">
                <a:solidFill>
                  <a:srgbClr val="FFFFFF"/>
                </a:solidFill>
                <a:prstDash val="solid"/>
              </a:ln>
              <a:solidFill>
                <a:srgbClr val="FFFFFF"/>
              </a:solidFill>
              <a:effectLst/>
              <a:latin typeface="微软雅黑" charset="0"/>
              <a:ea typeface="微软雅黑" charset="0"/>
              <a:cs typeface="微软雅黑" charset="0"/>
              <a:sym typeface="微软雅黑" charset="0"/>
            </a:endParaRPr>
          </a:p>
        </p:txBody>
      </p:sp>
      <p:sp>
        <p:nvSpPr>
          <p:cNvPr id="5" name="文本框 4"/>
          <p:cNvSpPr txBox="1">
            <a:spLocks noChangeArrowheads="1"/>
          </p:cNvSpPr>
          <p:nvPr userDrawn="1"/>
        </p:nvSpPr>
        <p:spPr bwMode="auto">
          <a:xfrm>
            <a:off x="1063905" y="3470187"/>
            <a:ext cx="6407063" cy="738664"/>
          </a:xfrm>
          <a:prstGeom prst="rect">
            <a:avLst/>
          </a:prstGeom>
          <a:noFill/>
          <a:ln>
            <a:noFill/>
          </a:ln>
          <a:extLst/>
        </p:spPr>
        <p:txBody>
          <a:bodyPr>
            <a:spAutoFit/>
          </a:bodyPr>
          <a:lstStyle>
            <a:lvl1pPr>
              <a:defRPr kumimoji="1" sz="2400">
                <a:solidFill>
                  <a:schemeClr val="tx1"/>
                </a:solidFill>
                <a:latin typeface="Arial" charset="0"/>
                <a:ea typeface="宋体" charset="0"/>
                <a:cs typeface="宋体" charset="0"/>
              </a:defRPr>
            </a:lvl1pPr>
            <a:lvl2pPr marL="742950" indent="-285750">
              <a:defRPr kumimoji="1" sz="2400">
                <a:solidFill>
                  <a:schemeClr val="tx1"/>
                </a:solidFill>
                <a:latin typeface="Arial" charset="0"/>
                <a:ea typeface="宋体" charset="0"/>
              </a:defRPr>
            </a:lvl2pPr>
            <a:lvl3pPr marL="1143000" indent="-228600">
              <a:defRPr kumimoji="1" sz="2400">
                <a:solidFill>
                  <a:schemeClr val="tx1"/>
                </a:solidFill>
                <a:latin typeface="Arial" charset="0"/>
                <a:ea typeface="宋体" charset="0"/>
              </a:defRPr>
            </a:lvl3pPr>
            <a:lvl4pPr marL="1600200" indent="-228600">
              <a:defRPr kumimoji="1" sz="2400">
                <a:solidFill>
                  <a:schemeClr val="tx1"/>
                </a:solidFill>
                <a:latin typeface="Arial" charset="0"/>
                <a:ea typeface="宋体" charset="0"/>
              </a:defRPr>
            </a:lvl4pPr>
            <a:lvl5pPr marL="2057400" indent="-228600">
              <a:defRPr kumimoji="1" sz="2400">
                <a:solidFill>
                  <a:schemeClr val="tx1"/>
                </a:solidFill>
                <a:latin typeface="Arial" charset="0"/>
                <a:ea typeface="宋体" charset="0"/>
              </a:defRPr>
            </a:lvl5pPr>
            <a:lvl6pPr marL="2514600" indent="-228600" eaLnBrk="0" fontAlgn="base" hangingPunct="0">
              <a:spcBef>
                <a:spcPct val="0"/>
              </a:spcBef>
              <a:spcAft>
                <a:spcPct val="0"/>
              </a:spcAft>
              <a:defRPr kumimoji="1" sz="2400">
                <a:solidFill>
                  <a:schemeClr val="tx1"/>
                </a:solidFill>
                <a:latin typeface="Arial" charset="0"/>
                <a:ea typeface="宋体" charset="0"/>
              </a:defRPr>
            </a:lvl6pPr>
            <a:lvl7pPr marL="2971800" indent="-228600" eaLnBrk="0" fontAlgn="base" hangingPunct="0">
              <a:spcBef>
                <a:spcPct val="0"/>
              </a:spcBef>
              <a:spcAft>
                <a:spcPct val="0"/>
              </a:spcAft>
              <a:defRPr kumimoji="1" sz="2400">
                <a:solidFill>
                  <a:schemeClr val="tx1"/>
                </a:solidFill>
                <a:latin typeface="Arial" charset="0"/>
                <a:ea typeface="宋体" charset="0"/>
              </a:defRPr>
            </a:lvl7pPr>
            <a:lvl8pPr marL="3429000" indent="-228600" eaLnBrk="0" fontAlgn="base" hangingPunct="0">
              <a:spcBef>
                <a:spcPct val="0"/>
              </a:spcBef>
              <a:spcAft>
                <a:spcPct val="0"/>
              </a:spcAft>
              <a:defRPr kumimoji="1" sz="2400">
                <a:solidFill>
                  <a:schemeClr val="tx1"/>
                </a:solidFill>
                <a:latin typeface="Arial" charset="0"/>
                <a:ea typeface="宋体" charset="0"/>
              </a:defRPr>
            </a:lvl8pPr>
            <a:lvl9pPr marL="3886200" indent="-228600" eaLnBrk="0" fontAlgn="base" hangingPunct="0">
              <a:spcBef>
                <a:spcPct val="0"/>
              </a:spcBef>
              <a:spcAft>
                <a:spcPct val="0"/>
              </a:spcAft>
              <a:defRPr kumimoji="1" sz="2400">
                <a:solidFill>
                  <a:schemeClr val="tx1"/>
                </a:solidFill>
                <a:latin typeface="Arial" charset="0"/>
                <a:ea typeface="宋体" charset="0"/>
              </a:defRPr>
            </a:lvl9pPr>
          </a:lstStyle>
          <a:p>
            <a:pPr>
              <a:lnSpc>
                <a:spcPct val="150000"/>
              </a:lnSpc>
              <a:defRPr/>
            </a:pPr>
            <a:r>
              <a:rPr lang="zh-CN" altLang="en-US" sz="2800" spc="600" dirty="0" smtClean="0">
                <a:ln w="18415" cmpd="sng">
                  <a:noFill/>
                  <a:prstDash val="solid"/>
                </a:ln>
                <a:solidFill>
                  <a:srgbClr val="C00000"/>
                </a:solidFill>
                <a:effectLst/>
                <a:latin typeface="微软雅黑" charset="0"/>
                <a:ea typeface="微软雅黑" charset="0"/>
                <a:cs typeface="微软雅黑" charset="0"/>
              </a:rPr>
              <a:t>奋</a:t>
            </a:r>
            <a:r>
              <a:rPr lang="zh-CN" altLang="en-US" sz="2800" spc="600" dirty="0" smtClean="0">
                <a:ln w="18415" cmpd="sng">
                  <a:noFill/>
                  <a:prstDash val="solid"/>
                </a:ln>
                <a:solidFill>
                  <a:srgbClr val="FF5050"/>
                </a:solidFill>
                <a:effectLst/>
                <a:latin typeface="微软雅黑" charset="0"/>
                <a:ea typeface="微软雅黑" charset="0"/>
                <a:cs typeface="微软雅黑" charset="0"/>
              </a:rPr>
              <a:t>斗</a:t>
            </a:r>
            <a:r>
              <a:rPr lang="zh-CN" altLang="en-US" sz="2800" spc="600" dirty="0" smtClean="0">
                <a:ln w="18415" cmpd="sng">
                  <a:noFill/>
                  <a:prstDash val="solid"/>
                </a:ln>
                <a:solidFill>
                  <a:schemeClr val="accent2"/>
                </a:solidFill>
                <a:effectLst/>
                <a:latin typeface="微软雅黑" charset="0"/>
                <a:ea typeface="微软雅黑" charset="0"/>
                <a:cs typeface="微软雅黑" charset="0"/>
              </a:rPr>
              <a:t>的</a:t>
            </a:r>
            <a:r>
              <a:rPr lang="zh-CN" altLang="en-US" sz="2800" spc="600" dirty="0" smtClean="0">
                <a:ln w="18415" cmpd="sng">
                  <a:noFill/>
                  <a:prstDash val="solid"/>
                </a:ln>
                <a:solidFill>
                  <a:srgbClr val="FFC000"/>
                </a:solidFill>
                <a:effectLst/>
                <a:latin typeface="微软雅黑" charset="0"/>
                <a:ea typeface="微软雅黑" charset="0"/>
                <a:cs typeface="微软雅黑" charset="0"/>
              </a:rPr>
              <a:t>青</a:t>
            </a:r>
            <a:r>
              <a:rPr lang="zh-CN" altLang="en-US" sz="2800" spc="600" dirty="0" smtClean="0">
                <a:ln w="18415" cmpd="sng">
                  <a:noFill/>
                  <a:prstDash val="solid"/>
                </a:ln>
                <a:solidFill>
                  <a:srgbClr val="FFFF00"/>
                </a:solidFill>
                <a:effectLst/>
                <a:latin typeface="微软雅黑" charset="0"/>
                <a:ea typeface="微软雅黑" charset="0"/>
                <a:cs typeface="微软雅黑" charset="0"/>
              </a:rPr>
              <a:t>春</a:t>
            </a:r>
            <a:r>
              <a:rPr lang="zh-CN" altLang="en-US" sz="2800" spc="600" dirty="0" smtClean="0">
                <a:ln w="18415" cmpd="sng">
                  <a:noFill/>
                  <a:prstDash val="solid"/>
                </a:ln>
                <a:solidFill>
                  <a:srgbClr val="FFFFFF"/>
                </a:solidFill>
                <a:effectLst/>
                <a:latin typeface="微软雅黑" charset="0"/>
                <a:ea typeface="微软雅黑" charset="0"/>
                <a:cs typeface="微软雅黑" charset="0"/>
              </a:rPr>
              <a:t> </a:t>
            </a:r>
            <a:r>
              <a:rPr lang="zh-CN" altLang="en-US" sz="2800" spc="600" dirty="0" smtClean="0">
                <a:ln w="18415" cmpd="sng">
                  <a:noFill/>
                  <a:prstDash val="solid"/>
                </a:ln>
                <a:solidFill>
                  <a:schemeClr val="accent6"/>
                </a:solidFill>
                <a:effectLst/>
                <a:latin typeface="微软雅黑" charset="0"/>
                <a:ea typeface="微软雅黑" charset="0"/>
                <a:cs typeface="微软雅黑" charset="0"/>
              </a:rPr>
              <a:t>绽</a:t>
            </a:r>
            <a:r>
              <a:rPr lang="zh-CN" altLang="en-US" sz="2800" spc="600" dirty="0" smtClean="0">
                <a:ln w="18415" cmpd="sng">
                  <a:noFill/>
                  <a:prstDash val="solid"/>
                </a:ln>
                <a:solidFill>
                  <a:srgbClr val="00B0F0"/>
                </a:solidFill>
                <a:effectLst/>
                <a:latin typeface="微软雅黑" charset="0"/>
                <a:ea typeface="微软雅黑" charset="0"/>
                <a:cs typeface="微软雅黑" charset="0"/>
              </a:rPr>
              <a:t>放</a:t>
            </a:r>
            <a:r>
              <a:rPr lang="zh-CN" altLang="en-US" sz="2800" spc="600" dirty="0" smtClean="0">
                <a:ln w="18415" cmpd="sng">
                  <a:noFill/>
                  <a:prstDash val="solid"/>
                </a:ln>
                <a:solidFill>
                  <a:srgbClr val="0070C0"/>
                </a:solidFill>
                <a:effectLst/>
                <a:latin typeface="微软雅黑" charset="0"/>
                <a:ea typeface="微软雅黑" charset="0"/>
                <a:cs typeface="微软雅黑" charset="0"/>
              </a:rPr>
              <a:t>的</a:t>
            </a:r>
            <a:r>
              <a:rPr lang="zh-CN" altLang="en-US" sz="2800" spc="600" dirty="0" smtClean="0">
                <a:ln w="18415" cmpd="sng">
                  <a:noFill/>
                  <a:prstDash val="solid"/>
                </a:ln>
                <a:solidFill>
                  <a:srgbClr val="002060"/>
                </a:solidFill>
                <a:effectLst/>
                <a:latin typeface="微软雅黑" charset="0"/>
                <a:ea typeface="微软雅黑" charset="0"/>
                <a:cs typeface="微软雅黑" charset="0"/>
              </a:rPr>
              <a:t>精</a:t>
            </a:r>
            <a:r>
              <a:rPr lang="zh-CN" altLang="en-US" sz="2800" spc="600" dirty="0" smtClean="0">
                <a:ln w="18415" cmpd="sng">
                  <a:noFill/>
                  <a:prstDash val="solid"/>
                </a:ln>
                <a:solidFill>
                  <a:srgbClr val="7030A0"/>
                </a:solidFill>
                <a:effectLst/>
                <a:latin typeface="微软雅黑" charset="0"/>
                <a:ea typeface="微软雅黑" charset="0"/>
                <a:cs typeface="微软雅黑" charset="0"/>
              </a:rPr>
              <a:t>彩</a:t>
            </a:r>
            <a:endParaRPr lang="en-US" altLang="zh-CN" sz="3200" spc="600" dirty="0" smtClean="0">
              <a:ln w="18415" cmpd="sng">
                <a:noFill/>
                <a:prstDash val="solid"/>
              </a:ln>
              <a:solidFill>
                <a:srgbClr val="7030A0"/>
              </a:solidFill>
              <a:effectLst/>
              <a:latin typeface="微软雅黑" charset="0"/>
              <a:ea typeface="微软雅黑" charset="0"/>
              <a:cs typeface="微软雅黑" charset="0"/>
            </a:endParaRPr>
          </a:p>
        </p:txBody>
      </p:sp>
      <p:grpSp>
        <p:nvGrpSpPr>
          <p:cNvPr id="19" name="组合 18"/>
          <p:cNvGrpSpPr>
            <a:grpSpLocks noChangeAspect="1"/>
          </p:cNvGrpSpPr>
          <p:nvPr userDrawn="1"/>
        </p:nvGrpSpPr>
        <p:grpSpPr>
          <a:xfrm>
            <a:off x="5710690" y="3668045"/>
            <a:ext cx="79195" cy="396000"/>
            <a:chOff x="8640504" y="3717032"/>
            <a:chExt cx="216000" cy="1080120"/>
          </a:xfrm>
          <a:solidFill>
            <a:schemeClr val="bg1"/>
          </a:solidFill>
        </p:grpSpPr>
        <p:sp>
          <p:nvSpPr>
            <p:cNvPr id="20" name="梯形 19"/>
            <p:cNvSpPr/>
            <p:nvPr userDrawn="1"/>
          </p:nvSpPr>
          <p:spPr>
            <a:xfrm flipV="1">
              <a:off x="8640504" y="3717032"/>
              <a:ext cx="216000" cy="720000"/>
            </a:xfrm>
            <a:prstGeom prst="trapezoid">
              <a:avLst/>
            </a:prstGeom>
            <a:gradFill flip="none" rotWithShape="1">
              <a:gsLst>
                <a:gs pos="0">
                  <a:srgbClr val="C00000"/>
                </a:gs>
                <a:gs pos="64000">
                  <a:srgbClr val="00B050"/>
                </a:gs>
                <a:gs pos="28000">
                  <a:srgbClr val="FFFF00"/>
                </a:gs>
                <a:gs pos="100000">
                  <a:srgbClr val="7030A0"/>
                </a:gs>
              </a:gsLst>
              <a:lin ang="5400000" scaled="1"/>
              <a:tileRect/>
            </a:gra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userDrawn="1"/>
          </p:nvSpPr>
          <p:spPr>
            <a:xfrm>
              <a:off x="8658448" y="4617040"/>
              <a:ext cx="180112" cy="180112"/>
            </a:xfrm>
            <a:prstGeom prst="ellipse">
              <a:avLst/>
            </a:prstGeom>
            <a:solidFill>
              <a:srgbClr val="C0000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 name="矩形 10"/>
          <p:cNvSpPr/>
          <p:nvPr userDrawn="1"/>
        </p:nvSpPr>
        <p:spPr>
          <a:xfrm>
            <a:off x="11308976" y="6703983"/>
            <a:ext cx="180000" cy="154017"/>
          </a:xfrm>
          <a:prstGeom prst="rect">
            <a:avLst/>
          </a:prstGeom>
          <a:solidFill>
            <a:srgbClr val="0346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 name="图片 12"/>
          <p:cNvPicPr>
            <a:picLocks noChangeAspect="1"/>
          </p:cNvPicPr>
          <p:nvPr userDrawn="1"/>
        </p:nvPicPr>
        <p:blipFill>
          <a:blip r:embed="rId4" cstate="print">
            <a:extLst>
              <a:ext uri="{28A0092B-C50C-407E-A947-70E740481C1C}">
                <a14:useLocalDpi xmlns:a14="http://schemas.microsoft.com/office/drawing/2010/main" xmlns="" val="0"/>
              </a:ext>
            </a:extLst>
          </a:blip>
          <a:stretch>
            <a:fillRect/>
          </a:stretch>
        </p:blipFill>
        <p:spPr>
          <a:xfrm>
            <a:off x="210933" y="6311848"/>
            <a:ext cx="5774706" cy="430948"/>
          </a:xfrm>
          <a:prstGeom prst="rect">
            <a:avLst/>
          </a:prstGeom>
        </p:spPr>
      </p:pic>
    </p:spTree>
    <p:extLst>
      <p:ext uri="{BB962C8B-B14F-4D97-AF65-F5344CB8AC3E}">
        <p14:creationId xmlns:p14="http://schemas.microsoft.com/office/powerpoint/2010/main" xmlns="" val="141860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矩形 7"/>
          <p:cNvSpPr/>
          <p:nvPr/>
        </p:nvSpPr>
        <p:spPr bwMode="auto">
          <a:xfrm>
            <a:off x="0" y="0"/>
            <a:ext cx="12192000" cy="829002"/>
          </a:xfrm>
          <a:prstGeom prst="rect">
            <a:avLst/>
          </a:prstGeom>
          <a:solidFill>
            <a:srgbClr val="26AB8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p>
        </p:txBody>
      </p:sp>
      <p:sp>
        <p:nvSpPr>
          <p:cNvPr id="2" name="标题占位符 1"/>
          <p:cNvSpPr>
            <a:spLocks noGrp="1"/>
          </p:cNvSpPr>
          <p:nvPr>
            <p:ph type="title"/>
          </p:nvPr>
        </p:nvSpPr>
        <p:spPr>
          <a:xfrm>
            <a:off x="575982" y="87640"/>
            <a:ext cx="8748000" cy="647699"/>
          </a:xfrm>
          <a:prstGeom prst="rect">
            <a:avLst/>
          </a:prstGeom>
        </p:spPr>
        <p:txBody>
          <a:bodyPr vert="horz" lIns="91440" tIns="45720" rIns="91440" bIns="45720" rtlCol="0" anchor="ctr">
            <a:normAutofit/>
          </a:bodyPr>
          <a:lstStyle/>
          <a:p>
            <a:r>
              <a:rPr lang="zh-CN" altLang="en-US" dirty="0" smtClean="0"/>
              <a:t>单击此处编辑母版标题样式</a:t>
            </a:r>
            <a:endParaRPr lang="zh-CN" altLang="en-US" dirty="0"/>
          </a:p>
        </p:txBody>
      </p:sp>
      <p:sp>
        <p:nvSpPr>
          <p:cNvPr id="3" name="文本占位符 2"/>
          <p:cNvSpPr>
            <a:spLocks noGrp="1"/>
          </p:cNvSpPr>
          <p:nvPr>
            <p:ph type="body" idx="1"/>
          </p:nvPr>
        </p:nvSpPr>
        <p:spPr>
          <a:xfrm>
            <a:off x="575982" y="1089212"/>
            <a:ext cx="11040036" cy="5087751"/>
          </a:xfrm>
          <a:prstGeom prst="rect">
            <a:avLst/>
          </a:prstGeom>
        </p:spPr>
        <p:txBody>
          <a:bodyPr vert="horz" lIns="91440" tIns="45720" rIns="91440" bIns="45720" rtlCol="0">
            <a:normAutofit/>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6" name="灯片编号占位符 5"/>
          <p:cNvSpPr>
            <a:spLocks noGrp="1"/>
          </p:cNvSpPr>
          <p:nvPr>
            <p:ph type="sldNum" sz="quarter" idx="4"/>
          </p:nvPr>
        </p:nvSpPr>
        <p:spPr>
          <a:xfrm>
            <a:off x="10476382" y="6356350"/>
            <a:ext cx="1139636" cy="365125"/>
          </a:xfrm>
          <a:prstGeom prst="rect">
            <a:avLst/>
          </a:prstGeom>
        </p:spPr>
        <p:txBody>
          <a:bodyPr vert="horz" lIns="91440" tIns="45720" rIns="91440" bIns="45720" rtlCol="0" anchor="ctr"/>
          <a:lstStyle>
            <a:lvl1pPr algn="r">
              <a:defRPr sz="1200">
                <a:solidFill>
                  <a:schemeClr val="tx1">
                    <a:tint val="75000"/>
                  </a:schemeClr>
                </a:solidFill>
                <a:latin typeface="微软雅黑" panose="020B0503020204020204" pitchFamily="34" charset="-122"/>
                <a:ea typeface="微软雅黑" panose="020B0503020204020204" pitchFamily="34" charset="-122"/>
              </a:defRPr>
            </a:lvl1pPr>
          </a:lstStyle>
          <a:p>
            <a:fld id="{4B1B0860-3CE7-4EC1-80B2-E4FAEF86BBEB}" type="slidenum">
              <a:rPr lang="zh-CN" altLang="en-US" smtClean="0"/>
              <a:pPr/>
              <a:t>‹#›</a:t>
            </a:fld>
            <a:endParaRPr lang="zh-CN" altLang="en-US"/>
          </a:p>
        </p:txBody>
      </p:sp>
      <p:pic>
        <p:nvPicPr>
          <p:cNvPr id="9" name="图片 8"/>
          <p:cNvPicPr>
            <a:picLocks noChangeAspect="1"/>
          </p:cNvPicPr>
          <p:nvPr/>
        </p:nvPicPr>
        <p:blipFill>
          <a:blip r:embed="rId6" cstate="print">
            <a:extLst>
              <a:ext uri="{28A0092B-C50C-407E-A947-70E740481C1C}">
                <a14:useLocalDpi xmlns:a14="http://schemas.microsoft.com/office/drawing/2010/main" xmlns="" val="0"/>
              </a:ext>
            </a:extLst>
          </a:blip>
          <a:stretch>
            <a:fillRect/>
          </a:stretch>
        </p:blipFill>
        <p:spPr>
          <a:xfrm>
            <a:off x="9493753" y="196259"/>
            <a:ext cx="2389083" cy="434379"/>
          </a:xfrm>
          <a:prstGeom prst="rect">
            <a:avLst/>
          </a:prstGeom>
        </p:spPr>
      </p:pic>
      <p:cxnSp>
        <p:nvCxnSpPr>
          <p:cNvPr id="5" name="直接连接符 4"/>
          <p:cNvCxnSpPr/>
          <p:nvPr/>
        </p:nvCxnSpPr>
        <p:spPr>
          <a:xfrm>
            <a:off x="10395700" y="182812"/>
            <a:ext cx="0" cy="434379"/>
          </a:xfrm>
          <a:prstGeom prst="line">
            <a:avLst/>
          </a:prstGeom>
          <a:ln>
            <a:solidFill>
              <a:schemeClr val="bg1"/>
            </a:solidFill>
          </a:ln>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3829104364"/>
      </p:ext>
    </p:extLst>
  </p:cSld>
  <p:clrMap bg1="lt1" tx1="dk1" bg2="lt2" tx2="dk2" accent1="accent1" accent2="accent2" accent3="accent3" accent4="accent4" accent5="accent5" accent6="accent6" hlink="hlink" folHlink="folHlink"/>
  <p:sldLayoutIdLst>
    <p:sldLayoutId id="2147483862" r:id="rId1"/>
    <p:sldLayoutId id="2147483864" r:id="rId2"/>
    <p:sldLayoutId id="2147483863" r:id="rId3"/>
    <p:sldLayoutId id="2147483869" r:id="rId4"/>
  </p:sldLayoutIdLst>
  <p:hf hdr="0" ftr="0" dt="0"/>
  <p:txStyles>
    <p:titleStyle>
      <a:lvl1pPr algn="l" defTabSz="914400" rtl="0" eaLnBrk="1" latinLnBrk="0" hangingPunct="1">
        <a:lnSpc>
          <a:spcPct val="100000"/>
        </a:lnSpc>
        <a:spcBef>
          <a:spcPct val="0"/>
        </a:spcBef>
        <a:buNone/>
        <a:defRPr sz="2800" b="0" kern="120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defRPr>
      </a:lvl1pPr>
    </p:titleStyle>
    <p:bodyStyle>
      <a:lvl1pPr marL="274638" indent="-274638" algn="just" defTabSz="914400" rtl="0" eaLnBrk="1" latinLnBrk="0" hangingPunct="1">
        <a:lnSpc>
          <a:spcPct val="100000"/>
        </a:lnSpc>
        <a:spcBef>
          <a:spcPts val="0"/>
        </a:spcBef>
        <a:spcAft>
          <a:spcPts val="1200"/>
        </a:spcAft>
        <a:buSzPct val="70000"/>
        <a:buFont typeface="Wingdings" pitchFamily="2" charset="2"/>
        <a:buChar char="l"/>
        <a:defRPr sz="2400" b="0" kern="1200">
          <a:solidFill>
            <a:schemeClr val="tx1"/>
          </a:solidFill>
          <a:latin typeface="微软雅黑" panose="020B0503020204020204" pitchFamily="34" charset="-122"/>
          <a:ea typeface="微软雅黑" panose="020B0503020204020204" pitchFamily="34" charset="-122"/>
          <a:cs typeface="+mn-cs"/>
        </a:defRPr>
      </a:lvl1pPr>
      <a:lvl2pPr marL="685800" indent="-228600" algn="just" defTabSz="914400" rtl="0" eaLnBrk="1" latinLnBrk="0" hangingPunct="1">
        <a:lnSpc>
          <a:spcPct val="100000"/>
        </a:lnSpc>
        <a:spcBef>
          <a:spcPts val="0"/>
        </a:spcBef>
        <a:spcAft>
          <a:spcPts val="1200"/>
        </a:spcAft>
        <a:buFont typeface="Arial" panose="020B0604020202020204" pitchFamily="34" charset="0"/>
        <a:buChar char="•"/>
        <a:defRPr sz="1800" b="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just" defTabSz="914400" rtl="0" eaLnBrk="1" latinLnBrk="0" hangingPunct="1">
        <a:lnSpc>
          <a:spcPct val="100000"/>
        </a:lnSpc>
        <a:spcBef>
          <a:spcPts val="0"/>
        </a:spcBef>
        <a:spcAft>
          <a:spcPts val="1200"/>
        </a:spcAft>
        <a:buFont typeface="Arial" panose="020B0604020202020204" pitchFamily="34" charset="0"/>
        <a:buChar char="•"/>
        <a:defRPr sz="1600" b="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just" defTabSz="914400" rtl="0" eaLnBrk="1" latinLnBrk="0" hangingPunct="1">
        <a:lnSpc>
          <a:spcPct val="100000"/>
        </a:lnSpc>
        <a:spcBef>
          <a:spcPts val="0"/>
        </a:spcBef>
        <a:spcAft>
          <a:spcPts val="1200"/>
        </a:spcAft>
        <a:buFont typeface="Arial" panose="020B0604020202020204" pitchFamily="34" charset="0"/>
        <a:buChar char="•"/>
        <a:defRPr sz="1400" b="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just" defTabSz="914400" rtl="0" eaLnBrk="1" latinLnBrk="0" hangingPunct="1">
        <a:lnSpc>
          <a:spcPct val="100000"/>
        </a:lnSpc>
        <a:spcBef>
          <a:spcPts val="0"/>
        </a:spcBef>
        <a:spcAft>
          <a:spcPts val="1200"/>
        </a:spcAft>
        <a:buFont typeface="Arial" panose="020B0604020202020204" pitchFamily="34" charset="0"/>
        <a:buChar char="•"/>
        <a:defRPr sz="1400" b="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33.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8" Type="http://schemas.openxmlformats.org/officeDocument/2006/relationships/oleObject" Target="../embeddings/oleObject1.bin"/><Relationship Id="rId3" Type="http://schemas.openxmlformats.org/officeDocument/2006/relationships/notesSlide" Target="../notesSlides/notesSlide3.xml"/><Relationship Id="rId7" Type="http://schemas.openxmlformats.org/officeDocument/2006/relationships/image" Target="../media/image9.wmf"/><Relationship Id="rId2" Type="http://schemas.openxmlformats.org/officeDocument/2006/relationships/slideLayout" Target="../slideLayouts/slideLayout3.xml"/><Relationship Id="rId1" Type="http://schemas.openxmlformats.org/officeDocument/2006/relationships/vmlDrawing" Target="../drawings/vmlDrawing1.vml"/><Relationship Id="rId6" Type="http://schemas.openxmlformats.org/officeDocument/2006/relationships/image" Target="../media/image8.wmf"/><Relationship Id="rId5" Type="http://schemas.openxmlformats.org/officeDocument/2006/relationships/image" Target="../media/image7.gif"/><Relationship Id="rId10" Type="http://schemas.openxmlformats.org/officeDocument/2006/relationships/image" Target="../media/image11.wmf"/><Relationship Id="rId4" Type="http://schemas.openxmlformats.org/officeDocument/2006/relationships/image" Target="../media/image6.png"/><Relationship Id="rId9" Type="http://schemas.openxmlformats.org/officeDocument/2006/relationships/image" Target="../media/image10.wmf"/></Relationships>
</file>

<file path=ppt/slides/_rels/slide5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8" Type="http://schemas.openxmlformats.org/officeDocument/2006/relationships/image" Target="../media/image17.jpeg"/><Relationship Id="rId13" Type="http://schemas.openxmlformats.org/officeDocument/2006/relationships/image" Target="../media/image22.png"/><Relationship Id="rId18" Type="http://schemas.openxmlformats.org/officeDocument/2006/relationships/image" Target="../media/image26.jpeg"/><Relationship Id="rId3" Type="http://schemas.openxmlformats.org/officeDocument/2006/relationships/image" Target="../media/image12.png"/><Relationship Id="rId21" Type="http://schemas.openxmlformats.org/officeDocument/2006/relationships/image" Target="../media/image29.png"/><Relationship Id="rId7" Type="http://schemas.openxmlformats.org/officeDocument/2006/relationships/image" Target="../media/image16.jpeg"/><Relationship Id="rId12" Type="http://schemas.openxmlformats.org/officeDocument/2006/relationships/image" Target="../media/image21.wmf"/><Relationship Id="rId17" Type="http://schemas.openxmlformats.org/officeDocument/2006/relationships/hyperlink" Target="http://image.baidu.com/i?ct=503316480&amp;z=&amp;tn=baiduimagedetail&amp;word=%B7%E7%B3%B5%CD%BC%C6%AC&amp;in=1572&amp;cl=2&amp;lm=-1&amp;pn=42&amp;rn=1&amp;di=25738025880&amp;ln=2000&amp;fr=&amp;fmq=&amp;ic=&amp;s=&amp;se=&amp;sme=0&amp;tab=&amp;width=&amp;height=&amp;face=&amp;is=&amp;istype=" TargetMode="External"/><Relationship Id="rId2" Type="http://schemas.openxmlformats.org/officeDocument/2006/relationships/notesSlide" Target="../notesSlides/notesSlide4.xml"/><Relationship Id="rId16" Type="http://schemas.openxmlformats.org/officeDocument/2006/relationships/image" Target="../media/image25.wmf"/><Relationship Id="rId20" Type="http://schemas.openxmlformats.org/officeDocument/2006/relationships/image" Target="../media/image28.png"/><Relationship Id="rId1" Type="http://schemas.openxmlformats.org/officeDocument/2006/relationships/slideLayout" Target="../slideLayouts/slideLayout3.xml"/><Relationship Id="rId6" Type="http://schemas.openxmlformats.org/officeDocument/2006/relationships/image" Target="../media/image15.jpeg"/><Relationship Id="rId11" Type="http://schemas.openxmlformats.org/officeDocument/2006/relationships/image" Target="../media/image20.wmf"/><Relationship Id="rId5" Type="http://schemas.openxmlformats.org/officeDocument/2006/relationships/image" Target="../media/image14.jpeg"/><Relationship Id="rId15" Type="http://schemas.openxmlformats.org/officeDocument/2006/relationships/image" Target="../media/image24.wmf"/><Relationship Id="rId10" Type="http://schemas.openxmlformats.org/officeDocument/2006/relationships/image" Target="../media/image19.wmf"/><Relationship Id="rId19" Type="http://schemas.openxmlformats.org/officeDocument/2006/relationships/image" Target="../media/image27.wmf"/><Relationship Id="rId4" Type="http://schemas.openxmlformats.org/officeDocument/2006/relationships/image" Target="../media/image13.wmf"/><Relationship Id="rId9" Type="http://schemas.openxmlformats.org/officeDocument/2006/relationships/image" Target="../media/image18.jpeg"/><Relationship Id="rId14" Type="http://schemas.openxmlformats.org/officeDocument/2006/relationships/image" Target="../media/image23.wmf"/><Relationship Id="rId22" Type="http://schemas.openxmlformats.org/officeDocument/2006/relationships/image" Target="../media/image30.png"/></Relationships>
</file>

<file path=ppt/slides/_rels/slide60.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8" Type="http://schemas.openxmlformats.org/officeDocument/2006/relationships/diagramData" Target="../diagrams/data2.xml"/><Relationship Id="rId13" Type="http://schemas.openxmlformats.org/officeDocument/2006/relationships/oleObject" Target="../embeddings/oleObject2.bin"/><Relationship Id="rId3" Type="http://schemas.openxmlformats.org/officeDocument/2006/relationships/notesSlide" Target="../notesSlides/notesSlide5.xml"/><Relationship Id="rId7" Type="http://schemas.openxmlformats.org/officeDocument/2006/relationships/diagramColors" Target="../diagrams/colors1.xml"/><Relationship Id="rId12" Type="http://schemas.openxmlformats.org/officeDocument/2006/relationships/image" Target="../media/image9.wmf"/><Relationship Id="rId2" Type="http://schemas.openxmlformats.org/officeDocument/2006/relationships/slideLayout" Target="../slideLayouts/slideLayout3.xml"/><Relationship Id="rId1" Type="http://schemas.openxmlformats.org/officeDocument/2006/relationships/vmlDrawing" Target="../drawings/vmlDrawing2.vml"/><Relationship Id="rId6" Type="http://schemas.openxmlformats.org/officeDocument/2006/relationships/diagramQuickStyle" Target="../diagrams/quickStyle1.xml"/><Relationship Id="rId11" Type="http://schemas.openxmlformats.org/officeDocument/2006/relationships/diagramColors" Target="../diagrams/colors2.xml"/><Relationship Id="rId5" Type="http://schemas.openxmlformats.org/officeDocument/2006/relationships/diagramLayout" Target="../diagrams/layout1.xml"/><Relationship Id="rId15" Type="http://schemas.openxmlformats.org/officeDocument/2006/relationships/image" Target="../media/image31.wmf"/><Relationship Id="rId10" Type="http://schemas.openxmlformats.org/officeDocument/2006/relationships/diagramQuickStyle" Target="../diagrams/quickStyle2.xml"/><Relationship Id="rId4" Type="http://schemas.openxmlformats.org/officeDocument/2006/relationships/diagramData" Target="../diagrams/data1.xml"/><Relationship Id="rId9" Type="http://schemas.openxmlformats.org/officeDocument/2006/relationships/diagramLayout" Target="../diagrams/layout2.xml"/><Relationship Id="rId14" Type="http://schemas.openxmlformats.org/officeDocument/2006/relationships/image" Target="../media/image10.wmf"/></Relationships>
</file>

<file path=ppt/slides/_rels/slide7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a:xfrm>
            <a:off x="1881193" y="2059293"/>
            <a:ext cx="8157541" cy="1227637"/>
          </a:xfrm>
        </p:spPr>
        <p:txBody>
          <a:bodyPr anchor="t">
            <a:normAutofit/>
          </a:bodyPr>
          <a:lstStyle/>
          <a:p>
            <a:r>
              <a:rPr lang="zh-CN" altLang="en-US" sz="4400" dirty="0" smtClean="0"/>
              <a:t>供应链金融业务介绍</a:t>
            </a:r>
            <a:endParaRPr lang="zh-CN" altLang="en-US" sz="4400" dirty="0"/>
          </a:p>
        </p:txBody>
      </p:sp>
      <p:sp>
        <p:nvSpPr>
          <p:cNvPr id="5" name="副标题 4"/>
          <p:cNvSpPr>
            <a:spLocks noGrp="1"/>
          </p:cNvSpPr>
          <p:nvPr>
            <p:ph type="subTitle" idx="1"/>
          </p:nvPr>
        </p:nvSpPr>
        <p:spPr>
          <a:xfrm>
            <a:off x="2725443" y="3751617"/>
            <a:ext cx="6469039" cy="1122528"/>
          </a:xfrm>
        </p:spPr>
        <p:txBody>
          <a:bodyPr>
            <a:noAutofit/>
          </a:bodyPr>
          <a:lstStyle/>
          <a:p>
            <a:r>
              <a:rPr lang="en-US" altLang="zh-CN" sz="3000" dirty="0" smtClean="0"/>
              <a:t>2018 </a:t>
            </a:r>
            <a:r>
              <a:rPr lang="zh-CN" altLang="en-US" sz="3000" dirty="0" smtClean="0"/>
              <a:t>年 </a:t>
            </a:r>
            <a:r>
              <a:rPr lang="en-US" altLang="zh-CN" sz="3000" dirty="0" smtClean="0"/>
              <a:t>6 </a:t>
            </a:r>
            <a:r>
              <a:rPr lang="zh-CN" altLang="en-US" sz="3000" dirty="0" smtClean="0"/>
              <a:t>月</a:t>
            </a:r>
            <a:endParaRPr lang="zh-CN" altLang="en-US" sz="3000"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38525" y="163840"/>
            <a:ext cx="8748000" cy="647699"/>
          </a:xfrm>
        </p:spPr>
        <p:txBody>
          <a:bodyPr>
            <a:normAutofit fontScale="90000"/>
          </a:bodyPr>
          <a:lstStyle/>
          <a:p>
            <a:r>
              <a:rPr lang="en-US" altLang="zh-CN" b="1" dirty="0" smtClean="0">
                <a:solidFill>
                  <a:srgbClr val="26AB8E"/>
                </a:solidFill>
              </a:rPr>
              <a:t/>
            </a:r>
            <a:br>
              <a:rPr lang="en-US" altLang="zh-CN" b="1" dirty="0" smtClean="0">
                <a:solidFill>
                  <a:srgbClr val="26AB8E"/>
                </a:solidFill>
              </a:rPr>
            </a:br>
            <a:endParaRPr lang="zh-CN" altLang="en-US" dirty="0"/>
          </a:p>
        </p:txBody>
      </p:sp>
      <p:sp>
        <p:nvSpPr>
          <p:cNvPr id="26" name="矩形 25"/>
          <p:cNvSpPr/>
          <p:nvPr/>
        </p:nvSpPr>
        <p:spPr>
          <a:xfrm>
            <a:off x="102496" y="293342"/>
            <a:ext cx="7108531" cy="523220"/>
          </a:xfrm>
          <a:prstGeom prst="rect">
            <a:avLst/>
          </a:prstGeom>
        </p:spPr>
        <p:txBody>
          <a:bodyPr wrap="square" lIns="91440" tIns="45720" rIns="91440" bIns="45720">
            <a:spAutoFit/>
          </a:bodyPr>
          <a:lstStyle/>
          <a:p>
            <a:r>
              <a:rPr lang="zh-CN" altLang="en-US" sz="2800" b="1" dirty="0" smtClean="0">
                <a:solidFill>
                  <a:schemeClr val="bg1"/>
                </a:solidFill>
                <a:latin typeface="黑体" pitchFamily="2" charset="-122"/>
                <a:ea typeface="黑体" pitchFamily="2" charset="-122"/>
              </a:rPr>
              <a:t>供应链金融</a:t>
            </a:r>
            <a:r>
              <a:rPr lang="en-US" altLang="zh-CN" sz="2800" b="1" dirty="0" smtClean="0">
                <a:solidFill>
                  <a:schemeClr val="bg1"/>
                </a:solidFill>
                <a:latin typeface="黑体" pitchFamily="2" charset="-122"/>
                <a:ea typeface="黑体" pitchFamily="2" charset="-122"/>
              </a:rPr>
              <a:t>-</a:t>
            </a:r>
            <a:r>
              <a:rPr lang="zh-CN" altLang="en-US" sz="2800" b="1" dirty="0" smtClean="0">
                <a:solidFill>
                  <a:schemeClr val="bg1"/>
                </a:solidFill>
                <a:latin typeface="黑体" pitchFamily="2" charset="-122"/>
                <a:ea typeface="黑体" pitchFamily="2" charset="-122"/>
              </a:rPr>
              <a:t>典型产品介绍</a:t>
            </a:r>
            <a:endParaRPr lang="zh-CN" altLang="en-US" sz="2800" b="1" dirty="0">
              <a:solidFill>
                <a:schemeClr val="bg1"/>
              </a:solidFill>
              <a:latin typeface="黑体" pitchFamily="2" charset="-122"/>
              <a:ea typeface="黑体" pitchFamily="2" charset="-122"/>
            </a:endParaRPr>
          </a:p>
        </p:txBody>
      </p:sp>
      <p:sp>
        <p:nvSpPr>
          <p:cNvPr id="31" name="AutoShape 155"/>
          <p:cNvSpPr>
            <a:spLocks noChangeArrowheads="1"/>
          </p:cNvSpPr>
          <p:nvPr/>
        </p:nvSpPr>
        <p:spPr bwMode="blackWhite">
          <a:xfrm>
            <a:off x="2594719" y="1736197"/>
            <a:ext cx="5032997" cy="3831221"/>
          </a:xfrm>
          <a:prstGeom prst="flowChartProcess">
            <a:avLst/>
          </a:prstGeom>
          <a:noFill/>
          <a:ln w="9525">
            <a:no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0" tIns="0" rIns="0" bIns="0" anchor="ctr"/>
          <a:lstStyle>
            <a:lvl1pPr marL="177800" indent="-177800" algn="l" defTabSz="787400">
              <a:spcBef>
                <a:spcPct val="0"/>
              </a:spcBef>
              <a:defRPr sz="2400">
                <a:solidFill>
                  <a:schemeClr val="tx1"/>
                </a:solidFill>
                <a:latin typeface="Times New Roman" panose="02020603050405020304" pitchFamily="18" charset="0"/>
              </a:defRPr>
            </a:lvl1pPr>
            <a:lvl2pPr algn="l" defTabSz="787400">
              <a:spcBef>
                <a:spcPct val="0"/>
              </a:spcBef>
              <a:defRPr sz="2400">
                <a:solidFill>
                  <a:schemeClr val="tx1"/>
                </a:solidFill>
                <a:latin typeface="Times New Roman" panose="02020603050405020304" pitchFamily="18" charset="0"/>
              </a:defRPr>
            </a:lvl2pPr>
            <a:lvl3pPr algn="l" defTabSz="787400">
              <a:spcBef>
                <a:spcPct val="0"/>
              </a:spcBef>
              <a:defRPr sz="2400">
                <a:solidFill>
                  <a:schemeClr val="tx1"/>
                </a:solidFill>
                <a:latin typeface="Times New Roman" panose="02020603050405020304" pitchFamily="18" charset="0"/>
              </a:defRPr>
            </a:lvl3pPr>
            <a:lvl4pPr algn="l" defTabSz="787400">
              <a:spcBef>
                <a:spcPct val="0"/>
              </a:spcBef>
              <a:defRPr sz="2400">
                <a:solidFill>
                  <a:schemeClr val="tx1"/>
                </a:solidFill>
                <a:latin typeface="Times New Roman" panose="02020603050405020304" pitchFamily="18" charset="0"/>
              </a:defRPr>
            </a:lvl4pPr>
            <a:lvl5pPr algn="l" defTabSz="787400">
              <a:spcBef>
                <a:spcPct val="0"/>
              </a:spcBef>
              <a:defRPr sz="2400">
                <a:solidFill>
                  <a:schemeClr val="tx1"/>
                </a:solidFill>
                <a:latin typeface="Times New Roman" panose="02020603050405020304" pitchFamily="18" charset="0"/>
              </a:defRPr>
            </a:lvl5pPr>
            <a:lvl6pPr defTabSz="787400" eaLnBrk="0" fontAlgn="base" hangingPunct="0">
              <a:spcBef>
                <a:spcPct val="0"/>
              </a:spcBef>
              <a:spcAft>
                <a:spcPct val="0"/>
              </a:spcAft>
              <a:defRPr sz="2400">
                <a:solidFill>
                  <a:schemeClr val="tx1"/>
                </a:solidFill>
                <a:latin typeface="Times New Roman" panose="02020603050405020304" pitchFamily="18" charset="0"/>
              </a:defRPr>
            </a:lvl6pPr>
            <a:lvl7pPr defTabSz="787400" eaLnBrk="0" fontAlgn="base" hangingPunct="0">
              <a:spcBef>
                <a:spcPct val="0"/>
              </a:spcBef>
              <a:spcAft>
                <a:spcPct val="0"/>
              </a:spcAft>
              <a:defRPr sz="2400">
                <a:solidFill>
                  <a:schemeClr val="tx1"/>
                </a:solidFill>
                <a:latin typeface="Times New Roman" panose="02020603050405020304" pitchFamily="18" charset="0"/>
              </a:defRPr>
            </a:lvl7pPr>
            <a:lvl8pPr defTabSz="787400" eaLnBrk="0" fontAlgn="base" hangingPunct="0">
              <a:spcBef>
                <a:spcPct val="0"/>
              </a:spcBef>
              <a:spcAft>
                <a:spcPct val="0"/>
              </a:spcAft>
              <a:defRPr sz="2400">
                <a:solidFill>
                  <a:schemeClr val="tx1"/>
                </a:solidFill>
                <a:latin typeface="Times New Roman" panose="02020603050405020304" pitchFamily="18" charset="0"/>
              </a:defRPr>
            </a:lvl8pPr>
            <a:lvl9pPr defTabSz="7874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50000"/>
              </a:lnSpc>
              <a:buFontTx/>
              <a:buChar char="•"/>
            </a:pPr>
            <a:r>
              <a:rPr lang="zh-CN" altLang="en-US" sz="2800" b="1" dirty="0" smtClean="0">
                <a:ln w="0"/>
                <a:solidFill>
                  <a:srgbClr val="32AC90"/>
                </a:solidFill>
                <a:latin typeface="微软雅黑" panose="020B0503020204020204" pitchFamily="34" charset="-122"/>
                <a:ea typeface="微软雅黑" panose="020B0503020204020204" pitchFamily="34" charset="-122"/>
              </a:rPr>
              <a:t>保兑仓（担保提货）</a:t>
            </a:r>
            <a:endParaRPr lang="en-US" altLang="zh-CN" sz="2800" b="1" dirty="0" smtClean="0">
              <a:ln w="0"/>
              <a:solidFill>
                <a:srgbClr val="32AC90"/>
              </a:solidFill>
              <a:latin typeface="微软雅黑" panose="020B0503020204020204" pitchFamily="34" charset="-122"/>
              <a:ea typeface="微软雅黑" panose="020B0503020204020204" pitchFamily="34" charset="-122"/>
            </a:endParaRPr>
          </a:p>
          <a:p>
            <a:pPr>
              <a:lnSpc>
                <a:spcPct val="150000"/>
              </a:lnSpc>
              <a:buFontTx/>
              <a:buChar char="•"/>
            </a:pPr>
            <a:endParaRPr lang="en-US" altLang="zh-CN" sz="2800" b="1" dirty="0" smtClean="0">
              <a:ln w="0"/>
              <a:solidFill>
                <a:srgbClr val="32AC90"/>
              </a:solidFill>
              <a:latin typeface="微软雅黑" panose="020B0503020204020204" pitchFamily="34" charset="-122"/>
              <a:ea typeface="微软雅黑" panose="020B0503020204020204" pitchFamily="34" charset="-122"/>
            </a:endParaRPr>
          </a:p>
          <a:p>
            <a:pPr>
              <a:lnSpc>
                <a:spcPct val="150000"/>
              </a:lnSpc>
              <a:buFontTx/>
              <a:buChar char="•"/>
            </a:pPr>
            <a:r>
              <a:rPr lang="zh-CN" altLang="en-US" sz="2800" b="1" dirty="0" smtClean="0">
                <a:ln w="0"/>
                <a:solidFill>
                  <a:srgbClr val="32AC90"/>
                </a:solidFill>
                <a:latin typeface="微软雅黑" panose="020B0503020204020204" pitchFamily="34" charset="-122"/>
                <a:ea typeface="微软雅黑" panose="020B0503020204020204" pitchFamily="34" charset="-122"/>
              </a:rPr>
              <a:t>厂仓银（先票（款）后货）</a:t>
            </a:r>
            <a:endParaRPr lang="en-US" altLang="zh-CN" sz="2800" b="1" i="1" dirty="0" smtClean="0">
              <a:ln w="0"/>
              <a:solidFill>
                <a:srgbClr val="32AC90"/>
              </a:solidFill>
              <a:latin typeface="微软雅黑" panose="020B0503020204020204" pitchFamily="34" charset="-122"/>
              <a:ea typeface="微软雅黑" panose="020B0503020204020204" pitchFamily="34" charset="-122"/>
            </a:endParaRPr>
          </a:p>
        </p:txBody>
      </p:sp>
      <p:sp>
        <p:nvSpPr>
          <p:cNvPr id="32" name="Line 163"/>
          <p:cNvSpPr>
            <a:spLocks noChangeShapeType="1"/>
          </p:cNvSpPr>
          <p:nvPr/>
        </p:nvSpPr>
        <p:spPr bwMode="blackWhite">
          <a:xfrm flipV="1">
            <a:off x="303834" y="1315240"/>
            <a:ext cx="10668966" cy="45719"/>
          </a:xfrm>
          <a:prstGeom prst="line">
            <a:avLst/>
          </a:prstGeom>
          <a:noFill/>
          <a:ln w="9525">
            <a:solidFill>
              <a:schemeClr val="tx2">
                <a:lumMod val="60000"/>
                <a:lumOff val="40000"/>
              </a:schemeClr>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lIns="0" tIns="0" rIns="0" bIns="0" anchor="ctr"/>
          <a:lstStyle/>
          <a:p>
            <a:endParaRPr lang="zh-CN" altLang="en-US" dirty="0">
              <a:ln w="0"/>
              <a:solidFill>
                <a:schemeClr val="accent1"/>
              </a:solidFill>
              <a:latin typeface="微软雅黑" panose="020B0503020204020204" pitchFamily="34" charset="-122"/>
              <a:ea typeface="微软雅黑" panose="020B0503020204020204" pitchFamily="34" charset="-122"/>
            </a:endParaRPr>
          </a:p>
        </p:txBody>
      </p:sp>
      <p:sp>
        <p:nvSpPr>
          <p:cNvPr id="33" name="矩形 32"/>
          <p:cNvSpPr/>
          <p:nvPr/>
        </p:nvSpPr>
        <p:spPr>
          <a:xfrm>
            <a:off x="335048" y="940972"/>
            <a:ext cx="3475631" cy="400110"/>
          </a:xfrm>
          <a:prstGeom prst="rect">
            <a:avLst/>
          </a:prstGeom>
        </p:spPr>
        <p:txBody>
          <a:bodyPr wrap="none">
            <a:spAutoFit/>
          </a:bodyPr>
          <a:lstStyle/>
          <a:p>
            <a:pPr algn="ctr">
              <a:spcBef>
                <a:spcPct val="50000"/>
              </a:spcBef>
            </a:pPr>
            <a:r>
              <a:rPr lang="zh-CN" altLang="en-US" sz="2000" dirty="0" smtClean="0">
                <a:ln w="0"/>
                <a:solidFill>
                  <a:schemeClr val="accent1"/>
                </a:solidFill>
                <a:latin typeface="微软雅黑" panose="020B0503020204020204" pitchFamily="34" charset="-122"/>
                <a:ea typeface="微软雅黑" panose="020B0503020204020204" pitchFamily="34" charset="-122"/>
              </a:rPr>
              <a:t>供应链金融典型产品 </a:t>
            </a:r>
            <a:r>
              <a:rPr lang="en-US" altLang="zh-CN" sz="2000" dirty="0" smtClean="0">
                <a:ln w="0"/>
                <a:solidFill>
                  <a:schemeClr val="accent1"/>
                </a:solidFill>
                <a:latin typeface="微软雅黑" panose="020B0503020204020204" pitchFamily="34" charset="-122"/>
                <a:ea typeface="微软雅黑" panose="020B0503020204020204" pitchFamily="34" charset="-122"/>
              </a:rPr>
              <a:t>–</a:t>
            </a:r>
            <a:r>
              <a:rPr lang="zh-CN" altLang="en-US" sz="2000" dirty="0" smtClean="0">
                <a:ln w="0"/>
                <a:solidFill>
                  <a:schemeClr val="accent1"/>
                </a:solidFill>
                <a:latin typeface="微软雅黑" panose="020B0503020204020204" pitchFamily="34" charset="-122"/>
                <a:ea typeface="微软雅黑" panose="020B0503020204020204" pitchFamily="34" charset="-122"/>
              </a:rPr>
              <a:t>预付类</a:t>
            </a:r>
            <a:endParaRPr lang="zh-CN" altLang="en-US" sz="2000" dirty="0">
              <a:ln w="0"/>
              <a:solidFill>
                <a:schemeClr val="accent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xmlns="" val="1454658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500" fill="hold"/>
                                        <p:tgtEl>
                                          <p:spTgt spid="26"/>
                                        </p:tgtEl>
                                        <p:attrNameLst>
                                          <p:attrName>ppt_x</p:attrName>
                                        </p:attrNameLst>
                                      </p:cBhvr>
                                      <p:tavLst>
                                        <p:tav tm="0">
                                          <p:val>
                                            <p:strVal val="1+#ppt_w/2"/>
                                          </p:val>
                                        </p:tav>
                                        <p:tav tm="100000">
                                          <p:val>
                                            <p:strVal val="#ppt_x"/>
                                          </p:val>
                                        </p:tav>
                                      </p:tavLst>
                                    </p:anim>
                                    <p:anim calcmode="lin" valueType="num">
                                      <p:cBhvr additive="base">
                                        <p:cTn id="8" dur="500" fill="hold"/>
                                        <p:tgtEl>
                                          <p:spTgt spid="26"/>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32"/>
                                        </p:tgtEl>
                                        <p:attrNameLst>
                                          <p:attrName>style.visibility</p:attrName>
                                        </p:attrNameLst>
                                      </p:cBhvr>
                                      <p:to>
                                        <p:strVal val="visible"/>
                                      </p:to>
                                    </p:set>
                                    <p:anim calcmode="lin" valueType="num">
                                      <p:cBhvr additive="base">
                                        <p:cTn id="11" dur="500" fill="hold"/>
                                        <p:tgtEl>
                                          <p:spTgt spid="32"/>
                                        </p:tgtEl>
                                        <p:attrNameLst>
                                          <p:attrName>ppt_x</p:attrName>
                                        </p:attrNameLst>
                                      </p:cBhvr>
                                      <p:tavLst>
                                        <p:tav tm="0">
                                          <p:val>
                                            <p:strVal val="1+#ppt_w/2"/>
                                          </p:val>
                                        </p:tav>
                                        <p:tav tm="100000">
                                          <p:val>
                                            <p:strVal val="#ppt_x"/>
                                          </p:val>
                                        </p:tav>
                                      </p:tavLst>
                                    </p:anim>
                                    <p:anim calcmode="lin" valueType="num">
                                      <p:cBhvr additive="base">
                                        <p:cTn id="12" dur="500" fill="hold"/>
                                        <p:tgtEl>
                                          <p:spTgt spid="32"/>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2" presetClass="entr" presetSubtype="2" fill="hold" grpId="0" nodeType="afterEffect">
                                  <p:stCondLst>
                                    <p:cond delay="0"/>
                                  </p:stCondLst>
                                  <p:childTnLst>
                                    <p:set>
                                      <p:cBhvr>
                                        <p:cTn id="15" dur="1" fill="hold">
                                          <p:stCondLst>
                                            <p:cond delay="0"/>
                                          </p:stCondLst>
                                        </p:cTn>
                                        <p:tgtEl>
                                          <p:spTgt spid="31"/>
                                        </p:tgtEl>
                                        <p:attrNameLst>
                                          <p:attrName>style.visibility</p:attrName>
                                        </p:attrNameLst>
                                      </p:cBhvr>
                                      <p:to>
                                        <p:strVal val="visible"/>
                                      </p:to>
                                    </p:set>
                                    <p:anim calcmode="lin" valueType="num">
                                      <p:cBhvr additive="base">
                                        <p:cTn id="16" dur="500" fill="hold"/>
                                        <p:tgtEl>
                                          <p:spTgt spid="31"/>
                                        </p:tgtEl>
                                        <p:attrNameLst>
                                          <p:attrName>ppt_x</p:attrName>
                                        </p:attrNameLst>
                                      </p:cBhvr>
                                      <p:tavLst>
                                        <p:tav tm="0">
                                          <p:val>
                                            <p:strVal val="1+#ppt_w/2"/>
                                          </p:val>
                                        </p:tav>
                                        <p:tav tm="100000">
                                          <p:val>
                                            <p:strVal val="#ppt_x"/>
                                          </p:val>
                                        </p:tav>
                                      </p:tavLst>
                                    </p:anim>
                                    <p:anim calcmode="lin" valueType="num">
                                      <p:cBhvr additive="base">
                                        <p:cTn id="17" dur="500" fill="hold"/>
                                        <p:tgtEl>
                                          <p:spTgt spid="3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31" grpId="0"/>
      <p:bldP spid="3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38525" y="163840"/>
            <a:ext cx="8748000" cy="647699"/>
          </a:xfrm>
        </p:spPr>
        <p:txBody>
          <a:bodyPr>
            <a:normAutofit fontScale="90000"/>
          </a:bodyPr>
          <a:lstStyle/>
          <a:p>
            <a:r>
              <a:rPr lang="en-US" altLang="zh-CN" b="1" dirty="0" smtClean="0">
                <a:solidFill>
                  <a:srgbClr val="26AB8E"/>
                </a:solidFill>
              </a:rPr>
              <a:t/>
            </a:r>
            <a:br>
              <a:rPr lang="en-US" altLang="zh-CN" b="1" dirty="0" smtClean="0">
                <a:solidFill>
                  <a:srgbClr val="26AB8E"/>
                </a:solidFill>
              </a:rPr>
            </a:br>
            <a:endParaRPr lang="zh-CN" altLang="en-US" dirty="0"/>
          </a:p>
        </p:txBody>
      </p:sp>
      <p:sp>
        <p:nvSpPr>
          <p:cNvPr id="26" name="矩形 25"/>
          <p:cNvSpPr/>
          <p:nvPr/>
        </p:nvSpPr>
        <p:spPr>
          <a:xfrm>
            <a:off x="102496" y="293342"/>
            <a:ext cx="7108531" cy="523220"/>
          </a:xfrm>
          <a:prstGeom prst="rect">
            <a:avLst/>
          </a:prstGeom>
        </p:spPr>
        <p:txBody>
          <a:bodyPr wrap="square" lIns="91440" tIns="45720" rIns="91440" bIns="45720">
            <a:spAutoFit/>
          </a:bodyPr>
          <a:lstStyle/>
          <a:p>
            <a:r>
              <a:rPr lang="zh-CN" altLang="en-US" sz="2800" b="1" dirty="0" smtClean="0">
                <a:solidFill>
                  <a:schemeClr val="bg1"/>
                </a:solidFill>
                <a:latin typeface="黑体" pitchFamily="2" charset="-122"/>
                <a:ea typeface="黑体" pitchFamily="2" charset="-122"/>
              </a:rPr>
              <a:t>供应链金融</a:t>
            </a:r>
            <a:r>
              <a:rPr lang="en-US" altLang="zh-CN" sz="2800" b="1" dirty="0" smtClean="0">
                <a:solidFill>
                  <a:schemeClr val="bg1"/>
                </a:solidFill>
                <a:latin typeface="黑体" pitchFamily="2" charset="-122"/>
                <a:ea typeface="黑体" pitchFamily="2" charset="-122"/>
              </a:rPr>
              <a:t>-</a:t>
            </a:r>
            <a:r>
              <a:rPr lang="zh-CN" altLang="en-US" sz="2800" b="1" dirty="0" smtClean="0">
                <a:solidFill>
                  <a:schemeClr val="bg1"/>
                </a:solidFill>
                <a:latin typeface="黑体" pitchFamily="2" charset="-122"/>
                <a:ea typeface="黑体" pitchFamily="2" charset="-122"/>
              </a:rPr>
              <a:t>预付类产品（保兑仓）</a:t>
            </a:r>
            <a:endParaRPr lang="zh-CN" altLang="en-US" sz="2800" b="1" dirty="0">
              <a:solidFill>
                <a:schemeClr val="bg1"/>
              </a:solidFill>
              <a:latin typeface="黑体" pitchFamily="2" charset="-122"/>
              <a:ea typeface="黑体" pitchFamily="2" charset="-122"/>
            </a:endParaRPr>
          </a:p>
        </p:txBody>
      </p:sp>
      <p:sp>
        <p:nvSpPr>
          <p:cNvPr id="73" name="Rectangle 15"/>
          <p:cNvSpPr>
            <a:spLocks noChangeArrowheads="1"/>
          </p:cNvSpPr>
          <p:nvPr/>
        </p:nvSpPr>
        <p:spPr bwMode="auto">
          <a:xfrm>
            <a:off x="300179" y="1412314"/>
            <a:ext cx="11297654" cy="830997"/>
          </a:xfrm>
          <a:prstGeom prst="rect">
            <a:avLst/>
          </a:prstGeom>
          <a:noFill/>
          <a:ln w="9525">
            <a:noFill/>
            <a:miter lim="800000"/>
            <a:headEnd/>
            <a:tailEnd/>
          </a:ln>
        </p:spPr>
        <p:txBody>
          <a:bodyPr wrap="square" lIns="91440" tIns="45720" rIns="91440" bIns="45720">
            <a:spAutoFit/>
          </a:bodyPr>
          <a:lstStyle/>
          <a:p>
            <a:pPr fontAlgn="ctr">
              <a:lnSpc>
                <a:spcPct val="100000"/>
              </a:lnSpc>
              <a:buFontTx/>
              <a:buNone/>
            </a:pPr>
            <a:r>
              <a:rPr lang="zh-CN" altLang="en-US" sz="1600" dirty="0" smtClean="0">
                <a:solidFill>
                  <a:srgbClr val="00B5FB"/>
                </a:solidFill>
              </a:rPr>
              <a:t> 保兑仓融资，是指银行</a:t>
            </a:r>
            <a:r>
              <a:rPr lang="en-US" altLang="zh-CN" sz="1600" dirty="0" smtClean="0">
                <a:solidFill>
                  <a:srgbClr val="00B5FB"/>
                </a:solidFill>
              </a:rPr>
              <a:t>/</a:t>
            </a:r>
            <a:r>
              <a:rPr lang="zh-CN" altLang="en-US" sz="1600" dirty="0" smtClean="0">
                <a:solidFill>
                  <a:srgbClr val="00B5FB"/>
                </a:solidFill>
              </a:rPr>
              <a:t>金融机构与客户（买方）、核心企业（供货商）通过签订三方业务合作协议，在客户（买方）缴纳一定的保证金为前提下，银行给予客户融资用于满足其订货环节的资金需求，客户追加保证金或还款申请提货，核心企业受托保管货物并 按银行通知发货，同时辅以差额退款、 连带保证责任等信用增级措施。</a:t>
            </a:r>
          </a:p>
        </p:txBody>
      </p:sp>
      <p:grpSp>
        <p:nvGrpSpPr>
          <p:cNvPr id="3" name="Group 29"/>
          <p:cNvGrpSpPr>
            <a:grpSpLocks/>
          </p:cNvGrpSpPr>
          <p:nvPr/>
        </p:nvGrpSpPr>
        <p:grpSpPr bwMode="auto">
          <a:xfrm>
            <a:off x="311689" y="903184"/>
            <a:ext cx="3299612" cy="510783"/>
            <a:chOff x="-20" y="-61"/>
            <a:chExt cx="1111" cy="429"/>
          </a:xfrm>
        </p:grpSpPr>
        <p:sp>
          <p:nvSpPr>
            <p:cNvPr id="75" name="AutoShape 2"/>
            <p:cNvSpPr>
              <a:spLocks noChangeArrowheads="1"/>
            </p:cNvSpPr>
            <p:nvPr/>
          </p:nvSpPr>
          <p:spPr bwMode="auto">
            <a:xfrm>
              <a:off x="-20" y="-61"/>
              <a:ext cx="885" cy="418"/>
            </a:xfrm>
            <a:prstGeom prst="roundRect">
              <a:avLst>
                <a:gd name="adj" fmla="val 16667"/>
              </a:avLst>
            </a:prstGeom>
            <a:ln/>
          </p:spPr>
          <p:style>
            <a:lnRef idx="3">
              <a:schemeClr val="lt1"/>
            </a:lnRef>
            <a:fillRef idx="1">
              <a:schemeClr val="accent5"/>
            </a:fillRef>
            <a:effectRef idx="1">
              <a:schemeClr val="accent5"/>
            </a:effectRef>
            <a:fontRef idx="minor">
              <a:schemeClr val="lt1"/>
            </a:fontRef>
          </p:style>
          <p:txBody>
            <a:bodyPr wrap="none" anchor="ctr" anchorCtr="1"/>
            <a:lstStyle/>
            <a:p>
              <a:pPr marL="266700" indent="-266700" eaLnBrk="0" hangingPunct="0">
                <a:lnSpc>
                  <a:spcPct val="160000"/>
                </a:lnSpc>
                <a:spcBef>
                  <a:spcPct val="20000"/>
                </a:spcBef>
                <a:spcAft>
                  <a:spcPct val="20000"/>
                </a:spcAft>
                <a:buSzPct val="90000"/>
              </a:pPr>
              <a:endParaRPr lang="zh-CN" altLang="en-US" sz="3200" dirty="0">
                <a:solidFill>
                  <a:schemeClr val="bg1"/>
                </a:solidFill>
                <a:latin typeface="黑体" pitchFamily="2" charset="-122"/>
                <a:ea typeface="黑体" pitchFamily="2" charset="-122"/>
              </a:endParaRPr>
            </a:p>
          </p:txBody>
        </p:sp>
        <p:sp>
          <p:nvSpPr>
            <p:cNvPr id="76" name="Text Box 9"/>
            <p:cNvSpPr txBox="1">
              <a:spLocks noChangeArrowheads="1"/>
            </p:cNvSpPr>
            <p:nvPr/>
          </p:nvSpPr>
          <p:spPr bwMode="auto">
            <a:xfrm>
              <a:off x="23" y="-40"/>
              <a:ext cx="1068" cy="40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marL="266700" indent="-266700" eaLnBrk="0" hangingPunct="0">
                <a:defRPr sz="2000" b="1">
                  <a:solidFill>
                    <a:srgbClr val="FF0000"/>
                  </a:solidFill>
                  <a:latin typeface="楷体_GB2312" pitchFamily="49" charset="-122"/>
                  <a:ea typeface="楷体_GB2312" pitchFamily="49" charset="-122"/>
                </a:defRPr>
              </a:lvl1pPr>
              <a:lvl2pPr marL="742950" indent="-285750" eaLnBrk="0" hangingPunct="0">
                <a:defRPr sz="2000" b="1">
                  <a:solidFill>
                    <a:srgbClr val="FF0000"/>
                  </a:solidFill>
                  <a:latin typeface="楷体_GB2312" pitchFamily="49" charset="-122"/>
                  <a:ea typeface="楷体_GB2312" pitchFamily="49" charset="-122"/>
                </a:defRPr>
              </a:lvl2pPr>
              <a:lvl3pPr marL="1143000" indent="-228600" eaLnBrk="0" hangingPunct="0">
                <a:defRPr sz="2000" b="1">
                  <a:solidFill>
                    <a:srgbClr val="FF0000"/>
                  </a:solidFill>
                  <a:latin typeface="楷体_GB2312" pitchFamily="49" charset="-122"/>
                  <a:ea typeface="楷体_GB2312" pitchFamily="49" charset="-122"/>
                </a:defRPr>
              </a:lvl3pPr>
              <a:lvl4pPr marL="1600200" indent="-228600" eaLnBrk="0" hangingPunct="0">
                <a:defRPr sz="2000" b="1">
                  <a:solidFill>
                    <a:srgbClr val="FF0000"/>
                  </a:solidFill>
                  <a:latin typeface="楷体_GB2312" pitchFamily="49" charset="-122"/>
                  <a:ea typeface="楷体_GB2312" pitchFamily="49" charset="-122"/>
                </a:defRPr>
              </a:lvl4pPr>
              <a:lvl5pPr marL="2057400" indent="-228600" eaLnBrk="0" hangingPunct="0">
                <a:defRPr sz="2000" b="1">
                  <a:solidFill>
                    <a:srgbClr val="FF0000"/>
                  </a:solidFill>
                  <a:latin typeface="楷体_GB2312" pitchFamily="49" charset="-122"/>
                  <a:ea typeface="楷体_GB2312" pitchFamily="49" charset="-122"/>
                </a:defRPr>
              </a:lvl5pPr>
              <a:lvl6pPr marL="2514600" indent="-228600" eaLnBrk="0" fontAlgn="base" hangingPunct="0">
                <a:lnSpc>
                  <a:spcPct val="80000"/>
                </a:lnSpc>
                <a:spcBef>
                  <a:spcPct val="0"/>
                </a:spcBef>
                <a:spcAft>
                  <a:spcPct val="0"/>
                </a:spcAft>
                <a:buFont typeface="Arial" charset="0"/>
                <a:defRPr sz="2000" b="1">
                  <a:solidFill>
                    <a:srgbClr val="FF0000"/>
                  </a:solidFill>
                  <a:latin typeface="楷体_GB2312" pitchFamily="49" charset="-122"/>
                  <a:ea typeface="楷体_GB2312" pitchFamily="49" charset="-122"/>
                </a:defRPr>
              </a:lvl6pPr>
              <a:lvl7pPr marL="2971800" indent="-228600" eaLnBrk="0" fontAlgn="base" hangingPunct="0">
                <a:lnSpc>
                  <a:spcPct val="80000"/>
                </a:lnSpc>
                <a:spcBef>
                  <a:spcPct val="0"/>
                </a:spcBef>
                <a:spcAft>
                  <a:spcPct val="0"/>
                </a:spcAft>
                <a:buFont typeface="Arial" charset="0"/>
                <a:defRPr sz="2000" b="1">
                  <a:solidFill>
                    <a:srgbClr val="FF0000"/>
                  </a:solidFill>
                  <a:latin typeface="楷体_GB2312" pitchFamily="49" charset="-122"/>
                  <a:ea typeface="楷体_GB2312" pitchFamily="49" charset="-122"/>
                </a:defRPr>
              </a:lvl7pPr>
              <a:lvl8pPr marL="3429000" indent="-228600" eaLnBrk="0" fontAlgn="base" hangingPunct="0">
                <a:lnSpc>
                  <a:spcPct val="80000"/>
                </a:lnSpc>
                <a:spcBef>
                  <a:spcPct val="0"/>
                </a:spcBef>
                <a:spcAft>
                  <a:spcPct val="0"/>
                </a:spcAft>
                <a:buFont typeface="Arial" charset="0"/>
                <a:defRPr sz="2000" b="1">
                  <a:solidFill>
                    <a:srgbClr val="FF0000"/>
                  </a:solidFill>
                  <a:latin typeface="楷体_GB2312" pitchFamily="49" charset="-122"/>
                  <a:ea typeface="楷体_GB2312" pitchFamily="49" charset="-122"/>
                </a:defRPr>
              </a:lvl8pPr>
              <a:lvl9pPr marL="3886200" indent="-228600" eaLnBrk="0" fontAlgn="base" hangingPunct="0">
                <a:lnSpc>
                  <a:spcPct val="80000"/>
                </a:lnSpc>
                <a:spcBef>
                  <a:spcPct val="0"/>
                </a:spcBef>
                <a:spcAft>
                  <a:spcPct val="0"/>
                </a:spcAft>
                <a:buFont typeface="Arial" charset="0"/>
                <a:defRPr sz="2000" b="1">
                  <a:solidFill>
                    <a:srgbClr val="FF0000"/>
                  </a:solidFill>
                  <a:latin typeface="楷体_GB2312" pitchFamily="49" charset="-122"/>
                  <a:ea typeface="楷体_GB2312" pitchFamily="49" charset="-122"/>
                </a:defRPr>
              </a:lvl9pPr>
            </a:lstStyle>
            <a:p>
              <a:pPr>
                <a:lnSpc>
                  <a:spcPct val="160000"/>
                </a:lnSpc>
                <a:spcBef>
                  <a:spcPct val="50000"/>
                </a:spcBef>
                <a:spcAft>
                  <a:spcPct val="20000"/>
                </a:spcAft>
                <a:buSzPct val="90000"/>
                <a:buFont typeface="Wingdings" pitchFamily="2" charset="2"/>
                <a:buNone/>
              </a:pPr>
              <a:r>
                <a:rPr lang="zh-CN" altLang="en-US" sz="1600" dirty="0" smtClean="0">
                  <a:solidFill>
                    <a:schemeClr val="bg1"/>
                  </a:solidFill>
                </a:rPr>
                <a:t>保兑仓融资（担保提货）</a:t>
              </a:r>
              <a:endParaRPr lang="zh-CN" altLang="en-US" sz="1600" dirty="0">
                <a:solidFill>
                  <a:schemeClr val="bg1"/>
                </a:solidFill>
              </a:endParaRPr>
            </a:p>
          </p:txBody>
        </p:sp>
      </p:grpSp>
      <p:sp>
        <p:nvSpPr>
          <p:cNvPr id="78" name="Rectangle 24"/>
          <p:cNvSpPr>
            <a:spLocks noChangeArrowheads="1"/>
          </p:cNvSpPr>
          <p:nvPr/>
        </p:nvSpPr>
        <p:spPr bwMode="auto">
          <a:xfrm rot="19719362">
            <a:off x="734132" y="3451654"/>
            <a:ext cx="3347830" cy="43704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40" tIns="45720" rIns="91440" bIns="45720">
            <a:spAutoFit/>
          </a:bodyPr>
          <a:lstStyle/>
          <a:p>
            <a:pPr algn="ctr" eaLnBrk="0" hangingPunct="0">
              <a:lnSpc>
                <a:spcPct val="160000"/>
              </a:lnSpc>
              <a:spcBef>
                <a:spcPct val="50000"/>
              </a:spcBef>
              <a:spcAft>
                <a:spcPct val="20000"/>
              </a:spcAft>
              <a:buSzPct val="90000"/>
              <a:buFont typeface="Wingdings" pitchFamily="2" charset="2"/>
              <a:buNone/>
            </a:pPr>
            <a:r>
              <a:rPr lang="zh-CN" altLang="en-US" sz="1400" dirty="0" smtClean="0"/>
              <a:t>②申请融资</a:t>
            </a:r>
            <a:endParaRPr lang="zh-CN" altLang="en-US" sz="1400" dirty="0"/>
          </a:p>
        </p:txBody>
      </p:sp>
      <p:sp>
        <p:nvSpPr>
          <p:cNvPr id="79" name="Line 7"/>
          <p:cNvSpPr>
            <a:spLocks noChangeShapeType="1"/>
          </p:cNvSpPr>
          <p:nvPr/>
        </p:nvSpPr>
        <p:spPr bwMode="auto">
          <a:xfrm flipV="1">
            <a:off x="1555594" y="3081147"/>
            <a:ext cx="2592288" cy="1512167"/>
          </a:xfrm>
          <a:prstGeom prst="line">
            <a:avLst/>
          </a:prstGeom>
          <a:noFill/>
          <a:ln w="38100">
            <a:solidFill>
              <a:srgbClr val="C00000"/>
            </a:solidFill>
            <a:round/>
            <a:headEnd/>
            <a:tailEnd type="triangle" w="med" len="med"/>
          </a:ln>
          <a:extLst>
            <a:ext uri="{909E8E84-426E-40DD-AFC4-6F175D3DCCD1}">
              <a14:hiddenFill xmlns="" xmlns:a14="http://schemas.microsoft.com/office/drawing/2010/main">
                <a:noFill/>
              </a14:hiddenFill>
            </a:ext>
          </a:extLst>
        </p:spPr>
        <p:txBody>
          <a:bodyPr lIns="91440" tIns="45720" rIns="91440" bIns="45720"/>
          <a:lstStyle/>
          <a:p>
            <a:endParaRPr lang="zh-CN" altLang="en-US"/>
          </a:p>
        </p:txBody>
      </p:sp>
      <p:sp>
        <p:nvSpPr>
          <p:cNvPr id="80" name="Line 8"/>
          <p:cNvSpPr>
            <a:spLocks noChangeShapeType="1"/>
          </p:cNvSpPr>
          <p:nvPr/>
        </p:nvSpPr>
        <p:spPr bwMode="auto">
          <a:xfrm flipH="1">
            <a:off x="2275677" y="3459187"/>
            <a:ext cx="2448273" cy="1458163"/>
          </a:xfrm>
          <a:prstGeom prst="line">
            <a:avLst/>
          </a:prstGeom>
          <a:noFill/>
          <a:ln w="38100">
            <a:solidFill>
              <a:schemeClr val="tx2"/>
            </a:solidFill>
            <a:round/>
            <a:headEnd/>
            <a:tailEnd type="triangle" w="med" len="med"/>
          </a:ln>
          <a:extLst>
            <a:ext uri="{909E8E84-426E-40DD-AFC4-6F175D3DCCD1}">
              <a14:hiddenFill xmlns="" xmlns:a14="http://schemas.microsoft.com/office/drawing/2010/main">
                <a:noFill/>
              </a14:hiddenFill>
            </a:ext>
          </a:extLst>
        </p:spPr>
        <p:txBody>
          <a:bodyPr lIns="91440" tIns="45720" rIns="91440" bIns="45720"/>
          <a:lstStyle/>
          <a:p>
            <a:endParaRPr lang="zh-CN" altLang="en-US"/>
          </a:p>
        </p:txBody>
      </p:sp>
      <p:sp>
        <p:nvSpPr>
          <p:cNvPr id="81" name="Line 9"/>
          <p:cNvSpPr>
            <a:spLocks noChangeShapeType="1"/>
          </p:cNvSpPr>
          <p:nvPr/>
        </p:nvSpPr>
        <p:spPr bwMode="auto">
          <a:xfrm flipV="1">
            <a:off x="2998165" y="5440743"/>
            <a:ext cx="5110163" cy="16668"/>
          </a:xfrm>
          <a:prstGeom prst="line">
            <a:avLst/>
          </a:prstGeom>
          <a:noFill/>
          <a:ln w="38100">
            <a:solidFill>
              <a:srgbClr val="FFC000"/>
            </a:solidFill>
            <a:round/>
            <a:headEnd type="triangle" w="med" len="med"/>
            <a:tailEnd/>
          </a:ln>
          <a:extLst>
            <a:ext uri="{909E8E84-426E-40DD-AFC4-6F175D3DCCD1}">
              <a14:hiddenFill xmlns="" xmlns:a14="http://schemas.microsoft.com/office/drawing/2010/main">
                <a:noFill/>
              </a14:hiddenFill>
            </a:ext>
          </a:extLst>
        </p:spPr>
        <p:txBody>
          <a:bodyPr lIns="91440" tIns="45720" rIns="91440" bIns="45720"/>
          <a:lstStyle/>
          <a:p>
            <a:endParaRPr lang="zh-CN" altLang="en-US"/>
          </a:p>
        </p:txBody>
      </p:sp>
      <p:sp>
        <p:nvSpPr>
          <p:cNvPr id="82" name="Line 37"/>
          <p:cNvSpPr>
            <a:spLocks noChangeShapeType="1"/>
          </p:cNvSpPr>
          <p:nvPr/>
        </p:nvSpPr>
        <p:spPr bwMode="auto">
          <a:xfrm flipH="1">
            <a:off x="3067762" y="5133373"/>
            <a:ext cx="5112568" cy="0"/>
          </a:xfrm>
          <a:prstGeom prst="line">
            <a:avLst/>
          </a:prstGeom>
          <a:noFill/>
          <a:ln w="38100">
            <a:solidFill>
              <a:srgbClr val="C00000"/>
            </a:solidFill>
            <a:round/>
            <a:headEnd type="triangle" w="med" len="med"/>
            <a:tailEnd/>
          </a:ln>
          <a:extLst>
            <a:ext uri="{909E8E84-426E-40DD-AFC4-6F175D3DCCD1}">
              <a14:hiddenFill xmlns="" xmlns:a14="http://schemas.microsoft.com/office/drawing/2010/main">
                <a:noFill/>
              </a14:hiddenFill>
            </a:ext>
          </a:extLst>
        </p:spPr>
        <p:txBody>
          <a:bodyPr lIns="91440" tIns="45720" rIns="91440" bIns="45720"/>
          <a:lstStyle/>
          <a:p>
            <a:endParaRPr lang="zh-CN" altLang="en-US"/>
          </a:p>
        </p:txBody>
      </p:sp>
      <p:sp>
        <p:nvSpPr>
          <p:cNvPr id="83" name="Rectangle 40"/>
          <p:cNvSpPr>
            <a:spLocks noChangeArrowheads="1"/>
          </p:cNvSpPr>
          <p:nvPr/>
        </p:nvSpPr>
        <p:spPr bwMode="auto">
          <a:xfrm>
            <a:off x="3696685" y="5129631"/>
            <a:ext cx="3043486" cy="43704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40" tIns="45720" rIns="91440" bIns="45720">
            <a:spAutoFit/>
          </a:bodyPr>
          <a:lstStyle/>
          <a:p>
            <a:pPr algn="ctr" eaLnBrk="0" hangingPunct="0">
              <a:lnSpc>
                <a:spcPct val="160000"/>
              </a:lnSpc>
              <a:spcBef>
                <a:spcPct val="50000"/>
              </a:spcBef>
              <a:spcAft>
                <a:spcPct val="20000"/>
              </a:spcAft>
              <a:buSzPct val="90000"/>
              <a:buFont typeface="Wingdings" pitchFamily="2" charset="2"/>
              <a:buNone/>
            </a:pPr>
            <a:r>
              <a:rPr lang="zh-CN" altLang="en-US" sz="1400" dirty="0" smtClean="0"/>
              <a:t>⑧按银行指令发货</a:t>
            </a:r>
            <a:endParaRPr lang="zh-CN" altLang="en-US" sz="1400" dirty="0"/>
          </a:p>
        </p:txBody>
      </p:sp>
      <p:sp>
        <p:nvSpPr>
          <p:cNvPr id="84" name="左弧形箭头 83"/>
          <p:cNvSpPr/>
          <p:nvPr/>
        </p:nvSpPr>
        <p:spPr>
          <a:xfrm>
            <a:off x="4892513" y="3737589"/>
            <a:ext cx="731520" cy="912114"/>
          </a:xfrm>
          <a:prstGeom prst="curvedRightArrow">
            <a:avLst/>
          </a:prstGeom>
        </p:spPr>
        <p:style>
          <a:lnRef idx="1">
            <a:schemeClr val="accent1"/>
          </a:lnRef>
          <a:fillRef idx="2">
            <a:schemeClr val="accent1"/>
          </a:fillRef>
          <a:effectRef idx="1">
            <a:schemeClr val="accent1"/>
          </a:effectRef>
          <a:fontRef idx="minor">
            <a:schemeClr val="dk1"/>
          </a:fontRef>
        </p:style>
        <p:txBody>
          <a:bodyPr lIns="91440" tIns="45720" rIns="91440" bIns="45720" rtlCol="0" anchor="ctr"/>
          <a:lstStyle/>
          <a:p>
            <a:pPr algn="ctr"/>
            <a:endParaRPr lang="zh-CN" altLang="en-US">
              <a:solidFill>
                <a:schemeClr val="tx1"/>
              </a:solidFill>
            </a:endParaRPr>
          </a:p>
        </p:txBody>
      </p:sp>
      <p:sp>
        <p:nvSpPr>
          <p:cNvPr id="85" name="右弧形箭头 84"/>
          <p:cNvSpPr/>
          <p:nvPr/>
        </p:nvSpPr>
        <p:spPr>
          <a:xfrm>
            <a:off x="5659482" y="3737589"/>
            <a:ext cx="731520" cy="912114"/>
          </a:xfrm>
          <a:prstGeom prst="curvedLeftArrow">
            <a:avLst/>
          </a:prstGeom>
        </p:spPr>
        <p:style>
          <a:lnRef idx="1">
            <a:schemeClr val="accent1"/>
          </a:lnRef>
          <a:fillRef idx="2">
            <a:schemeClr val="accent1"/>
          </a:fillRef>
          <a:effectRef idx="1">
            <a:schemeClr val="accent1"/>
          </a:effectRef>
          <a:fontRef idx="minor">
            <a:schemeClr val="dk1"/>
          </a:fontRef>
        </p:style>
        <p:txBody>
          <a:bodyPr lIns="91440" tIns="45720" rIns="91440" bIns="45720" rtlCol="0" anchor="ctr"/>
          <a:lstStyle/>
          <a:p>
            <a:pPr algn="ctr"/>
            <a:endParaRPr lang="zh-CN" altLang="en-US">
              <a:solidFill>
                <a:schemeClr val="tx1"/>
              </a:solidFill>
            </a:endParaRPr>
          </a:p>
        </p:txBody>
      </p:sp>
      <p:sp>
        <p:nvSpPr>
          <p:cNvPr id="86" name="Rectangle 40"/>
          <p:cNvSpPr>
            <a:spLocks noChangeArrowheads="1"/>
          </p:cNvSpPr>
          <p:nvPr/>
        </p:nvSpPr>
        <p:spPr bwMode="auto">
          <a:xfrm>
            <a:off x="4283619" y="3988483"/>
            <a:ext cx="2611438" cy="43704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1440" tIns="45720" rIns="91440" bIns="45720">
            <a:spAutoFit/>
          </a:bodyPr>
          <a:lstStyle/>
          <a:p>
            <a:pPr algn="ctr" eaLnBrk="0" hangingPunct="0">
              <a:lnSpc>
                <a:spcPct val="160000"/>
              </a:lnSpc>
              <a:spcBef>
                <a:spcPct val="50000"/>
              </a:spcBef>
              <a:spcAft>
                <a:spcPct val="20000"/>
              </a:spcAft>
              <a:buSzPct val="90000"/>
              <a:buFont typeface="Wingdings" pitchFamily="2" charset="2"/>
              <a:buNone/>
            </a:pPr>
            <a:r>
              <a:rPr lang="zh-CN" altLang="en-US" sz="1400" dirty="0" smtClean="0"/>
              <a:t>签订相关协议</a:t>
            </a:r>
            <a:endParaRPr lang="zh-CN" altLang="en-US" sz="1400" dirty="0"/>
          </a:p>
        </p:txBody>
      </p:sp>
      <p:sp>
        <p:nvSpPr>
          <p:cNvPr id="87" name="流程图: 可选过程 86"/>
          <p:cNvSpPr/>
          <p:nvPr/>
        </p:nvSpPr>
        <p:spPr>
          <a:xfrm>
            <a:off x="902826" y="4949390"/>
            <a:ext cx="2092936" cy="550830"/>
          </a:xfrm>
          <a:prstGeom prst="flowChartAlternateProcess">
            <a:avLst/>
          </a:prstGeom>
        </p:spPr>
        <p:style>
          <a:lnRef idx="1">
            <a:schemeClr val="accent2"/>
          </a:lnRef>
          <a:fillRef idx="3">
            <a:schemeClr val="accent2"/>
          </a:fillRef>
          <a:effectRef idx="2">
            <a:schemeClr val="accent2"/>
          </a:effectRef>
          <a:fontRef idx="minor">
            <a:schemeClr val="lt1"/>
          </a:fontRef>
        </p:style>
        <p:txBody>
          <a:bodyPr lIns="91440" tIns="45720" rIns="91440" bIns="45720" rtlCol="0" anchor="ctr"/>
          <a:lstStyle/>
          <a:p>
            <a:pPr algn="ctr"/>
            <a:r>
              <a:rPr lang="zh-CN" altLang="en-US" dirty="0" smtClean="0"/>
              <a:t>买方（经销商）</a:t>
            </a:r>
            <a:endParaRPr lang="zh-CN" altLang="en-US" dirty="0"/>
          </a:p>
        </p:txBody>
      </p:sp>
      <p:sp>
        <p:nvSpPr>
          <p:cNvPr id="88" name="流程图: 可选过程 87"/>
          <p:cNvSpPr/>
          <p:nvPr/>
        </p:nvSpPr>
        <p:spPr>
          <a:xfrm>
            <a:off x="8172944" y="4960589"/>
            <a:ext cx="2487340" cy="604835"/>
          </a:xfrm>
          <a:prstGeom prst="flowChartAlternateProcess">
            <a:avLst/>
          </a:prstGeom>
        </p:spPr>
        <p:style>
          <a:lnRef idx="1">
            <a:schemeClr val="accent6"/>
          </a:lnRef>
          <a:fillRef idx="3">
            <a:schemeClr val="accent6"/>
          </a:fillRef>
          <a:effectRef idx="2">
            <a:schemeClr val="accent6"/>
          </a:effectRef>
          <a:fontRef idx="minor">
            <a:schemeClr val="lt1"/>
          </a:fontRef>
        </p:style>
        <p:txBody>
          <a:bodyPr lIns="91440" tIns="45720" rIns="91440" bIns="45720" rtlCol="0" anchor="ctr"/>
          <a:lstStyle/>
          <a:p>
            <a:pPr algn="ctr"/>
            <a:r>
              <a:rPr lang="zh-CN" altLang="en-US" dirty="0" smtClean="0"/>
              <a:t>卖方（核心企业）</a:t>
            </a:r>
            <a:endParaRPr lang="zh-CN" altLang="en-US" dirty="0"/>
          </a:p>
        </p:txBody>
      </p:sp>
      <p:sp>
        <p:nvSpPr>
          <p:cNvPr id="90" name="矩形 89"/>
          <p:cNvSpPr/>
          <p:nvPr/>
        </p:nvSpPr>
        <p:spPr>
          <a:xfrm rot="19850615">
            <a:off x="2830206" y="3887063"/>
            <a:ext cx="1082348" cy="437043"/>
          </a:xfrm>
          <a:prstGeom prst="rect">
            <a:avLst/>
          </a:prstGeom>
        </p:spPr>
        <p:txBody>
          <a:bodyPr wrap="none" lIns="91440" tIns="45720" rIns="91440" bIns="45720">
            <a:spAutoFit/>
          </a:bodyPr>
          <a:lstStyle/>
          <a:p>
            <a:pPr algn="ctr" eaLnBrk="0" hangingPunct="0">
              <a:lnSpc>
                <a:spcPct val="160000"/>
              </a:lnSpc>
              <a:spcBef>
                <a:spcPct val="50000"/>
              </a:spcBef>
              <a:spcAft>
                <a:spcPct val="20000"/>
              </a:spcAft>
              <a:buSzPct val="90000"/>
            </a:pPr>
            <a:r>
              <a:rPr lang="zh-CN" altLang="en-US" sz="1400" dirty="0" smtClean="0"/>
              <a:t>③审批用信</a:t>
            </a:r>
            <a:endParaRPr lang="zh-CN" altLang="en-US" sz="1400" dirty="0"/>
          </a:p>
        </p:txBody>
      </p:sp>
      <p:sp>
        <p:nvSpPr>
          <p:cNvPr id="91" name="Line 8"/>
          <p:cNvSpPr>
            <a:spLocks noChangeShapeType="1"/>
          </p:cNvSpPr>
          <p:nvPr/>
        </p:nvSpPr>
        <p:spPr bwMode="auto">
          <a:xfrm>
            <a:off x="6740170" y="3405183"/>
            <a:ext cx="2088232" cy="1512167"/>
          </a:xfrm>
          <a:prstGeom prst="line">
            <a:avLst/>
          </a:prstGeom>
          <a:noFill/>
          <a:ln w="38100">
            <a:solidFill>
              <a:schemeClr val="tx2"/>
            </a:solidFill>
            <a:round/>
            <a:headEnd/>
            <a:tailEnd type="triangle" w="med" len="med"/>
          </a:ln>
          <a:extLst>
            <a:ext uri="{909E8E84-426E-40DD-AFC4-6F175D3DCCD1}">
              <a14:hiddenFill xmlns="" xmlns:a14="http://schemas.microsoft.com/office/drawing/2010/main">
                <a:noFill/>
              </a14:hiddenFill>
            </a:ext>
          </a:extLst>
        </p:spPr>
        <p:txBody>
          <a:bodyPr lIns="91440" tIns="45720" rIns="91440" bIns="45720"/>
          <a:lstStyle/>
          <a:p>
            <a:endParaRPr lang="zh-CN" altLang="en-US"/>
          </a:p>
        </p:txBody>
      </p:sp>
      <p:sp>
        <p:nvSpPr>
          <p:cNvPr id="92" name="矩形 91"/>
          <p:cNvSpPr/>
          <p:nvPr/>
        </p:nvSpPr>
        <p:spPr>
          <a:xfrm rot="2585074">
            <a:off x="7311586" y="3819389"/>
            <a:ext cx="1082348" cy="437043"/>
          </a:xfrm>
          <a:prstGeom prst="rect">
            <a:avLst/>
          </a:prstGeom>
        </p:spPr>
        <p:txBody>
          <a:bodyPr wrap="none" lIns="91440" tIns="45720" rIns="91440" bIns="45720">
            <a:spAutoFit/>
          </a:bodyPr>
          <a:lstStyle/>
          <a:p>
            <a:pPr algn="ctr" eaLnBrk="0" hangingPunct="0">
              <a:lnSpc>
                <a:spcPct val="160000"/>
              </a:lnSpc>
              <a:spcBef>
                <a:spcPct val="50000"/>
              </a:spcBef>
              <a:spcAft>
                <a:spcPct val="20000"/>
              </a:spcAft>
              <a:buSzPct val="90000"/>
            </a:pPr>
            <a:r>
              <a:rPr lang="zh-CN" altLang="en-US" sz="1400" dirty="0" smtClean="0"/>
              <a:t>⑦通知发货</a:t>
            </a:r>
            <a:endParaRPr lang="zh-CN" altLang="en-US" sz="1400" dirty="0"/>
          </a:p>
        </p:txBody>
      </p:sp>
      <p:sp>
        <p:nvSpPr>
          <p:cNvPr id="93" name="Line 9"/>
          <p:cNvSpPr>
            <a:spLocks noChangeShapeType="1"/>
          </p:cNvSpPr>
          <p:nvPr/>
        </p:nvSpPr>
        <p:spPr bwMode="auto">
          <a:xfrm>
            <a:off x="7316234" y="3081146"/>
            <a:ext cx="2592288" cy="1782199"/>
          </a:xfrm>
          <a:prstGeom prst="line">
            <a:avLst/>
          </a:prstGeom>
          <a:noFill/>
          <a:ln w="38100">
            <a:solidFill>
              <a:srgbClr val="FFC000"/>
            </a:solidFill>
            <a:round/>
            <a:headEnd type="triangle" w="med" len="med"/>
            <a:tailEnd/>
          </a:ln>
          <a:extLst>
            <a:ext uri="{909E8E84-426E-40DD-AFC4-6F175D3DCCD1}">
              <a14:hiddenFill xmlns="" xmlns:a14="http://schemas.microsoft.com/office/drawing/2010/main">
                <a:noFill/>
              </a14:hiddenFill>
            </a:ext>
          </a:extLst>
        </p:spPr>
        <p:txBody>
          <a:bodyPr lIns="91440" tIns="45720" rIns="91440" bIns="45720"/>
          <a:lstStyle/>
          <a:p>
            <a:endParaRPr lang="zh-CN" altLang="en-US"/>
          </a:p>
        </p:txBody>
      </p:sp>
      <p:sp>
        <p:nvSpPr>
          <p:cNvPr id="94" name="矩形 93"/>
          <p:cNvSpPr/>
          <p:nvPr/>
        </p:nvSpPr>
        <p:spPr>
          <a:xfrm rot="2585074">
            <a:off x="7671625" y="3657371"/>
            <a:ext cx="1082348" cy="437043"/>
          </a:xfrm>
          <a:prstGeom prst="rect">
            <a:avLst/>
          </a:prstGeom>
        </p:spPr>
        <p:txBody>
          <a:bodyPr wrap="none" lIns="91440" tIns="45720" rIns="91440" bIns="45720">
            <a:spAutoFit/>
          </a:bodyPr>
          <a:lstStyle/>
          <a:p>
            <a:pPr algn="ctr" eaLnBrk="0" hangingPunct="0">
              <a:lnSpc>
                <a:spcPct val="160000"/>
              </a:lnSpc>
              <a:spcBef>
                <a:spcPct val="50000"/>
              </a:spcBef>
              <a:spcAft>
                <a:spcPct val="20000"/>
              </a:spcAft>
              <a:buSzPct val="90000"/>
            </a:pPr>
            <a:r>
              <a:rPr lang="zh-CN" altLang="en-US" sz="1400" dirty="0" smtClean="0"/>
              <a:t>④发放融资</a:t>
            </a:r>
            <a:endParaRPr lang="zh-CN" altLang="en-US" sz="1400" dirty="0"/>
          </a:p>
        </p:txBody>
      </p:sp>
      <p:sp>
        <p:nvSpPr>
          <p:cNvPr id="95" name="矩形 94"/>
          <p:cNvSpPr/>
          <p:nvPr/>
        </p:nvSpPr>
        <p:spPr>
          <a:xfrm>
            <a:off x="3715834" y="4805594"/>
            <a:ext cx="3312368" cy="437043"/>
          </a:xfrm>
          <a:prstGeom prst="rect">
            <a:avLst/>
          </a:prstGeom>
        </p:spPr>
        <p:txBody>
          <a:bodyPr wrap="square" lIns="91440" tIns="45720" rIns="91440" bIns="45720">
            <a:spAutoFit/>
          </a:bodyPr>
          <a:lstStyle/>
          <a:p>
            <a:pPr algn="ctr" eaLnBrk="0" hangingPunct="0">
              <a:lnSpc>
                <a:spcPct val="160000"/>
              </a:lnSpc>
              <a:spcBef>
                <a:spcPct val="50000"/>
              </a:spcBef>
              <a:spcAft>
                <a:spcPct val="20000"/>
              </a:spcAft>
              <a:buSzPct val="90000"/>
              <a:buFont typeface="Wingdings" pitchFamily="2" charset="2"/>
              <a:buNone/>
            </a:pPr>
            <a:r>
              <a:rPr lang="zh-CN" altLang="en-US" sz="1400" dirty="0" smtClean="0"/>
              <a:t>①与卖方签订采购订单</a:t>
            </a:r>
            <a:endParaRPr lang="zh-CN" altLang="en-US" sz="1400" dirty="0"/>
          </a:p>
        </p:txBody>
      </p:sp>
      <p:sp>
        <p:nvSpPr>
          <p:cNvPr id="96" name="Line 7"/>
          <p:cNvSpPr>
            <a:spLocks noChangeShapeType="1"/>
          </p:cNvSpPr>
          <p:nvPr/>
        </p:nvSpPr>
        <p:spPr bwMode="auto">
          <a:xfrm flipV="1">
            <a:off x="1771618" y="3297172"/>
            <a:ext cx="2592288" cy="1512167"/>
          </a:xfrm>
          <a:prstGeom prst="line">
            <a:avLst/>
          </a:prstGeom>
          <a:noFill/>
          <a:ln w="38100">
            <a:solidFill>
              <a:srgbClr val="C00000"/>
            </a:solidFill>
            <a:round/>
            <a:headEnd/>
            <a:tailEnd type="triangle" w="med" len="med"/>
          </a:ln>
          <a:extLst>
            <a:ext uri="{909E8E84-426E-40DD-AFC4-6F175D3DCCD1}">
              <a14:hiddenFill xmlns="" xmlns:a14="http://schemas.microsoft.com/office/drawing/2010/main">
                <a:noFill/>
              </a14:hiddenFill>
            </a:ext>
          </a:extLst>
        </p:spPr>
        <p:txBody>
          <a:bodyPr lIns="91440" tIns="45720" rIns="91440" bIns="45720"/>
          <a:lstStyle/>
          <a:p>
            <a:endParaRPr lang="zh-CN" altLang="en-US"/>
          </a:p>
        </p:txBody>
      </p:sp>
      <p:sp>
        <p:nvSpPr>
          <p:cNvPr id="97" name="Rectangle 24"/>
          <p:cNvSpPr>
            <a:spLocks noChangeArrowheads="1"/>
          </p:cNvSpPr>
          <p:nvPr/>
        </p:nvSpPr>
        <p:spPr bwMode="auto">
          <a:xfrm rot="19753283">
            <a:off x="1222849" y="3762619"/>
            <a:ext cx="3347830" cy="43704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40" tIns="45720" rIns="91440" bIns="45720">
            <a:spAutoFit/>
          </a:bodyPr>
          <a:lstStyle/>
          <a:p>
            <a:pPr algn="ctr" eaLnBrk="0" hangingPunct="0">
              <a:lnSpc>
                <a:spcPct val="160000"/>
              </a:lnSpc>
              <a:spcBef>
                <a:spcPct val="50000"/>
              </a:spcBef>
              <a:spcAft>
                <a:spcPct val="20000"/>
              </a:spcAft>
              <a:buSzPct val="90000"/>
              <a:buFont typeface="Wingdings" pitchFamily="2" charset="2"/>
              <a:buNone/>
            </a:pPr>
            <a:r>
              <a:rPr lang="zh-CN" altLang="en-US" sz="1400" dirty="0" smtClean="0"/>
              <a:t>⑥追加保证金还款，申请提货</a:t>
            </a:r>
            <a:endParaRPr lang="zh-CN" altLang="en-US" sz="1400" dirty="0"/>
          </a:p>
        </p:txBody>
      </p:sp>
      <p:sp>
        <p:nvSpPr>
          <p:cNvPr id="98" name="Line 8"/>
          <p:cNvSpPr>
            <a:spLocks noChangeShapeType="1"/>
          </p:cNvSpPr>
          <p:nvPr/>
        </p:nvSpPr>
        <p:spPr bwMode="auto">
          <a:xfrm>
            <a:off x="7028202" y="3243163"/>
            <a:ext cx="2232248" cy="1566174"/>
          </a:xfrm>
          <a:prstGeom prst="line">
            <a:avLst/>
          </a:prstGeom>
          <a:noFill/>
          <a:ln w="38100">
            <a:solidFill>
              <a:schemeClr val="tx2"/>
            </a:solidFill>
            <a:round/>
            <a:headEnd/>
            <a:tailEnd type="triangle" w="med" len="med"/>
          </a:ln>
          <a:extLst>
            <a:ext uri="{909E8E84-426E-40DD-AFC4-6F175D3DCCD1}">
              <a14:hiddenFill xmlns="" xmlns:a14="http://schemas.microsoft.com/office/drawing/2010/main">
                <a:noFill/>
              </a14:hiddenFill>
            </a:ext>
          </a:extLst>
        </p:spPr>
        <p:txBody>
          <a:bodyPr lIns="91440" tIns="45720" rIns="91440" bIns="45720"/>
          <a:lstStyle/>
          <a:p>
            <a:endParaRPr lang="zh-CN" altLang="en-US"/>
          </a:p>
        </p:txBody>
      </p:sp>
      <p:sp>
        <p:nvSpPr>
          <p:cNvPr id="99" name="矩形 98"/>
          <p:cNvSpPr/>
          <p:nvPr/>
        </p:nvSpPr>
        <p:spPr>
          <a:xfrm rot="2585074">
            <a:off x="8039652" y="3545802"/>
            <a:ext cx="1082348" cy="437043"/>
          </a:xfrm>
          <a:prstGeom prst="rect">
            <a:avLst/>
          </a:prstGeom>
        </p:spPr>
        <p:txBody>
          <a:bodyPr wrap="none" lIns="91440" tIns="45720" rIns="91440" bIns="45720">
            <a:spAutoFit/>
          </a:bodyPr>
          <a:lstStyle/>
          <a:p>
            <a:pPr algn="ctr" eaLnBrk="0" hangingPunct="0">
              <a:lnSpc>
                <a:spcPct val="160000"/>
              </a:lnSpc>
              <a:spcBef>
                <a:spcPct val="50000"/>
              </a:spcBef>
              <a:spcAft>
                <a:spcPct val="20000"/>
              </a:spcAft>
              <a:buSzPct val="90000"/>
            </a:pPr>
            <a:r>
              <a:rPr lang="zh-CN" altLang="en-US" sz="1400" dirty="0" smtClean="0"/>
              <a:t>⑤承担责任</a:t>
            </a:r>
            <a:endParaRPr lang="zh-CN" altLang="en-US" sz="1400" dirty="0"/>
          </a:p>
        </p:txBody>
      </p:sp>
      <p:sp>
        <p:nvSpPr>
          <p:cNvPr id="100" name="流程图: 可选过程 99"/>
          <p:cNvSpPr/>
          <p:nvPr/>
        </p:nvSpPr>
        <p:spPr>
          <a:xfrm>
            <a:off x="4666707" y="2511009"/>
            <a:ext cx="2198231" cy="550830"/>
          </a:xfrm>
          <a:prstGeom prst="flowChartAlternateProcess">
            <a:avLst/>
          </a:prstGeom>
          <a:solidFill>
            <a:srgbClr val="00B050"/>
          </a:solidFill>
        </p:spPr>
        <p:style>
          <a:lnRef idx="1">
            <a:schemeClr val="accent2"/>
          </a:lnRef>
          <a:fillRef idx="3">
            <a:schemeClr val="accent2"/>
          </a:fillRef>
          <a:effectRef idx="2">
            <a:schemeClr val="accent2"/>
          </a:effectRef>
          <a:fontRef idx="minor">
            <a:schemeClr val="lt1"/>
          </a:fontRef>
        </p:style>
        <p:txBody>
          <a:bodyPr lIns="91440" tIns="45720" rIns="91440" bIns="45720" rtlCol="0" anchor="ctr"/>
          <a:lstStyle/>
          <a:p>
            <a:pPr algn="ctr"/>
            <a:r>
              <a:rPr lang="zh-CN" altLang="en-US" dirty="0" smtClean="0"/>
              <a:t>银行</a:t>
            </a:r>
            <a:r>
              <a:rPr lang="en-US" altLang="zh-CN" dirty="0" smtClean="0"/>
              <a:t>/</a:t>
            </a:r>
            <a:r>
              <a:rPr lang="zh-CN" altLang="en-US" dirty="0" smtClean="0"/>
              <a:t>金融机构</a:t>
            </a:r>
            <a:endParaRPr lang="zh-CN" altLang="en-US" dirty="0"/>
          </a:p>
        </p:txBody>
      </p:sp>
    </p:spTree>
    <p:extLst>
      <p:ext uri="{BB962C8B-B14F-4D97-AF65-F5344CB8AC3E}">
        <p14:creationId xmlns:p14="http://schemas.microsoft.com/office/powerpoint/2010/main" xmlns="" val="1454658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500" fill="hold"/>
                                        <p:tgtEl>
                                          <p:spTgt spid="26"/>
                                        </p:tgtEl>
                                        <p:attrNameLst>
                                          <p:attrName>ppt_x</p:attrName>
                                        </p:attrNameLst>
                                      </p:cBhvr>
                                      <p:tavLst>
                                        <p:tav tm="0">
                                          <p:val>
                                            <p:strVal val="1+#ppt_w/2"/>
                                          </p:val>
                                        </p:tav>
                                        <p:tav tm="100000">
                                          <p:val>
                                            <p:strVal val="#ppt_x"/>
                                          </p:val>
                                        </p:tav>
                                      </p:tavLst>
                                    </p:anim>
                                    <p:anim calcmode="lin" valueType="num">
                                      <p:cBhvr additive="base">
                                        <p:cTn id="8" dur="500" fill="hold"/>
                                        <p:tgtEl>
                                          <p:spTgt spid="2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1200" y="163840"/>
            <a:ext cx="8748000" cy="647699"/>
          </a:xfrm>
        </p:spPr>
        <p:txBody>
          <a:bodyPr>
            <a:normAutofit fontScale="90000"/>
          </a:bodyPr>
          <a:lstStyle/>
          <a:p>
            <a:r>
              <a:rPr lang="en-US" altLang="zh-CN" b="1" dirty="0" smtClean="0">
                <a:solidFill>
                  <a:srgbClr val="26AB8E"/>
                </a:solidFill>
              </a:rPr>
              <a:t/>
            </a:r>
            <a:br>
              <a:rPr lang="en-US" altLang="zh-CN" b="1" dirty="0" smtClean="0">
                <a:solidFill>
                  <a:srgbClr val="26AB8E"/>
                </a:solidFill>
              </a:rPr>
            </a:br>
            <a:endParaRPr lang="zh-CN" altLang="en-US" dirty="0"/>
          </a:p>
        </p:txBody>
      </p:sp>
      <p:sp>
        <p:nvSpPr>
          <p:cNvPr id="4" name="灯片编号占位符 3"/>
          <p:cNvSpPr>
            <a:spLocks noGrp="1"/>
          </p:cNvSpPr>
          <p:nvPr>
            <p:ph type="sldNum" sz="quarter" idx="12"/>
          </p:nvPr>
        </p:nvSpPr>
        <p:spPr/>
        <p:txBody>
          <a:bodyPr/>
          <a:lstStyle/>
          <a:p>
            <a:fld id="{4B1B0860-3CE7-4EC1-80B2-E4FAEF86BBEB}" type="slidenum">
              <a:rPr lang="zh-CN" altLang="en-US" smtClean="0"/>
              <a:pPr/>
              <a:t>12</a:t>
            </a:fld>
            <a:endParaRPr lang="zh-CN" altLang="en-US"/>
          </a:p>
        </p:txBody>
      </p:sp>
      <p:sp>
        <p:nvSpPr>
          <p:cNvPr id="7" name="TextBox 6"/>
          <p:cNvSpPr txBox="1"/>
          <p:nvPr/>
        </p:nvSpPr>
        <p:spPr>
          <a:xfrm>
            <a:off x="-36631" y="855951"/>
            <a:ext cx="12259493" cy="1200329"/>
          </a:xfrm>
          <a:prstGeom prst="rect">
            <a:avLst/>
          </a:prstGeom>
          <a:noFill/>
        </p:spPr>
        <p:txBody>
          <a:bodyPr wrap="square" rtlCol="0">
            <a:spAutoFit/>
          </a:bodyPr>
          <a:lstStyle/>
          <a:p>
            <a:pPr algn="l">
              <a:buFont typeface="Wingdings" pitchFamily="2" charset="2"/>
              <a:buChar char="p"/>
            </a:pPr>
            <a:r>
              <a:rPr lang="zh-CN" altLang="en-US" b="0" dirty="0" smtClean="0">
                <a:effectLst/>
                <a:latin typeface="仿宋_GB2312" pitchFamily="49" charset="-122"/>
                <a:ea typeface="仿宋_GB2312" pitchFamily="49" charset="-122"/>
              </a:rPr>
              <a:t> </a:t>
            </a:r>
            <a:r>
              <a:rPr lang="zh-CN" altLang="en-US" dirty="0" smtClean="0">
                <a:latin typeface="仿宋_GB2312" pitchFamily="49" charset="-122"/>
                <a:ea typeface="仿宋_GB2312" pitchFamily="49" charset="-122"/>
              </a:rPr>
              <a:t>保兑仓适用于贸易背景：</a:t>
            </a:r>
            <a:endParaRPr lang="en-US" altLang="zh-CN" dirty="0" smtClean="0">
              <a:latin typeface="仿宋_GB2312" pitchFamily="49" charset="-122"/>
              <a:ea typeface="仿宋_GB2312" pitchFamily="49" charset="-122"/>
            </a:endParaRPr>
          </a:p>
          <a:p>
            <a:pPr algn="l"/>
            <a:r>
              <a:rPr lang="zh-CN" altLang="en-US" dirty="0" smtClean="0">
                <a:latin typeface="仿宋_GB2312" pitchFamily="49" charset="-122"/>
                <a:ea typeface="仿宋_GB2312" pitchFamily="49" charset="-122"/>
              </a:rPr>
              <a:t>（</a:t>
            </a:r>
            <a:r>
              <a:rPr lang="en-US" altLang="zh-CN" dirty="0" smtClean="0">
                <a:latin typeface="仿宋_GB2312" pitchFamily="49" charset="-122"/>
                <a:ea typeface="仿宋_GB2312" pitchFamily="49" charset="-122"/>
              </a:rPr>
              <a:t>1</a:t>
            </a:r>
            <a:r>
              <a:rPr lang="zh-CN" altLang="en-US" dirty="0" smtClean="0">
                <a:latin typeface="仿宋_GB2312" pitchFamily="49" charset="-122"/>
                <a:ea typeface="仿宋_GB2312" pitchFamily="49" charset="-122"/>
              </a:rPr>
              <a:t>）客户为了取得大批量采购的折扣，采取一次性付款，厂家因排产问题无法一次性发货。</a:t>
            </a:r>
            <a:endParaRPr lang="en-US" altLang="zh-CN" dirty="0" smtClean="0">
              <a:latin typeface="仿宋_GB2312" pitchFamily="49" charset="-122"/>
              <a:ea typeface="仿宋_GB2312" pitchFamily="49" charset="-122"/>
            </a:endParaRPr>
          </a:p>
          <a:p>
            <a:pPr algn="l"/>
            <a:r>
              <a:rPr lang="zh-CN" altLang="en-US" dirty="0" smtClean="0">
                <a:latin typeface="仿宋_GB2312" pitchFamily="49" charset="-122"/>
                <a:ea typeface="仿宋_GB2312" pitchFamily="49" charset="-122"/>
              </a:rPr>
              <a:t>（</a:t>
            </a:r>
            <a:r>
              <a:rPr lang="en-US" altLang="zh-CN" dirty="0" smtClean="0">
                <a:latin typeface="仿宋_GB2312" pitchFamily="49" charset="-122"/>
                <a:ea typeface="仿宋_GB2312" pitchFamily="49" charset="-122"/>
              </a:rPr>
              <a:t>2</a:t>
            </a:r>
            <a:r>
              <a:rPr lang="zh-CN" altLang="en-US" dirty="0" smtClean="0">
                <a:latin typeface="仿宋_GB2312" pitchFamily="49" charset="-122"/>
                <a:ea typeface="仿宋_GB2312" pitchFamily="49" charset="-122"/>
              </a:rPr>
              <a:t>）客户在淡季向上游打款，支持上游生成所需的资金，并锁定优惠价格，然后在旺季分次提货用于销售。</a:t>
            </a:r>
            <a:endParaRPr lang="en-US" altLang="zh-CN" dirty="0" smtClean="0">
              <a:latin typeface="仿宋_GB2312" pitchFamily="49" charset="-122"/>
              <a:ea typeface="仿宋_GB2312" pitchFamily="49" charset="-122"/>
            </a:endParaRPr>
          </a:p>
          <a:p>
            <a:pPr algn="l"/>
            <a:r>
              <a:rPr lang="zh-CN" altLang="en-US" dirty="0" smtClean="0">
                <a:latin typeface="仿宋_GB2312" pitchFamily="49" charset="-122"/>
                <a:ea typeface="仿宋_GB2312" pitchFamily="49" charset="-122"/>
              </a:rPr>
              <a:t>（</a:t>
            </a:r>
            <a:r>
              <a:rPr lang="en-US" altLang="zh-CN" dirty="0" smtClean="0">
                <a:latin typeface="仿宋_GB2312" pitchFamily="49" charset="-122"/>
                <a:ea typeface="仿宋_GB2312" pitchFamily="49" charset="-122"/>
              </a:rPr>
              <a:t>3</a:t>
            </a:r>
            <a:r>
              <a:rPr lang="zh-CN" altLang="en-US" dirty="0" smtClean="0">
                <a:latin typeface="仿宋_GB2312" pitchFamily="49" charset="-122"/>
                <a:ea typeface="仿宋_GB2312" pitchFamily="49" charset="-122"/>
              </a:rPr>
              <a:t>）客户和上游都在异地，银行对在途物流和到货后的监管缺乏有效手段。</a:t>
            </a:r>
            <a:endParaRPr lang="en-US" altLang="zh-CN" dirty="0" smtClean="0">
              <a:latin typeface="仿宋_GB2312" pitchFamily="49" charset="-122"/>
              <a:ea typeface="仿宋_GB2312" pitchFamily="49" charset="-122"/>
            </a:endParaRPr>
          </a:p>
        </p:txBody>
      </p:sp>
      <p:sp>
        <p:nvSpPr>
          <p:cNvPr id="9" name="矩形 8"/>
          <p:cNvSpPr/>
          <p:nvPr/>
        </p:nvSpPr>
        <p:spPr>
          <a:xfrm>
            <a:off x="102497" y="293342"/>
            <a:ext cx="7201128" cy="523220"/>
          </a:xfrm>
          <a:prstGeom prst="rect">
            <a:avLst/>
          </a:prstGeom>
        </p:spPr>
        <p:txBody>
          <a:bodyPr wrap="square" lIns="91440" tIns="45720" rIns="91440" bIns="45720">
            <a:spAutoFit/>
          </a:bodyPr>
          <a:lstStyle/>
          <a:p>
            <a:r>
              <a:rPr lang="zh-CN" altLang="en-US" sz="2800" b="1" dirty="0" smtClean="0">
                <a:solidFill>
                  <a:schemeClr val="bg1"/>
                </a:solidFill>
                <a:latin typeface="黑体" pitchFamily="2" charset="-122"/>
                <a:ea typeface="黑体" pitchFamily="2" charset="-122"/>
              </a:rPr>
              <a:t>供应链金融</a:t>
            </a:r>
            <a:r>
              <a:rPr lang="en-US" altLang="zh-CN" sz="2800" b="1" dirty="0" smtClean="0">
                <a:solidFill>
                  <a:schemeClr val="bg1"/>
                </a:solidFill>
                <a:latin typeface="黑体" pitchFamily="2" charset="-122"/>
                <a:ea typeface="黑体" pitchFamily="2" charset="-122"/>
              </a:rPr>
              <a:t>-</a:t>
            </a:r>
            <a:r>
              <a:rPr lang="zh-CN" altLang="en-US" sz="2800" b="1" dirty="0" smtClean="0">
                <a:solidFill>
                  <a:schemeClr val="bg1"/>
                </a:solidFill>
                <a:latin typeface="黑体" pitchFamily="2" charset="-122"/>
                <a:ea typeface="黑体" pitchFamily="2" charset="-122"/>
              </a:rPr>
              <a:t>保兑仓产品适用范围及风险点</a:t>
            </a:r>
            <a:endParaRPr lang="zh-CN" altLang="en-US" sz="2800" b="1" dirty="0">
              <a:solidFill>
                <a:schemeClr val="bg1"/>
              </a:solidFill>
              <a:latin typeface="黑体" pitchFamily="2" charset="-122"/>
              <a:ea typeface="黑体" pitchFamily="2" charset="-122"/>
            </a:endParaRPr>
          </a:p>
        </p:txBody>
      </p:sp>
      <p:sp>
        <p:nvSpPr>
          <p:cNvPr id="6" name="TextBox 5"/>
          <p:cNvSpPr txBox="1"/>
          <p:nvPr/>
        </p:nvSpPr>
        <p:spPr>
          <a:xfrm>
            <a:off x="-46281" y="2258451"/>
            <a:ext cx="12259493" cy="1754326"/>
          </a:xfrm>
          <a:prstGeom prst="rect">
            <a:avLst/>
          </a:prstGeom>
          <a:noFill/>
        </p:spPr>
        <p:txBody>
          <a:bodyPr wrap="square" rtlCol="0">
            <a:spAutoFit/>
          </a:bodyPr>
          <a:lstStyle/>
          <a:p>
            <a:pPr algn="l">
              <a:buFont typeface="Wingdings" pitchFamily="2" charset="2"/>
              <a:buChar char="p"/>
            </a:pPr>
            <a:r>
              <a:rPr lang="zh-CN" altLang="en-US" b="0" dirty="0" smtClean="0">
                <a:effectLst/>
                <a:latin typeface="仿宋_GB2312" pitchFamily="49" charset="-122"/>
                <a:ea typeface="仿宋_GB2312" pitchFamily="49" charset="-122"/>
              </a:rPr>
              <a:t> </a:t>
            </a:r>
            <a:r>
              <a:rPr lang="zh-CN" altLang="en-US" dirty="0" smtClean="0">
                <a:latin typeface="仿宋_GB2312" pitchFamily="49" charset="-122"/>
                <a:ea typeface="仿宋_GB2312" pitchFamily="49" charset="-122"/>
              </a:rPr>
              <a:t>保兑仓对于贸易各方的好处：</a:t>
            </a:r>
            <a:endParaRPr lang="en-US" altLang="zh-CN" dirty="0" smtClean="0">
              <a:latin typeface="仿宋_GB2312" pitchFamily="49" charset="-122"/>
              <a:ea typeface="仿宋_GB2312" pitchFamily="49" charset="-122"/>
            </a:endParaRPr>
          </a:p>
          <a:p>
            <a:pPr algn="l"/>
            <a:r>
              <a:rPr lang="zh-CN" altLang="en-US" dirty="0" smtClean="0">
                <a:latin typeface="仿宋_GB2312" pitchFamily="49" charset="-122"/>
                <a:ea typeface="仿宋_GB2312" pitchFamily="49" charset="-122"/>
              </a:rPr>
              <a:t>（</a:t>
            </a:r>
            <a:r>
              <a:rPr lang="en-US" altLang="zh-CN" dirty="0" smtClean="0">
                <a:latin typeface="仿宋_GB2312" pitchFamily="49" charset="-122"/>
                <a:ea typeface="仿宋_GB2312" pitchFamily="49" charset="-122"/>
              </a:rPr>
              <a:t>1</a:t>
            </a:r>
            <a:r>
              <a:rPr lang="zh-CN" altLang="en-US" dirty="0" smtClean="0">
                <a:latin typeface="仿宋_GB2312" pitchFamily="49" charset="-122"/>
                <a:ea typeface="仿宋_GB2312" pitchFamily="49" charset="-122"/>
              </a:rPr>
              <a:t>）对于买方，大批量的采购可以获得价格优惠，“淡季打款、旺季销售”的模式有利于锁定价格风险。此外，货物直接由买方监管，省却了监管费用的支出。</a:t>
            </a:r>
            <a:endParaRPr lang="en-US" altLang="zh-CN" dirty="0" smtClean="0">
              <a:latin typeface="仿宋_GB2312" pitchFamily="49" charset="-122"/>
              <a:ea typeface="仿宋_GB2312" pitchFamily="49" charset="-122"/>
            </a:endParaRPr>
          </a:p>
          <a:p>
            <a:pPr algn="l"/>
            <a:r>
              <a:rPr lang="zh-CN" altLang="en-US" dirty="0" smtClean="0">
                <a:latin typeface="仿宋_GB2312" pitchFamily="49" charset="-122"/>
                <a:ea typeface="仿宋_GB2312" pitchFamily="49" charset="-122"/>
              </a:rPr>
              <a:t>（</a:t>
            </a:r>
            <a:r>
              <a:rPr lang="en-US" altLang="zh-CN" dirty="0" smtClean="0">
                <a:latin typeface="仿宋_GB2312" pitchFamily="49" charset="-122"/>
                <a:ea typeface="仿宋_GB2312" pitchFamily="49" charset="-122"/>
              </a:rPr>
              <a:t>2</a:t>
            </a:r>
            <a:r>
              <a:rPr lang="zh-CN" altLang="en-US" dirty="0" smtClean="0">
                <a:latin typeface="仿宋_GB2312" pitchFamily="49" charset="-122"/>
                <a:ea typeface="仿宋_GB2312" pitchFamily="49" charset="-122"/>
              </a:rPr>
              <a:t>）对于卖方，可以实现大笔预收款，缓解流动资金瓶颈。同时，锁定未来销售，增强销售的确定性。</a:t>
            </a:r>
            <a:endParaRPr lang="en-US" altLang="zh-CN" dirty="0" smtClean="0">
              <a:latin typeface="仿宋_GB2312" pitchFamily="49" charset="-122"/>
              <a:ea typeface="仿宋_GB2312" pitchFamily="49" charset="-122"/>
            </a:endParaRPr>
          </a:p>
          <a:p>
            <a:pPr algn="l"/>
            <a:r>
              <a:rPr lang="zh-CN" altLang="en-US" dirty="0" smtClean="0">
                <a:latin typeface="仿宋_GB2312" pitchFamily="49" charset="-122"/>
                <a:ea typeface="仿宋_GB2312" pitchFamily="49" charset="-122"/>
              </a:rPr>
              <a:t>（</a:t>
            </a:r>
            <a:r>
              <a:rPr lang="en-US" altLang="zh-CN" dirty="0" smtClean="0">
                <a:latin typeface="仿宋_GB2312" pitchFamily="49" charset="-122"/>
                <a:ea typeface="仿宋_GB2312" pitchFamily="49" charset="-122"/>
              </a:rPr>
              <a:t>3</a:t>
            </a:r>
            <a:r>
              <a:rPr lang="zh-CN" altLang="en-US" dirty="0" smtClean="0">
                <a:latin typeface="仿宋_GB2312" pitchFamily="49" charset="-122"/>
                <a:ea typeface="仿宋_GB2312" pitchFamily="49" charset="-122"/>
              </a:rPr>
              <a:t>）对于银行，将卖方和物流监管两变量合二为一，简化了风险控制的维度。同时引入卖方发货不足的退款责任，实际上直接解决了抵质押物的变现问题。</a:t>
            </a:r>
            <a:endParaRPr lang="en-US" altLang="zh-CN" dirty="0" smtClean="0">
              <a:latin typeface="仿宋_GB2312" pitchFamily="49" charset="-122"/>
              <a:ea typeface="仿宋_GB2312" pitchFamily="49" charset="-122"/>
            </a:endParaRPr>
          </a:p>
        </p:txBody>
      </p:sp>
      <p:sp>
        <p:nvSpPr>
          <p:cNvPr id="8" name="TextBox 7"/>
          <p:cNvSpPr txBox="1"/>
          <p:nvPr/>
        </p:nvSpPr>
        <p:spPr>
          <a:xfrm>
            <a:off x="-9631" y="4158676"/>
            <a:ext cx="12259493" cy="2308324"/>
          </a:xfrm>
          <a:prstGeom prst="rect">
            <a:avLst/>
          </a:prstGeom>
          <a:noFill/>
        </p:spPr>
        <p:txBody>
          <a:bodyPr wrap="square" rtlCol="0">
            <a:spAutoFit/>
          </a:bodyPr>
          <a:lstStyle/>
          <a:p>
            <a:pPr algn="l">
              <a:buFont typeface="Wingdings" pitchFamily="2" charset="2"/>
              <a:buChar char="p"/>
            </a:pPr>
            <a:r>
              <a:rPr lang="zh-CN" altLang="en-US" b="0" dirty="0" smtClean="0">
                <a:effectLst/>
                <a:latin typeface="仿宋_GB2312" pitchFamily="49" charset="-122"/>
                <a:ea typeface="仿宋_GB2312" pitchFamily="49" charset="-122"/>
              </a:rPr>
              <a:t> </a:t>
            </a:r>
            <a:r>
              <a:rPr lang="zh-CN" altLang="en-US" dirty="0" smtClean="0">
                <a:latin typeface="仿宋_GB2312" pitchFamily="49" charset="-122"/>
                <a:ea typeface="仿宋_GB2312" pitchFamily="49" charset="-122"/>
              </a:rPr>
              <a:t>保兑仓业务风险控制点：</a:t>
            </a:r>
            <a:endParaRPr lang="en-US" altLang="zh-CN" dirty="0" smtClean="0">
              <a:latin typeface="仿宋_GB2312" pitchFamily="49" charset="-122"/>
              <a:ea typeface="仿宋_GB2312" pitchFamily="49" charset="-122"/>
            </a:endParaRPr>
          </a:p>
          <a:p>
            <a:pPr eaLnBrk="1" fontAlgn="auto" hangingPunct="1">
              <a:spcBef>
                <a:spcPts val="0"/>
              </a:spcBef>
              <a:spcAft>
                <a:spcPts val="0"/>
              </a:spcAft>
              <a:defRPr/>
            </a:pPr>
            <a:r>
              <a:rPr lang="en-US" altLang="zh-CN" dirty="0" smtClean="0">
                <a:solidFill>
                  <a:schemeClr val="dk1"/>
                </a:solidFill>
              </a:rPr>
              <a:t> </a:t>
            </a:r>
            <a:r>
              <a:rPr lang="zh-CN" altLang="en-US" dirty="0" smtClean="0">
                <a:solidFill>
                  <a:schemeClr val="dk1"/>
                </a:solidFill>
              </a:rPr>
              <a:t>（</a:t>
            </a:r>
            <a:r>
              <a:rPr lang="en-US" altLang="zh-CN" dirty="0" smtClean="0">
                <a:solidFill>
                  <a:schemeClr val="dk1"/>
                </a:solidFill>
              </a:rPr>
              <a:t>1</a:t>
            </a:r>
            <a:r>
              <a:rPr lang="zh-CN" altLang="en-US" dirty="0" smtClean="0">
                <a:solidFill>
                  <a:schemeClr val="dk1"/>
                </a:solidFill>
              </a:rPr>
              <a:t>）核心企业违约风险：核心企业优先选择大型国企，行业龙头。在协议中约定核心企业未按期发货或者少发货需要将款项退回银行。严防核心企业未按银行通知私下发货给经销商。严防核心企业过度占用客户预付款并挪作他用。</a:t>
            </a:r>
            <a:endParaRPr lang="en-US" altLang="zh-CN" dirty="0" smtClean="0">
              <a:solidFill>
                <a:schemeClr val="dk1"/>
              </a:solidFill>
            </a:endParaRPr>
          </a:p>
          <a:p>
            <a:pPr eaLnBrk="1" fontAlgn="auto" hangingPunct="1">
              <a:spcBef>
                <a:spcPts val="0"/>
              </a:spcBef>
              <a:spcAft>
                <a:spcPts val="0"/>
              </a:spcAft>
              <a:defRPr/>
            </a:pPr>
            <a:r>
              <a:rPr lang="zh-CN" altLang="en-US" dirty="0" smtClean="0">
                <a:solidFill>
                  <a:schemeClr val="dk1"/>
                </a:solidFill>
              </a:rPr>
              <a:t>（</a:t>
            </a:r>
            <a:r>
              <a:rPr lang="en-US" altLang="zh-CN" dirty="0" smtClean="0">
                <a:solidFill>
                  <a:schemeClr val="dk1"/>
                </a:solidFill>
              </a:rPr>
              <a:t>2</a:t>
            </a:r>
            <a:r>
              <a:rPr lang="zh-CN" altLang="en-US" dirty="0" smtClean="0">
                <a:solidFill>
                  <a:schemeClr val="dk1"/>
                </a:solidFill>
              </a:rPr>
              <a:t>）客户信用风险：客户优先选择核心企业推荐或认可的年销售额排名居前的区域总代理或一级代理商，为防客户不按期付款提货，视情况要求核心企业承担差额退款责任，或者要求客户追加额外担保，要求法人或实际控股人提供个人连带责任保证。</a:t>
            </a:r>
            <a:endParaRPr lang="en-US" altLang="zh-CN" dirty="0" smtClean="0">
              <a:solidFill>
                <a:schemeClr val="dk1"/>
              </a:solidFill>
            </a:endParaRPr>
          </a:p>
          <a:p>
            <a:pPr eaLnBrk="1" fontAlgn="auto" hangingPunct="1">
              <a:spcBef>
                <a:spcPts val="0"/>
              </a:spcBef>
              <a:spcAft>
                <a:spcPts val="0"/>
              </a:spcAft>
              <a:defRPr/>
            </a:pPr>
            <a:r>
              <a:rPr lang="zh-CN" altLang="en-US" dirty="0" smtClean="0">
                <a:solidFill>
                  <a:schemeClr val="dk1"/>
                </a:solidFill>
              </a:rPr>
              <a:t>（</a:t>
            </a:r>
            <a:r>
              <a:rPr lang="en-US" altLang="zh-CN" dirty="0" smtClean="0">
                <a:solidFill>
                  <a:schemeClr val="dk1"/>
                </a:solidFill>
              </a:rPr>
              <a:t>3</a:t>
            </a:r>
            <a:r>
              <a:rPr lang="zh-CN" altLang="en-US" dirty="0" smtClean="0">
                <a:solidFill>
                  <a:schemeClr val="dk1"/>
                </a:solidFill>
              </a:rPr>
              <a:t>）操作风险：业务流程复杂、操作环节多、操作风险大，加强业务管理，明确相关人员的岗位职责。</a:t>
            </a:r>
            <a:endParaRPr lang="zh-CN" altLang="en-US" dirty="0" smtClean="0"/>
          </a:p>
          <a:p>
            <a:pPr algn="l"/>
            <a:endParaRPr lang="en-US" altLang="zh-CN" dirty="0" smtClean="0">
              <a:latin typeface="仿宋_GB2312" pitchFamily="49" charset="-122"/>
              <a:ea typeface="仿宋_GB2312" pitchFamily="49" charset="-122"/>
            </a:endParaRPr>
          </a:p>
        </p:txBody>
      </p:sp>
    </p:spTree>
    <p:extLst>
      <p:ext uri="{BB962C8B-B14F-4D97-AF65-F5344CB8AC3E}">
        <p14:creationId xmlns:p14="http://schemas.microsoft.com/office/powerpoint/2010/main" xmlns="" val="1454658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1+#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1200" y="163840"/>
            <a:ext cx="8748000" cy="647699"/>
          </a:xfrm>
        </p:spPr>
        <p:txBody>
          <a:bodyPr>
            <a:normAutofit fontScale="90000"/>
          </a:bodyPr>
          <a:lstStyle/>
          <a:p>
            <a:r>
              <a:rPr lang="en-US" altLang="zh-CN" b="1" dirty="0" smtClean="0">
                <a:solidFill>
                  <a:srgbClr val="26AB8E"/>
                </a:solidFill>
              </a:rPr>
              <a:t/>
            </a:r>
            <a:br>
              <a:rPr lang="en-US" altLang="zh-CN" b="1" dirty="0" smtClean="0">
                <a:solidFill>
                  <a:srgbClr val="26AB8E"/>
                </a:solidFill>
              </a:rPr>
            </a:br>
            <a:endParaRPr lang="zh-CN" altLang="en-US" dirty="0"/>
          </a:p>
        </p:txBody>
      </p:sp>
      <p:sp>
        <p:nvSpPr>
          <p:cNvPr id="4" name="灯片编号占位符 3"/>
          <p:cNvSpPr>
            <a:spLocks noGrp="1"/>
          </p:cNvSpPr>
          <p:nvPr>
            <p:ph type="sldNum" sz="quarter" idx="12"/>
          </p:nvPr>
        </p:nvSpPr>
        <p:spPr/>
        <p:txBody>
          <a:bodyPr/>
          <a:lstStyle/>
          <a:p>
            <a:fld id="{4B1B0860-3CE7-4EC1-80B2-E4FAEF86BBEB}" type="slidenum">
              <a:rPr lang="zh-CN" altLang="en-US" smtClean="0"/>
              <a:pPr/>
              <a:t>13</a:t>
            </a:fld>
            <a:endParaRPr lang="zh-CN" altLang="en-US"/>
          </a:p>
        </p:txBody>
      </p:sp>
      <p:sp>
        <p:nvSpPr>
          <p:cNvPr id="7" name="TextBox 6"/>
          <p:cNvSpPr txBox="1"/>
          <p:nvPr/>
        </p:nvSpPr>
        <p:spPr>
          <a:xfrm>
            <a:off x="-36631" y="855951"/>
            <a:ext cx="12259493" cy="6093976"/>
          </a:xfrm>
          <a:prstGeom prst="rect">
            <a:avLst/>
          </a:prstGeom>
          <a:noFill/>
        </p:spPr>
        <p:txBody>
          <a:bodyPr wrap="square" rtlCol="0">
            <a:spAutoFit/>
          </a:bodyPr>
          <a:lstStyle/>
          <a:p>
            <a:pPr algn="l">
              <a:buFont typeface="Wingdings" pitchFamily="2" charset="2"/>
              <a:buChar char="p"/>
            </a:pPr>
            <a:r>
              <a:rPr lang="zh-CN" altLang="en-US" b="0" dirty="0" smtClean="0">
                <a:effectLst/>
                <a:latin typeface="仿宋_GB2312" pitchFamily="49" charset="-122"/>
                <a:ea typeface="仿宋_GB2312" pitchFamily="49" charset="-122"/>
              </a:rPr>
              <a:t> 风险敞口控制</a:t>
            </a:r>
            <a:endParaRPr lang="en-US" altLang="zh-CN" b="0" dirty="0" smtClean="0">
              <a:effectLst/>
              <a:latin typeface="仿宋_GB2312" pitchFamily="49" charset="-122"/>
              <a:ea typeface="仿宋_GB2312" pitchFamily="49" charset="-122"/>
            </a:endParaRPr>
          </a:p>
          <a:p>
            <a:pPr lvl="1" algn="l">
              <a:buFont typeface="Wingdings" pitchFamily="2" charset="2"/>
              <a:buChar char="Ø"/>
            </a:pPr>
            <a:r>
              <a:rPr lang="zh-CN" altLang="en-US" b="0" dirty="0" smtClean="0">
                <a:effectLst/>
                <a:latin typeface="仿宋_GB2312" pitchFamily="49" charset="-122"/>
                <a:ea typeface="仿宋_GB2312" pitchFamily="49" charset="-122"/>
              </a:rPr>
              <a:t> 累计提货金额 </a:t>
            </a:r>
            <a:r>
              <a:rPr lang="en-US" altLang="zh-CN" b="0" dirty="0" smtClean="0">
                <a:effectLst/>
                <a:latin typeface="仿宋_GB2312" pitchFamily="49" charset="-122"/>
                <a:ea typeface="仿宋_GB2312" pitchFamily="49" charset="-122"/>
              </a:rPr>
              <a:t>&lt;= </a:t>
            </a:r>
            <a:r>
              <a:rPr lang="zh-CN" altLang="en-US" b="0" dirty="0" smtClean="0">
                <a:effectLst/>
                <a:latin typeface="仿宋_GB2312" pitchFamily="49" charset="-122"/>
                <a:ea typeface="仿宋_GB2312" pitchFamily="49" charset="-122"/>
              </a:rPr>
              <a:t>还款金额</a:t>
            </a:r>
            <a:endParaRPr lang="en-US" altLang="zh-CN" b="0" dirty="0" smtClean="0">
              <a:effectLst/>
              <a:latin typeface="仿宋_GB2312" pitchFamily="49" charset="-122"/>
              <a:ea typeface="仿宋_GB2312" pitchFamily="49" charset="-122"/>
            </a:endParaRPr>
          </a:p>
          <a:p>
            <a:pPr lvl="1" algn="l">
              <a:buFont typeface="Wingdings" pitchFamily="2" charset="2"/>
              <a:buChar char="Ø"/>
            </a:pPr>
            <a:r>
              <a:rPr lang="zh-CN" altLang="en-US" b="0" dirty="0" smtClean="0">
                <a:effectLst/>
                <a:latin typeface="仿宋_GB2312" pitchFamily="49" charset="-122"/>
                <a:ea typeface="仿宋_GB2312" pitchFamily="49" charset="-122"/>
              </a:rPr>
              <a:t> 剩余可提货金额 </a:t>
            </a:r>
            <a:r>
              <a:rPr lang="en-US" altLang="zh-CN" b="0" dirty="0" smtClean="0">
                <a:effectLst/>
                <a:latin typeface="仿宋_GB2312" pitchFamily="49" charset="-122"/>
                <a:ea typeface="仿宋_GB2312" pitchFamily="49" charset="-122"/>
              </a:rPr>
              <a:t>&gt;= </a:t>
            </a:r>
            <a:r>
              <a:rPr lang="zh-CN" altLang="en-US" b="0" dirty="0" smtClean="0">
                <a:effectLst/>
                <a:latin typeface="仿宋_GB2312" pitchFamily="49" charset="-122"/>
                <a:ea typeface="仿宋_GB2312" pitchFamily="49" charset="-122"/>
              </a:rPr>
              <a:t>当前授信敞口</a:t>
            </a:r>
            <a:endParaRPr lang="en-US" altLang="zh-CN" b="0" dirty="0" smtClean="0">
              <a:effectLst/>
              <a:latin typeface="仿宋_GB2312" pitchFamily="49" charset="-122"/>
              <a:ea typeface="仿宋_GB2312" pitchFamily="49" charset="-122"/>
            </a:endParaRPr>
          </a:p>
          <a:p>
            <a:pPr lvl="1">
              <a:buFont typeface="Wingdings" pitchFamily="2" charset="2"/>
              <a:buChar char="Ø"/>
            </a:pPr>
            <a:r>
              <a:rPr lang="zh-CN" altLang="en-US" dirty="0" smtClean="0">
                <a:latin typeface="仿宋_GB2312" pitchFamily="49" charset="-122"/>
                <a:ea typeface="仿宋_GB2312" pitchFamily="49" charset="-122"/>
              </a:rPr>
              <a:t>敞口余额</a:t>
            </a:r>
            <a:r>
              <a:rPr lang="en-US" altLang="en-US" dirty="0" smtClean="0">
                <a:latin typeface="仿宋_GB2312" pitchFamily="49" charset="-122"/>
                <a:ea typeface="仿宋_GB2312" pitchFamily="49" charset="-122"/>
              </a:rPr>
              <a:t>= </a:t>
            </a:r>
            <a:r>
              <a:rPr lang="zh-CN" altLang="en-US" dirty="0" smtClean="0">
                <a:latin typeface="仿宋_GB2312" pitchFamily="49" charset="-122"/>
                <a:ea typeface="仿宋_GB2312" pitchFamily="49" charset="-122"/>
              </a:rPr>
              <a:t>合同金额</a:t>
            </a:r>
            <a:r>
              <a:rPr lang="en-US" altLang="en-US" dirty="0" smtClean="0">
                <a:latin typeface="仿宋_GB2312" pitchFamily="49" charset="-122"/>
                <a:ea typeface="仿宋_GB2312" pitchFamily="49" charset="-122"/>
              </a:rPr>
              <a:t>-</a:t>
            </a:r>
            <a:r>
              <a:rPr lang="zh-CN" altLang="en-US" dirty="0" smtClean="0">
                <a:latin typeface="仿宋_GB2312" pitchFamily="49" charset="-122"/>
                <a:ea typeface="仿宋_GB2312" pitchFamily="49" charset="-122"/>
              </a:rPr>
              <a:t>（借据金额累加</a:t>
            </a:r>
            <a:r>
              <a:rPr lang="en-US" altLang="en-US" dirty="0" smtClean="0">
                <a:latin typeface="仿宋_GB2312" pitchFamily="49" charset="-122"/>
                <a:ea typeface="仿宋_GB2312" pitchFamily="49" charset="-122"/>
              </a:rPr>
              <a:t>–</a:t>
            </a:r>
            <a:r>
              <a:rPr lang="zh-CN" altLang="en-US" dirty="0" smtClean="0">
                <a:latin typeface="仿宋_GB2312" pitchFamily="49" charset="-122"/>
                <a:ea typeface="仿宋_GB2312" pitchFamily="49" charset="-122"/>
              </a:rPr>
              <a:t>借据余额累加）</a:t>
            </a:r>
            <a:r>
              <a:rPr lang="en-US" altLang="en-US" dirty="0" smtClean="0">
                <a:latin typeface="仿宋_GB2312" pitchFamily="49" charset="-122"/>
                <a:ea typeface="仿宋_GB2312" pitchFamily="49" charset="-122"/>
              </a:rPr>
              <a:t>- </a:t>
            </a:r>
            <a:r>
              <a:rPr lang="zh-CN" altLang="en-US" dirty="0" smtClean="0">
                <a:latin typeface="仿宋_GB2312" pitchFamily="49" charset="-122"/>
                <a:ea typeface="仿宋_GB2312" pitchFamily="49" charset="-122"/>
              </a:rPr>
              <a:t>保证金累加</a:t>
            </a:r>
            <a:r>
              <a:rPr lang="en-US" altLang="en-US" dirty="0" smtClean="0">
                <a:latin typeface="仿宋_GB2312" pitchFamily="49" charset="-122"/>
                <a:ea typeface="仿宋_GB2312" pitchFamily="49" charset="-122"/>
              </a:rPr>
              <a:t>–</a:t>
            </a:r>
            <a:r>
              <a:rPr lang="zh-CN" altLang="en-US" dirty="0" smtClean="0">
                <a:latin typeface="仿宋_GB2312" pitchFamily="49" charset="-122"/>
                <a:ea typeface="仿宋_GB2312" pitchFamily="49" charset="-122"/>
              </a:rPr>
              <a:t>现金等价物累加</a:t>
            </a:r>
            <a:endParaRPr lang="en-US" altLang="zh-CN" dirty="0" smtClean="0">
              <a:latin typeface="仿宋_GB2312" pitchFamily="49" charset="-122"/>
              <a:ea typeface="仿宋_GB2312" pitchFamily="49" charset="-122"/>
            </a:endParaRPr>
          </a:p>
          <a:p>
            <a:pPr lvl="1"/>
            <a:endParaRPr lang="en-US" altLang="zh-CN" dirty="0" smtClean="0"/>
          </a:p>
          <a:p>
            <a:pPr marL="0" lvl="1">
              <a:buFont typeface="Wingdings" pitchFamily="2" charset="2"/>
              <a:buChar char="p"/>
            </a:pPr>
            <a:r>
              <a:rPr lang="zh-CN" altLang="en-US" dirty="0" smtClean="0">
                <a:latin typeface="仿宋_GB2312" pitchFamily="49" charset="-122"/>
                <a:ea typeface="仿宋_GB2312" pitchFamily="49" charset="-122"/>
              </a:rPr>
              <a:t>核心厂商收款确认，银行融资发放在规定的期限内要办妥核心厂商收款确认函。</a:t>
            </a:r>
            <a:endParaRPr lang="en-US" altLang="zh-CN" dirty="0" smtClean="0">
              <a:latin typeface="仿宋_GB2312" pitchFamily="49" charset="-122"/>
              <a:ea typeface="仿宋_GB2312" pitchFamily="49" charset="-122"/>
            </a:endParaRPr>
          </a:p>
          <a:p>
            <a:pPr>
              <a:buFont typeface="Wingdings" pitchFamily="2" charset="2"/>
              <a:buChar char="p"/>
            </a:pPr>
            <a:r>
              <a:rPr lang="zh-CN" altLang="en-US" dirty="0" smtClean="0">
                <a:latin typeface="仿宋_GB2312" pitchFamily="49" charset="-122"/>
                <a:ea typeface="仿宋_GB2312" pitchFamily="49" charset="-122"/>
              </a:rPr>
              <a:t> 提货控制</a:t>
            </a:r>
            <a:endParaRPr lang="en-US" altLang="zh-CN" dirty="0" smtClean="0">
              <a:latin typeface="仿宋_GB2312" pitchFamily="49" charset="-122"/>
              <a:ea typeface="仿宋_GB2312" pitchFamily="49" charset="-122"/>
            </a:endParaRPr>
          </a:p>
          <a:p>
            <a:pPr lvl="0"/>
            <a:r>
              <a:rPr lang="zh-CN" altLang="en-US" dirty="0" smtClean="0"/>
              <a:t>  （</a:t>
            </a:r>
            <a:r>
              <a:rPr lang="en-US" altLang="zh-CN" dirty="0" smtClean="0"/>
              <a:t>1</a:t>
            </a:r>
            <a:r>
              <a:rPr lang="zh-CN" altLang="en-US" dirty="0" smtClean="0"/>
              <a:t>）首笔保证金或首付款：全额提货：</a:t>
            </a:r>
            <a:endParaRPr lang="en-US" altLang="zh-CN" dirty="0" smtClean="0"/>
          </a:p>
          <a:p>
            <a:pPr lvl="0"/>
            <a:r>
              <a:rPr lang="en-US" altLang="zh-CN" dirty="0" smtClean="0"/>
              <a:t>   </a:t>
            </a:r>
            <a:r>
              <a:rPr lang="zh-CN" altLang="en-US" dirty="0" smtClean="0"/>
              <a:t>业务品种：流贷， 本次可提货金额</a:t>
            </a:r>
            <a:r>
              <a:rPr lang="en-US" dirty="0" smtClean="0"/>
              <a:t> = </a:t>
            </a:r>
            <a:r>
              <a:rPr lang="zh-CN" altLang="en-US" dirty="0" smtClean="0"/>
              <a:t>收款确认金额</a:t>
            </a:r>
            <a:r>
              <a:rPr lang="en-US" dirty="0" smtClean="0"/>
              <a:t>- </a:t>
            </a:r>
            <a:r>
              <a:rPr lang="zh-CN" altLang="en-US" b="1" dirty="0" smtClean="0"/>
              <a:t>敞口余额</a:t>
            </a:r>
            <a:r>
              <a:rPr lang="en-US" dirty="0" smtClean="0"/>
              <a:t>- </a:t>
            </a:r>
            <a:r>
              <a:rPr lang="zh-CN" altLang="en-US" dirty="0" smtClean="0"/>
              <a:t>已累计提货金额；</a:t>
            </a:r>
            <a:endParaRPr lang="en-US" altLang="zh-CN" dirty="0" smtClean="0"/>
          </a:p>
          <a:p>
            <a:pPr lvl="0"/>
            <a:r>
              <a:rPr lang="zh-CN" altLang="en-US" dirty="0" smtClean="0"/>
              <a:t>   业务品种：银票 ， 本次可提货金额</a:t>
            </a:r>
            <a:r>
              <a:rPr lang="en-US" dirty="0" smtClean="0"/>
              <a:t> = </a:t>
            </a:r>
            <a:r>
              <a:rPr lang="zh-CN" altLang="en-US" dirty="0" smtClean="0"/>
              <a:t>初始保证金及等价物公允价值</a:t>
            </a:r>
            <a:r>
              <a:rPr lang="en-US" dirty="0" smtClean="0"/>
              <a:t> + </a:t>
            </a:r>
            <a:r>
              <a:rPr lang="zh-CN" altLang="en-US" dirty="0" smtClean="0"/>
              <a:t>追加保证金及等价物公允价值 </a:t>
            </a:r>
            <a:r>
              <a:rPr lang="en-US" dirty="0" smtClean="0"/>
              <a:t>– </a:t>
            </a:r>
            <a:r>
              <a:rPr lang="zh-CN" altLang="en-US" dirty="0" smtClean="0"/>
              <a:t>已累计提货金额</a:t>
            </a:r>
            <a:endParaRPr lang="zh-CN" altLang="en-US" sz="2400" dirty="0" smtClean="0"/>
          </a:p>
          <a:p>
            <a:r>
              <a:rPr lang="zh-CN" altLang="en-US" dirty="0" smtClean="0"/>
              <a:t> （</a:t>
            </a:r>
            <a:r>
              <a:rPr lang="en-US" altLang="zh-CN" dirty="0" smtClean="0"/>
              <a:t>2</a:t>
            </a:r>
            <a:r>
              <a:rPr lang="zh-CN" altLang="en-US" dirty="0" smtClean="0"/>
              <a:t>）首笔保证金或首付款：按比例提货</a:t>
            </a:r>
            <a:endParaRPr lang="en-US" altLang="zh-CN" dirty="0" smtClean="0"/>
          </a:p>
          <a:p>
            <a:r>
              <a:rPr lang="zh-CN" altLang="en-US" dirty="0" smtClean="0"/>
              <a:t>        业务品种：流贷，本次可提货金额</a:t>
            </a:r>
            <a:r>
              <a:rPr lang="en-US" dirty="0" smtClean="0"/>
              <a:t> = </a:t>
            </a:r>
            <a:r>
              <a:rPr lang="zh-CN" altLang="en-US" dirty="0" smtClean="0"/>
              <a:t>收款确认金额</a:t>
            </a:r>
            <a:r>
              <a:rPr lang="en-US" dirty="0" smtClean="0"/>
              <a:t>- </a:t>
            </a:r>
            <a:r>
              <a:rPr lang="zh-CN" altLang="en-US" b="1" dirty="0" smtClean="0"/>
              <a:t>敞口余额</a:t>
            </a:r>
            <a:r>
              <a:rPr lang="en-US" dirty="0" smtClean="0"/>
              <a:t>/(1-</a:t>
            </a:r>
            <a:r>
              <a:rPr lang="zh-CN" altLang="en-US" dirty="0" smtClean="0"/>
              <a:t>首付款比例</a:t>
            </a:r>
            <a:r>
              <a:rPr lang="en-US" dirty="0" smtClean="0"/>
              <a:t>)-</a:t>
            </a:r>
            <a:r>
              <a:rPr lang="zh-CN" altLang="en-US" dirty="0" smtClean="0"/>
              <a:t>已累计提货金额</a:t>
            </a:r>
          </a:p>
          <a:p>
            <a:pPr lvl="1"/>
            <a:r>
              <a:rPr lang="zh-CN" altLang="en-US" dirty="0" smtClean="0"/>
              <a:t>业务品种：银票，本次可提货金额</a:t>
            </a:r>
            <a:r>
              <a:rPr lang="en-US" dirty="0" smtClean="0"/>
              <a:t> = </a:t>
            </a:r>
            <a:r>
              <a:rPr lang="zh-CN" altLang="en-US" dirty="0" smtClean="0"/>
              <a:t>累计追加保证金及等价物公允价值</a:t>
            </a:r>
            <a:r>
              <a:rPr lang="en-US" dirty="0" smtClean="0"/>
              <a:t>/(1-</a:t>
            </a:r>
            <a:r>
              <a:rPr lang="zh-CN" altLang="en-US" dirty="0" smtClean="0"/>
              <a:t>初始保证金比例</a:t>
            </a:r>
            <a:r>
              <a:rPr lang="en-US" dirty="0" smtClean="0"/>
              <a:t>) – </a:t>
            </a:r>
            <a:r>
              <a:rPr lang="zh-CN" altLang="en-US" dirty="0" smtClean="0"/>
              <a:t>已累计提货金额</a:t>
            </a:r>
            <a:endParaRPr lang="en-US" altLang="zh-CN" dirty="0" smtClean="0"/>
          </a:p>
          <a:p>
            <a:r>
              <a:rPr lang="zh-CN" altLang="en-US" dirty="0" smtClean="0"/>
              <a:t> （</a:t>
            </a:r>
            <a:r>
              <a:rPr lang="en-US" altLang="zh-CN" dirty="0" smtClean="0"/>
              <a:t>3</a:t>
            </a:r>
            <a:r>
              <a:rPr lang="zh-CN" altLang="en-US" dirty="0" smtClean="0"/>
              <a:t>）首笔保证金或首付款：不可提货；</a:t>
            </a:r>
            <a:endParaRPr lang="zh-CN" altLang="en-US" sz="2400" dirty="0" smtClean="0"/>
          </a:p>
          <a:p>
            <a:pPr lvl="1"/>
            <a:r>
              <a:rPr lang="zh-CN" altLang="en-US" dirty="0" smtClean="0"/>
              <a:t>业务品种：流贷，剩余提货金额</a:t>
            </a:r>
            <a:r>
              <a:rPr lang="en-US" dirty="0" smtClean="0"/>
              <a:t> = </a:t>
            </a:r>
            <a:r>
              <a:rPr lang="zh-CN" altLang="en-US" dirty="0" smtClean="0"/>
              <a:t>收款确认金额</a:t>
            </a:r>
            <a:r>
              <a:rPr lang="en-US" dirty="0" smtClean="0"/>
              <a:t>- </a:t>
            </a:r>
            <a:r>
              <a:rPr lang="zh-CN" altLang="en-US" dirty="0" smtClean="0"/>
              <a:t>已累计提货金额；放款金额</a:t>
            </a:r>
            <a:r>
              <a:rPr lang="en-US" dirty="0" smtClean="0"/>
              <a:t> = </a:t>
            </a:r>
            <a:r>
              <a:rPr lang="zh-CN" altLang="en-US" dirty="0" smtClean="0"/>
              <a:t>收款确认金额</a:t>
            </a:r>
            <a:r>
              <a:rPr lang="en-US" dirty="0" smtClean="0"/>
              <a:t>- </a:t>
            </a:r>
            <a:r>
              <a:rPr lang="zh-CN" altLang="en-US" dirty="0" smtClean="0"/>
              <a:t>首付款金额；</a:t>
            </a:r>
          </a:p>
          <a:p>
            <a:r>
              <a:rPr lang="zh-CN" altLang="en-US" dirty="0" smtClean="0"/>
              <a:t>        敞口余额</a:t>
            </a:r>
            <a:r>
              <a:rPr lang="en-US" dirty="0" smtClean="0"/>
              <a:t> = 0</a:t>
            </a:r>
            <a:r>
              <a:rPr lang="zh-CN" altLang="en-US" dirty="0" smtClean="0"/>
              <a:t>，本次可提货金额</a:t>
            </a:r>
            <a:r>
              <a:rPr lang="en-US" dirty="0" smtClean="0"/>
              <a:t> = </a:t>
            </a:r>
            <a:r>
              <a:rPr lang="zh-CN" altLang="en-US" dirty="0" smtClean="0"/>
              <a:t>剩余提货金额；</a:t>
            </a:r>
            <a:endParaRPr lang="en-US" altLang="zh-CN" dirty="0" smtClean="0"/>
          </a:p>
          <a:p>
            <a:r>
              <a:rPr lang="en-US" altLang="zh-CN" dirty="0" smtClean="0"/>
              <a:t>        </a:t>
            </a:r>
            <a:r>
              <a:rPr lang="zh-CN" altLang="en-US" dirty="0" smtClean="0"/>
              <a:t>敞口余额</a:t>
            </a:r>
            <a:r>
              <a:rPr lang="en-US" dirty="0" smtClean="0"/>
              <a:t> &gt;0,   </a:t>
            </a:r>
            <a:r>
              <a:rPr lang="zh-CN" altLang="en-US" dirty="0" smtClean="0"/>
              <a:t>本次可提货金额</a:t>
            </a:r>
            <a:r>
              <a:rPr lang="en-US" dirty="0" smtClean="0"/>
              <a:t> = </a:t>
            </a:r>
            <a:r>
              <a:rPr lang="zh-CN" altLang="en-US" dirty="0" smtClean="0"/>
              <a:t>放款金额</a:t>
            </a:r>
            <a:r>
              <a:rPr lang="en-US" dirty="0" smtClean="0"/>
              <a:t>- </a:t>
            </a:r>
            <a:r>
              <a:rPr lang="zh-CN" altLang="en-US" b="1" dirty="0" smtClean="0"/>
              <a:t>敞口余额</a:t>
            </a:r>
            <a:r>
              <a:rPr lang="en-US" b="1" dirty="0" smtClean="0"/>
              <a:t>-</a:t>
            </a:r>
            <a:r>
              <a:rPr lang="en-US" dirty="0" smtClean="0"/>
              <a:t> </a:t>
            </a:r>
            <a:r>
              <a:rPr lang="zh-CN" altLang="en-US" dirty="0" smtClean="0"/>
              <a:t>已累计提货金额</a:t>
            </a:r>
            <a:endParaRPr lang="en-US" altLang="zh-CN" dirty="0" smtClean="0">
              <a:latin typeface="仿宋_GB2312" pitchFamily="49" charset="-122"/>
              <a:ea typeface="仿宋_GB2312" pitchFamily="49" charset="-122"/>
            </a:endParaRPr>
          </a:p>
          <a:p>
            <a:pPr lvl="0"/>
            <a:r>
              <a:rPr lang="zh-CN" altLang="en-US" dirty="0" smtClean="0"/>
              <a:t>        业务品种：银票，敞口余额</a:t>
            </a:r>
            <a:r>
              <a:rPr lang="en-US" dirty="0" smtClean="0"/>
              <a:t> = 0</a:t>
            </a:r>
            <a:r>
              <a:rPr lang="zh-CN" altLang="en-US" dirty="0" smtClean="0"/>
              <a:t>，本次可提货金额</a:t>
            </a:r>
            <a:r>
              <a:rPr lang="en-US" dirty="0" smtClean="0"/>
              <a:t> = </a:t>
            </a:r>
            <a:r>
              <a:rPr lang="zh-CN" altLang="en-US" dirty="0" smtClean="0"/>
              <a:t>剩余提货金额；</a:t>
            </a:r>
          </a:p>
          <a:p>
            <a:r>
              <a:rPr lang="zh-CN" altLang="en-US" dirty="0" smtClean="0"/>
              <a:t>        敞口余额</a:t>
            </a:r>
            <a:r>
              <a:rPr lang="en-US" dirty="0" smtClean="0"/>
              <a:t> &gt;0,  </a:t>
            </a:r>
            <a:r>
              <a:rPr lang="zh-CN" altLang="en-US" dirty="0" smtClean="0"/>
              <a:t>本次可提货金额</a:t>
            </a:r>
            <a:r>
              <a:rPr lang="en-US" dirty="0" smtClean="0"/>
              <a:t> =</a:t>
            </a:r>
            <a:r>
              <a:rPr lang="zh-CN" altLang="en-US" dirty="0" smtClean="0"/>
              <a:t>追加保证金金额及等价物公允价值</a:t>
            </a:r>
            <a:r>
              <a:rPr lang="en-US" dirty="0" smtClean="0"/>
              <a:t>-</a:t>
            </a:r>
            <a:r>
              <a:rPr lang="zh-CN" altLang="en-US" dirty="0" smtClean="0"/>
              <a:t>已累计提货金额；</a:t>
            </a:r>
          </a:p>
          <a:p>
            <a:pPr algn="l"/>
            <a:endParaRPr lang="en-US" altLang="zh-CN" b="0" dirty="0" smtClean="0">
              <a:effectLst/>
              <a:latin typeface="仿宋_GB2312" pitchFamily="49" charset="-122"/>
              <a:ea typeface="仿宋_GB2312" pitchFamily="49" charset="-122"/>
            </a:endParaRPr>
          </a:p>
          <a:p>
            <a:pPr>
              <a:buFont typeface="Wingdings" pitchFamily="2" charset="2"/>
              <a:buChar char="p"/>
            </a:pPr>
            <a:r>
              <a:rPr lang="en-US" altLang="zh-CN" b="0" dirty="0" smtClean="0">
                <a:effectLst/>
                <a:latin typeface="仿宋_GB2312" pitchFamily="49" charset="-122"/>
                <a:ea typeface="仿宋_GB2312" pitchFamily="49" charset="-122"/>
              </a:rPr>
              <a:t> </a:t>
            </a:r>
            <a:r>
              <a:rPr lang="en-US" altLang="zh-CN" dirty="0" smtClean="0">
                <a:latin typeface="仿宋_GB2312" pitchFamily="49" charset="-122"/>
                <a:ea typeface="仿宋_GB2312" pitchFamily="49" charset="-122"/>
              </a:rPr>
              <a:t> </a:t>
            </a:r>
            <a:r>
              <a:rPr lang="zh-CN" altLang="en-US" dirty="0" smtClean="0">
                <a:latin typeface="仿宋_GB2312" pitchFamily="49" charset="-122"/>
                <a:ea typeface="仿宋_GB2312" pitchFamily="49" charset="-122"/>
              </a:rPr>
              <a:t>融资到期前</a:t>
            </a:r>
            <a:r>
              <a:rPr lang="en-US" altLang="zh-CN" dirty="0" smtClean="0">
                <a:latin typeface="仿宋_GB2312" pitchFamily="49" charset="-122"/>
                <a:ea typeface="仿宋_GB2312" pitchFamily="49" charset="-122"/>
              </a:rPr>
              <a:t>N</a:t>
            </a:r>
            <a:r>
              <a:rPr lang="zh-CN" altLang="en-US" dirty="0" smtClean="0">
                <a:latin typeface="仿宋_GB2312" pitchFamily="49" charset="-122"/>
                <a:ea typeface="仿宋_GB2312" pitchFamily="49" charset="-122"/>
              </a:rPr>
              <a:t>个工作日经销商未足额还款，核心厂商对于剩余提货金额承担差额退款责任</a:t>
            </a:r>
            <a:endParaRPr lang="en-US" altLang="zh-CN" dirty="0" smtClean="0">
              <a:latin typeface="仿宋_GB2312" pitchFamily="49" charset="-122"/>
              <a:ea typeface="仿宋_GB2312" pitchFamily="49" charset="-122"/>
            </a:endParaRPr>
          </a:p>
        </p:txBody>
      </p:sp>
      <p:sp>
        <p:nvSpPr>
          <p:cNvPr id="9" name="矩形 8"/>
          <p:cNvSpPr/>
          <p:nvPr/>
        </p:nvSpPr>
        <p:spPr>
          <a:xfrm>
            <a:off x="102497" y="293342"/>
            <a:ext cx="7201128" cy="523220"/>
          </a:xfrm>
          <a:prstGeom prst="rect">
            <a:avLst/>
          </a:prstGeom>
        </p:spPr>
        <p:txBody>
          <a:bodyPr wrap="square" lIns="91440" tIns="45720" rIns="91440" bIns="45720">
            <a:spAutoFit/>
          </a:bodyPr>
          <a:lstStyle/>
          <a:p>
            <a:r>
              <a:rPr lang="zh-CN" altLang="en-US" sz="2800" b="1" dirty="0" smtClean="0">
                <a:solidFill>
                  <a:schemeClr val="bg1"/>
                </a:solidFill>
                <a:latin typeface="黑体" pitchFamily="2" charset="-122"/>
                <a:ea typeface="黑体" pitchFamily="2" charset="-122"/>
              </a:rPr>
              <a:t>供应链金融</a:t>
            </a:r>
            <a:r>
              <a:rPr lang="en-US" altLang="zh-CN" sz="2800" b="1" dirty="0" smtClean="0">
                <a:solidFill>
                  <a:schemeClr val="bg1"/>
                </a:solidFill>
                <a:latin typeface="黑体" pitchFamily="2" charset="-122"/>
                <a:ea typeface="黑体" pitchFamily="2" charset="-122"/>
              </a:rPr>
              <a:t>-</a:t>
            </a:r>
            <a:r>
              <a:rPr lang="zh-CN" altLang="en-US" sz="2800" b="1" dirty="0" smtClean="0">
                <a:solidFill>
                  <a:schemeClr val="bg1"/>
                </a:solidFill>
                <a:latin typeface="黑体" pitchFamily="2" charset="-122"/>
                <a:ea typeface="黑体" pitchFamily="2" charset="-122"/>
              </a:rPr>
              <a:t>保兑仓产品关键控制</a:t>
            </a:r>
            <a:endParaRPr lang="zh-CN" altLang="en-US" sz="2800" b="1" dirty="0">
              <a:solidFill>
                <a:schemeClr val="bg1"/>
              </a:solidFill>
              <a:latin typeface="黑体" pitchFamily="2" charset="-122"/>
              <a:ea typeface="黑体" pitchFamily="2" charset="-122"/>
            </a:endParaRPr>
          </a:p>
        </p:txBody>
      </p:sp>
    </p:spTree>
    <p:extLst>
      <p:ext uri="{BB962C8B-B14F-4D97-AF65-F5344CB8AC3E}">
        <p14:creationId xmlns:p14="http://schemas.microsoft.com/office/powerpoint/2010/main" xmlns="" val="1454658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1+#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38525" y="163840"/>
            <a:ext cx="8748000" cy="647699"/>
          </a:xfrm>
        </p:spPr>
        <p:txBody>
          <a:bodyPr>
            <a:normAutofit fontScale="90000"/>
          </a:bodyPr>
          <a:lstStyle/>
          <a:p>
            <a:r>
              <a:rPr lang="en-US" altLang="zh-CN" b="1" dirty="0" smtClean="0">
                <a:solidFill>
                  <a:srgbClr val="26AB8E"/>
                </a:solidFill>
              </a:rPr>
              <a:t/>
            </a:r>
            <a:br>
              <a:rPr lang="en-US" altLang="zh-CN" b="1" dirty="0" smtClean="0">
                <a:solidFill>
                  <a:srgbClr val="26AB8E"/>
                </a:solidFill>
              </a:rPr>
            </a:br>
            <a:endParaRPr lang="zh-CN" altLang="en-US" dirty="0"/>
          </a:p>
        </p:txBody>
      </p:sp>
      <p:sp>
        <p:nvSpPr>
          <p:cNvPr id="4" name="灯片编号占位符 3"/>
          <p:cNvSpPr>
            <a:spLocks noGrp="1"/>
          </p:cNvSpPr>
          <p:nvPr>
            <p:ph type="sldNum" sz="quarter" idx="12"/>
          </p:nvPr>
        </p:nvSpPr>
        <p:spPr/>
        <p:txBody>
          <a:bodyPr/>
          <a:lstStyle/>
          <a:p>
            <a:fld id="{4B1B0860-3CE7-4EC1-80B2-E4FAEF86BBEB}" type="slidenum">
              <a:rPr lang="zh-CN" altLang="en-US" smtClean="0"/>
              <a:pPr/>
              <a:t>14</a:t>
            </a:fld>
            <a:endParaRPr lang="zh-CN" altLang="en-US"/>
          </a:p>
        </p:txBody>
      </p:sp>
      <p:sp>
        <p:nvSpPr>
          <p:cNvPr id="5" name="矩形 4"/>
          <p:cNvSpPr/>
          <p:nvPr/>
        </p:nvSpPr>
        <p:spPr>
          <a:xfrm>
            <a:off x="102497" y="154442"/>
            <a:ext cx="5302880" cy="523220"/>
          </a:xfrm>
          <a:prstGeom prst="rect">
            <a:avLst/>
          </a:prstGeom>
        </p:spPr>
        <p:txBody>
          <a:bodyPr wrap="square" lIns="91440" tIns="45720" rIns="91440" bIns="45720">
            <a:spAutoFit/>
          </a:bodyPr>
          <a:lstStyle/>
          <a:p>
            <a:r>
              <a:rPr lang="zh-CN" altLang="en-US" sz="2800" b="1" dirty="0" smtClean="0">
                <a:solidFill>
                  <a:schemeClr val="bg1"/>
                </a:solidFill>
                <a:latin typeface="黑体" pitchFamily="2" charset="-122"/>
                <a:ea typeface="黑体" pitchFamily="2" charset="-122"/>
              </a:rPr>
              <a:t>供应链金融</a:t>
            </a:r>
            <a:r>
              <a:rPr lang="en-US" altLang="zh-CN" sz="2800" b="1" dirty="0" smtClean="0">
                <a:solidFill>
                  <a:schemeClr val="bg1"/>
                </a:solidFill>
                <a:latin typeface="黑体" pitchFamily="2" charset="-122"/>
                <a:ea typeface="黑体" pitchFamily="2" charset="-122"/>
              </a:rPr>
              <a:t>-</a:t>
            </a:r>
            <a:r>
              <a:rPr lang="zh-CN" altLang="en-US" sz="2800" b="1" dirty="0" smtClean="0">
                <a:solidFill>
                  <a:schemeClr val="bg1"/>
                </a:solidFill>
                <a:latin typeface="黑体" pitchFamily="2" charset="-122"/>
                <a:ea typeface="黑体" pitchFamily="2" charset="-122"/>
              </a:rPr>
              <a:t>保兑仓业务流程</a:t>
            </a:r>
            <a:endParaRPr lang="zh-CN" altLang="en-US" sz="2800" b="1" dirty="0">
              <a:solidFill>
                <a:schemeClr val="bg1"/>
              </a:solidFill>
              <a:latin typeface="黑体" pitchFamily="2" charset="-122"/>
              <a:ea typeface="黑体" pitchFamily="2" charset="-122"/>
            </a:endParaRPr>
          </a:p>
        </p:txBody>
      </p:sp>
      <p:pic>
        <p:nvPicPr>
          <p:cNvPr id="68" name="Picture 2" descr="E:\图片库\捕获.JPG"/>
          <p:cNvPicPr>
            <a:picLocks noChangeAspect="1" noChangeArrowheads="1"/>
          </p:cNvPicPr>
          <p:nvPr/>
        </p:nvPicPr>
        <p:blipFill>
          <a:blip r:embed="rId3" cstate="print"/>
          <a:srcRect/>
          <a:stretch>
            <a:fillRect/>
          </a:stretch>
        </p:blipFill>
        <p:spPr bwMode="auto">
          <a:xfrm>
            <a:off x="0" y="735547"/>
            <a:ext cx="9144000" cy="486055"/>
          </a:xfrm>
          <a:prstGeom prst="rect">
            <a:avLst/>
          </a:prstGeom>
          <a:noFill/>
        </p:spPr>
      </p:pic>
      <p:cxnSp>
        <p:nvCxnSpPr>
          <p:cNvPr id="70" name="直接连接符 1"/>
          <p:cNvCxnSpPr>
            <a:cxnSpLocks noChangeShapeType="1"/>
          </p:cNvCxnSpPr>
          <p:nvPr/>
        </p:nvCxnSpPr>
        <p:spPr bwMode="auto">
          <a:xfrm>
            <a:off x="-35497" y="1059582"/>
            <a:ext cx="12227497" cy="5289"/>
          </a:xfrm>
          <a:prstGeom prst="line">
            <a:avLst/>
          </a:prstGeom>
          <a:noFill/>
          <a:ln w="28575" algn="ctr">
            <a:solidFill>
              <a:srgbClr val="000000"/>
            </a:solidFill>
            <a:miter lim="800000"/>
            <a:headEnd/>
            <a:tailEnd/>
          </a:ln>
        </p:spPr>
      </p:cxnSp>
      <p:cxnSp>
        <p:nvCxnSpPr>
          <p:cNvPr id="71" name="直接连接符 3"/>
          <p:cNvCxnSpPr>
            <a:cxnSpLocks noChangeShapeType="1"/>
          </p:cNvCxnSpPr>
          <p:nvPr/>
        </p:nvCxnSpPr>
        <p:spPr bwMode="auto">
          <a:xfrm rot="5400000">
            <a:off x="1988531" y="3913147"/>
            <a:ext cx="5852421" cy="37284"/>
          </a:xfrm>
          <a:prstGeom prst="line">
            <a:avLst/>
          </a:prstGeom>
          <a:noFill/>
          <a:ln w="19050" algn="ctr">
            <a:solidFill>
              <a:srgbClr val="595959"/>
            </a:solidFill>
            <a:prstDash val="dash"/>
            <a:miter lim="800000"/>
            <a:headEnd/>
            <a:tailEnd/>
          </a:ln>
        </p:spPr>
      </p:cxnSp>
      <p:cxnSp>
        <p:nvCxnSpPr>
          <p:cNvPr id="72" name="直接连接符 4"/>
          <p:cNvCxnSpPr>
            <a:cxnSpLocks noChangeShapeType="1"/>
          </p:cNvCxnSpPr>
          <p:nvPr/>
        </p:nvCxnSpPr>
        <p:spPr bwMode="auto">
          <a:xfrm rot="5400000">
            <a:off x="5378984" y="3933357"/>
            <a:ext cx="5798417" cy="27718"/>
          </a:xfrm>
          <a:prstGeom prst="line">
            <a:avLst/>
          </a:prstGeom>
          <a:noFill/>
          <a:ln w="19050" algn="ctr">
            <a:solidFill>
              <a:srgbClr val="595959"/>
            </a:solidFill>
            <a:prstDash val="dash"/>
            <a:miter lim="800000"/>
            <a:headEnd/>
            <a:tailEnd/>
          </a:ln>
        </p:spPr>
      </p:cxnSp>
      <p:sp>
        <p:nvSpPr>
          <p:cNvPr id="73" name="矩形 72"/>
          <p:cNvSpPr/>
          <p:nvPr/>
        </p:nvSpPr>
        <p:spPr>
          <a:xfrm>
            <a:off x="-1" y="735546"/>
            <a:ext cx="4896091" cy="285750"/>
          </a:xfrm>
          <a:prstGeom prst="rect">
            <a:avLst/>
          </a:prstGeom>
          <a:ln/>
        </p:spPr>
        <p:style>
          <a:lnRef idx="1">
            <a:schemeClr val="accent2"/>
          </a:lnRef>
          <a:fillRef idx="2">
            <a:schemeClr val="accent2"/>
          </a:fillRef>
          <a:effectRef idx="1">
            <a:schemeClr val="accent2"/>
          </a:effectRef>
          <a:fontRef idx="minor">
            <a:schemeClr val="dk1"/>
          </a:fontRef>
        </p:style>
        <p:txBody>
          <a:bodyPr lIns="91440" tIns="45720" rIns="91440" bIns="45720" anchor="ctr"/>
          <a:lstStyle/>
          <a:p>
            <a:pPr algn="ctr">
              <a:defRPr/>
            </a:pPr>
            <a:r>
              <a:rPr lang="zh-CN" altLang="en-US" sz="1600" kern="0" dirty="0" smtClean="0">
                <a:solidFill>
                  <a:sysClr val="windowText" lastClr="000000"/>
                </a:solidFill>
                <a:latin typeface="黑体" pitchFamily="2" charset="-122"/>
                <a:ea typeface="黑体" pitchFamily="2" charset="-122"/>
              </a:rPr>
              <a:t>贸易金融系统</a:t>
            </a:r>
            <a:endParaRPr lang="zh-CN" altLang="en-US" sz="1600" kern="0" dirty="0">
              <a:solidFill>
                <a:sysClr val="windowText" lastClr="000000"/>
              </a:solidFill>
              <a:latin typeface="黑体" pitchFamily="2" charset="-122"/>
              <a:ea typeface="黑体" pitchFamily="2" charset="-122"/>
            </a:endParaRPr>
          </a:p>
        </p:txBody>
      </p:sp>
      <p:sp>
        <p:nvSpPr>
          <p:cNvPr id="74" name="矩形 73"/>
          <p:cNvSpPr/>
          <p:nvPr/>
        </p:nvSpPr>
        <p:spPr>
          <a:xfrm>
            <a:off x="4915348" y="735546"/>
            <a:ext cx="3360553" cy="285750"/>
          </a:xfrm>
          <a:prstGeom prst="rect">
            <a:avLst/>
          </a:prstGeom>
          <a:ln/>
        </p:spPr>
        <p:style>
          <a:lnRef idx="1">
            <a:schemeClr val="accent2"/>
          </a:lnRef>
          <a:fillRef idx="2">
            <a:schemeClr val="accent2"/>
          </a:fillRef>
          <a:effectRef idx="1">
            <a:schemeClr val="accent2"/>
          </a:effectRef>
          <a:fontRef idx="minor">
            <a:schemeClr val="dk1"/>
          </a:fontRef>
        </p:style>
        <p:txBody>
          <a:bodyPr lIns="91440" tIns="45720" rIns="91440" bIns="45720" anchor="ctr"/>
          <a:lstStyle/>
          <a:p>
            <a:pPr algn="ctr">
              <a:defRPr/>
            </a:pPr>
            <a:r>
              <a:rPr lang="zh-CN" altLang="en-US" sz="1600" kern="0" dirty="0" smtClean="0">
                <a:solidFill>
                  <a:sysClr val="windowText" lastClr="000000"/>
                </a:solidFill>
                <a:latin typeface="黑体" pitchFamily="2" charset="-122"/>
                <a:ea typeface="黑体" pitchFamily="2" charset="-122"/>
              </a:rPr>
              <a:t>信贷系统</a:t>
            </a:r>
            <a:endParaRPr lang="zh-CN" altLang="en-US" sz="1600" kern="0" dirty="0">
              <a:solidFill>
                <a:sysClr val="windowText" lastClr="000000"/>
              </a:solidFill>
              <a:latin typeface="黑体" pitchFamily="2" charset="-122"/>
              <a:ea typeface="黑体" pitchFamily="2" charset="-122"/>
            </a:endParaRPr>
          </a:p>
        </p:txBody>
      </p:sp>
      <p:sp>
        <p:nvSpPr>
          <p:cNvPr id="75" name="矩形 74"/>
          <p:cNvSpPr/>
          <p:nvPr/>
        </p:nvSpPr>
        <p:spPr>
          <a:xfrm>
            <a:off x="8312642" y="747121"/>
            <a:ext cx="3879357" cy="285750"/>
          </a:xfrm>
          <a:prstGeom prst="rect">
            <a:avLst/>
          </a:prstGeom>
          <a:ln/>
        </p:spPr>
        <p:style>
          <a:lnRef idx="1">
            <a:schemeClr val="accent2"/>
          </a:lnRef>
          <a:fillRef idx="2">
            <a:schemeClr val="accent2"/>
          </a:fillRef>
          <a:effectRef idx="1">
            <a:schemeClr val="accent2"/>
          </a:effectRef>
          <a:fontRef idx="minor">
            <a:schemeClr val="dk1"/>
          </a:fontRef>
        </p:style>
        <p:txBody>
          <a:bodyPr lIns="91440" tIns="45720" rIns="91440" bIns="45720" anchor="ctr"/>
          <a:lstStyle/>
          <a:p>
            <a:pPr algn="ctr">
              <a:defRPr/>
            </a:pPr>
            <a:r>
              <a:rPr lang="zh-CN" altLang="en-US" sz="1600" kern="0" dirty="0" smtClean="0">
                <a:solidFill>
                  <a:sysClr val="windowText" lastClr="000000"/>
                </a:solidFill>
                <a:latin typeface="黑体" pitchFamily="2" charset="-122"/>
                <a:ea typeface="黑体" pitchFamily="2" charset="-122"/>
              </a:rPr>
              <a:t>核心、商票、</a:t>
            </a:r>
            <a:r>
              <a:rPr lang="en-US" altLang="zh-CN" sz="1600" kern="0" dirty="0" smtClean="0">
                <a:solidFill>
                  <a:sysClr val="windowText" lastClr="000000"/>
                </a:solidFill>
                <a:latin typeface="黑体" pitchFamily="2" charset="-122"/>
                <a:ea typeface="黑体" pitchFamily="2" charset="-122"/>
              </a:rPr>
              <a:t>STL</a:t>
            </a:r>
            <a:r>
              <a:rPr lang="zh-CN" altLang="en-US" sz="1600" kern="0" dirty="0" smtClean="0">
                <a:solidFill>
                  <a:sysClr val="windowText" lastClr="000000"/>
                </a:solidFill>
                <a:latin typeface="黑体" pitchFamily="2" charset="-122"/>
                <a:ea typeface="黑体" pitchFamily="2" charset="-122"/>
              </a:rPr>
              <a:t>系统</a:t>
            </a:r>
            <a:endParaRPr lang="zh-CN" altLang="en-US" sz="1600" kern="0" dirty="0">
              <a:solidFill>
                <a:sysClr val="windowText" lastClr="000000"/>
              </a:solidFill>
              <a:latin typeface="黑体" pitchFamily="2" charset="-122"/>
              <a:ea typeface="黑体" pitchFamily="2" charset="-122"/>
            </a:endParaRPr>
          </a:p>
        </p:txBody>
      </p:sp>
      <p:sp>
        <p:nvSpPr>
          <p:cNvPr id="79" name="Rectangle 40"/>
          <p:cNvSpPr>
            <a:spLocks/>
          </p:cNvSpPr>
          <p:nvPr/>
        </p:nvSpPr>
        <p:spPr bwMode="ltGray">
          <a:xfrm>
            <a:off x="9663016" y="2317302"/>
            <a:ext cx="1633875" cy="378000"/>
          </a:xfrm>
          <a:prstGeom prst="rect">
            <a:avLst/>
          </a:prstGeom>
          <a:ln/>
        </p:spPr>
        <p:style>
          <a:lnRef idx="0">
            <a:schemeClr val="accent2"/>
          </a:lnRef>
          <a:fillRef idx="3">
            <a:schemeClr val="accent2"/>
          </a:fillRef>
          <a:effectRef idx="3">
            <a:schemeClr val="accent2"/>
          </a:effectRef>
          <a:fontRef idx="minor">
            <a:schemeClr val="lt1"/>
          </a:fontRef>
        </p:style>
        <p:txBody>
          <a:bodyPr lIns="36000" tIns="36000" rIns="36000" bIns="36000" anchor="ctr"/>
          <a:lstStyle/>
          <a:p>
            <a:pPr algn="ctr">
              <a:defRPr/>
            </a:pPr>
            <a:r>
              <a:rPr lang="zh-CN" altLang="en-US" sz="1200" kern="0" dirty="0">
                <a:latin typeface="微软雅黑" pitchFamily="34" charset="-122"/>
                <a:ea typeface="微软雅黑" pitchFamily="34" charset="-122"/>
              </a:rPr>
              <a:t>核心放款，生成借据</a:t>
            </a:r>
            <a:endParaRPr lang="en-US" altLang="zh-CN" sz="1200" kern="0" dirty="0">
              <a:latin typeface="微软雅黑" pitchFamily="34" charset="-122"/>
              <a:ea typeface="微软雅黑" pitchFamily="34" charset="-122"/>
            </a:endParaRPr>
          </a:p>
        </p:txBody>
      </p:sp>
      <p:sp>
        <p:nvSpPr>
          <p:cNvPr id="80" name="Rectangle 40"/>
          <p:cNvSpPr>
            <a:spLocks/>
          </p:cNvSpPr>
          <p:nvPr/>
        </p:nvSpPr>
        <p:spPr bwMode="ltGray">
          <a:xfrm>
            <a:off x="6436535" y="3208257"/>
            <a:ext cx="1080120" cy="269988"/>
          </a:xfrm>
          <a:prstGeom prst="rect">
            <a:avLst/>
          </a:prstGeom>
          <a:solidFill>
            <a:srgbClr val="00B0F0"/>
          </a:solidFill>
          <a:ln/>
        </p:spPr>
        <p:style>
          <a:lnRef idx="1">
            <a:schemeClr val="accent3"/>
          </a:lnRef>
          <a:fillRef idx="3">
            <a:schemeClr val="accent3"/>
          </a:fillRef>
          <a:effectRef idx="2">
            <a:schemeClr val="accent3"/>
          </a:effectRef>
          <a:fontRef idx="minor">
            <a:schemeClr val="lt1"/>
          </a:fontRef>
        </p:style>
        <p:txBody>
          <a:bodyPr lIns="36000" tIns="36000" rIns="36000" bIns="36000" anchor="ctr"/>
          <a:lstStyle/>
          <a:p>
            <a:pPr algn="ctr">
              <a:defRPr/>
            </a:pPr>
            <a:r>
              <a:rPr lang="zh-CN" altLang="en-US" sz="1200" kern="0" dirty="0">
                <a:latin typeface="微软雅黑" pitchFamily="34" charset="-122"/>
                <a:ea typeface="微软雅黑" pitchFamily="34" charset="-122"/>
              </a:rPr>
              <a:t>获取核心借据</a:t>
            </a:r>
            <a:endParaRPr lang="en-US" altLang="zh-CN" sz="1200" kern="0" dirty="0">
              <a:latin typeface="微软雅黑" pitchFamily="34" charset="-122"/>
              <a:ea typeface="微软雅黑" pitchFamily="34" charset="-122"/>
            </a:endParaRPr>
          </a:p>
        </p:txBody>
      </p:sp>
      <p:cxnSp>
        <p:nvCxnSpPr>
          <p:cNvPr id="81" name="直接连接符 80"/>
          <p:cNvCxnSpPr/>
          <p:nvPr/>
        </p:nvCxnSpPr>
        <p:spPr bwMode="ltGray">
          <a:xfrm rot="5400000" flipH="1" flipV="1">
            <a:off x="3980619" y="1978041"/>
            <a:ext cx="435916" cy="11023"/>
          </a:xfrm>
          <a:prstGeom prst="line">
            <a:avLst/>
          </a:prstGeom>
          <a:ln>
            <a:headEnd type="triangle" w="med" len="med"/>
            <a:tailEnd type="none" w="med" len="med"/>
          </a:ln>
        </p:spPr>
        <p:style>
          <a:lnRef idx="2">
            <a:schemeClr val="dk1"/>
          </a:lnRef>
          <a:fillRef idx="0">
            <a:schemeClr val="dk1"/>
          </a:fillRef>
          <a:effectRef idx="1">
            <a:schemeClr val="dk1"/>
          </a:effectRef>
          <a:fontRef idx="minor">
            <a:schemeClr val="tx1"/>
          </a:fontRef>
        </p:style>
      </p:cxnSp>
      <p:cxnSp>
        <p:nvCxnSpPr>
          <p:cNvPr id="82" name="直接连接符 81"/>
          <p:cNvCxnSpPr/>
          <p:nvPr/>
        </p:nvCxnSpPr>
        <p:spPr bwMode="ltGray">
          <a:xfrm flipH="1">
            <a:off x="4780351" y="2529446"/>
            <a:ext cx="504056" cy="0"/>
          </a:xfrm>
          <a:prstGeom prst="line">
            <a:avLst/>
          </a:prstGeom>
          <a:ln>
            <a:headEnd type="triangle" w="med" len="med"/>
            <a:tailEnd type="none" w="med" len="med"/>
          </a:ln>
        </p:spPr>
        <p:style>
          <a:lnRef idx="2">
            <a:schemeClr val="dk1"/>
          </a:lnRef>
          <a:fillRef idx="0">
            <a:schemeClr val="dk1"/>
          </a:fillRef>
          <a:effectRef idx="1">
            <a:schemeClr val="dk1"/>
          </a:effectRef>
          <a:fontRef idx="minor">
            <a:schemeClr val="tx1"/>
          </a:fontRef>
        </p:style>
      </p:cxnSp>
      <p:sp>
        <p:nvSpPr>
          <p:cNvPr id="84" name="菱形 83"/>
          <p:cNvSpPr/>
          <p:nvPr/>
        </p:nvSpPr>
        <p:spPr bwMode="auto">
          <a:xfrm>
            <a:off x="3400623" y="2251679"/>
            <a:ext cx="1440160" cy="378042"/>
          </a:xfrm>
          <a:prstGeom prst="diamond">
            <a:avLst/>
          </a:prstGeom>
          <a:solidFill>
            <a:srgbClr val="A4852C"/>
          </a:solidFill>
          <a:ln/>
          <a:extLst>
            <a:ext uri="{91240B29-F687-4F45-9708-019B960494DF}"/>
            <a:ext uri="{AF507438-7753-43E0-B8FC-AC1667EBCBE1}"/>
          </a:extLst>
        </p:spPr>
        <p:style>
          <a:lnRef idx="0">
            <a:schemeClr val="accent1"/>
          </a:lnRef>
          <a:fillRef idx="3">
            <a:schemeClr val="accent1"/>
          </a:fillRef>
          <a:effectRef idx="3">
            <a:schemeClr val="accent1"/>
          </a:effectRef>
          <a:fontRef idx="minor">
            <a:schemeClr val="lt1"/>
          </a:fontRef>
        </p:style>
        <p:txBody>
          <a:bodyPr lIns="91440" tIns="45720" rIns="91440" bIns="45720"/>
          <a:lstStyle/>
          <a:p>
            <a:pPr algn="ctr">
              <a:spcBef>
                <a:spcPct val="20000"/>
              </a:spcBef>
              <a:defRPr/>
            </a:pPr>
            <a:endParaRPr lang="zh-CN" altLang="en-US" sz="1000" dirty="0">
              <a:solidFill>
                <a:schemeClr val="tx1"/>
              </a:solidFill>
              <a:ea typeface="仿宋_GB2312" pitchFamily="49" charset="-122"/>
            </a:endParaRPr>
          </a:p>
        </p:txBody>
      </p:sp>
      <p:sp>
        <p:nvSpPr>
          <p:cNvPr id="85" name="TextBox 104"/>
          <p:cNvSpPr txBox="1">
            <a:spLocks noChangeArrowheads="1"/>
          </p:cNvSpPr>
          <p:nvPr/>
        </p:nvSpPr>
        <p:spPr bwMode="auto">
          <a:xfrm>
            <a:off x="3844252" y="2270960"/>
            <a:ext cx="697627" cy="400110"/>
          </a:xfrm>
          <a:prstGeom prst="rect">
            <a:avLst/>
          </a:prstGeom>
          <a:noFill/>
          <a:ln w="9525">
            <a:noFill/>
            <a:miter lim="800000"/>
            <a:headEnd/>
            <a:tailEnd/>
          </a:ln>
        </p:spPr>
        <p:txBody>
          <a:bodyPr wrap="none" lIns="91440" tIns="45720" rIns="91440" bIns="45720">
            <a:spAutoFit/>
          </a:bodyPr>
          <a:lstStyle/>
          <a:p>
            <a:r>
              <a:rPr lang="zh-CN" altLang="en-US" sz="1000" dirty="0">
                <a:solidFill>
                  <a:schemeClr val="bg1"/>
                </a:solidFill>
              </a:rPr>
              <a:t>提交校验</a:t>
            </a:r>
            <a:endParaRPr lang="en-US" altLang="zh-CN" sz="1000" dirty="0">
              <a:solidFill>
                <a:schemeClr val="bg1"/>
              </a:solidFill>
            </a:endParaRPr>
          </a:p>
          <a:p>
            <a:r>
              <a:rPr lang="zh-CN" altLang="en-US" sz="1000" dirty="0">
                <a:solidFill>
                  <a:schemeClr val="bg1"/>
                </a:solidFill>
              </a:rPr>
              <a:t>是否通过</a:t>
            </a:r>
          </a:p>
        </p:txBody>
      </p:sp>
      <p:sp>
        <p:nvSpPr>
          <p:cNvPr id="86" name="流程图: 过程 85"/>
          <p:cNvSpPr/>
          <p:nvPr/>
        </p:nvSpPr>
        <p:spPr bwMode="auto">
          <a:xfrm>
            <a:off x="4924369" y="2278701"/>
            <a:ext cx="142875" cy="161924"/>
          </a:xfrm>
          <a:prstGeom prst="flowChartProcess">
            <a:avLst/>
          </a:prstGeom>
          <a:solidFill>
            <a:schemeClr val="bg1"/>
          </a:solidFill>
          <a:ln>
            <a:noFill/>
          </a:ln>
          <a:effectLst/>
          <a:extLst>
            <a:ext uri="{91240B29-F687-4F45-9708-019B960494DF}"/>
            <a:ext uri="{AF507438-7753-43E0-B8FC-AC1667EBCBE1}"/>
          </a:extLst>
        </p:spPr>
        <p:txBody>
          <a:bodyPr lIns="91440" tIns="45720" rIns="91440" bIns="45720"/>
          <a:lstStyle/>
          <a:p>
            <a:pPr algn="ctr">
              <a:spcBef>
                <a:spcPct val="20000"/>
              </a:spcBef>
              <a:defRPr/>
            </a:pPr>
            <a:r>
              <a:rPr lang="zh-CN" altLang="en-US" sz="1100" dirty="0">
                <a:latin typeface="Arial" charset="0"/>
              </a:rPr>
              <a:t>是</a:t>
            </a:r>
          </a:p>
        </p:txBody>
      </p:sp>
      <p:cxnSp>
        <p:nvCxnSpPr>
          <p:cNvPr id="87" name="直接连接符 86"/>
          <p:cNvCxnSpPr/>
          <p:nvPr/>
        </p:nvCxnSpPr>
        <p:spPr bwMode="ltGray">
          <a:xfrm flipH="1">
            <a:off x="3922713" y="1792582"/>
            <a:ext cx="124" cy="351588"/>
          </a:xfrm>
          <a:prstGeom prst="line">
            <a:avLst/>
          </a:prstGeom>
          <a:ln w="1905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88" name="流程图: 过程 87"/>
          <p:cNvSpPr/>
          <p:nvPr/>
        </p:nvSpPr>
        <p:spPr bwMode="auto">
          <a:xfrm>
            <a:off x="3556339" y="1912168"/>
            <a:ext cx="215900" cy="163116"/>
          </a:xfrm>
          <a:prstGeom prst="flowChartProcess">
            <a:avLst/>
          </a:prstGeom>
          <a:solidFill>
            <a:schemeClr val="bg1"/>
          </a:solidFill>
          <a:ln>
            <a:noFill/>
          </a:ln>
          <a:effectLst/>
          <a:extLst>
            <a:ext uri="{91240B29-F687-4F45-9708-019B960494DF}"/>
            <a:ext uri="{AF507438-7753-43E0-B8FC-AC1667EBCBE1}"/>
          </a:extLst>
        </p:spPr>
        <p:txBody>
          <a:bodyPr lIns="91440" tIns="45720" rIns="91440" bIns="45720"/>
          <a:lstStyle/>
          <a:p>
            <a:pPr algn="ctr">
              <a:spcBef>
                <a:spcPct val="20000"/>
              </a:spcBef>
              <a:defRPr/>
            </a:pPr>
            <a:r>
              <a:rPr lang="zh-CN" altLang="en-US" sz="1100" dirty="0">
                <a:latin typeface="Arial" charset="0"/>
              </a:rPr>
              <a:t>否</a:t>
            </a:r>
          </a:p>
        </p:txBody>
      </p:sp>
      <p:cxnSp>
        <p:nvCxnSpPr>
          <p:cNvPr id="89" name="直接连接符 88"/>
          <p:cNvCxnSpPr/>
          <p:nvPr/>
        </p:nvCxnSpPr>
        <p:spPr bwMode="ltGray">
          <a:xfrm rot="10800000" flipV="1">
            <a:off x="7952607" y="2453833"/>
            <a:ext cx="1283990" cy="6172"/>
          </a:xfrm>
          <a:prstGeom prst="line">
            <a:avLst/>
          </a:prstGeom>
          <a:ln>
            <a:headEnd type="triangle" w="med" len="med"/>
            <a:tailEnd type="none" w="med" len="med"/>
          </a:ln>
        </p:spPr>
        <p:style>
          <a:lnRef idx="2">
            <a:schemeClr val="dk1"/>
          </a:lnRef>
          <a:fillRef idx="0">
            <a:schemeClr val="dk1"/>
          </a:fillRef>
          <a:effectRef idx="1">
            <a:schemeClr val="dk1"/>
          </a:effectRef>
          <a:fontRef idx="minor">
            <a:schemeClr val="tx1"/>
          </a:fontRef>
        </p:style>
      </p:cxnSp>
      <p:cxnSp>
        <p:nvCxnSpPr>
          <p:cNvPr id="90" name="肘形连接符 62"/>
          <p:cNvCxnSpPr>
            <a:stCxn id="79" idx="2"/>
          </p:cNvCxnSpPr>
          <p:nvPr/>
        </p:nvCxnSpPr>
        <p:spPr bwMode="auto">
          <a:xfrm rot="5400000">
            <a:off x="8725691" y="1535131"/>
            <a:ext cx="594093" cy="2914434"/>
          </a:xfrm>
          <a:prstGeom prst="bentConnector2">
            <a:avLst/>
          </a:prstGeom>
          <a:ln>
            <a:tailEnd type="arrow"/>
          </a:ln>
          <a:extLst>
            <a:ext uri="{91240B29-F687-4F45-9708-019B960494DF}"/>
            <a:ext uri="{AF507438-7753-43E0-B8FC-AC1667EBCBE1}"/>
          </a:extLst>
        </p:spPr>
        <p:style>
          <a:lnRef idx="2">
            <a:schemeClr val="dk1"/>
          </a:lnRef>
          <a:fillRef idx="0">
            <a:schemeClr val="dk1"/>
          </a:fillRef>
          <a:effectRef idx="1">
            <a:schemeClr val="dk1"/>
          </a:effectRef>
          <a:fontRef idx="minor">
            <a:schemeClr val="tx1"/>
          </a:fontRef>
        </p:style>
      </p:cxnSp>
      <p:sp>
        <p:nvSpPr>
          <p:cNvPr id="91" name="流程图: 过程 90"/>
          <p:cNvSpPr/>
          <p:nvPr/>
        </p:nvSpPr>
        <p:spPr bwMode="auto">
          <a:xfrm>
            <a:off x="4204089" y="1754082"/>
            <a:ext cx="576262" cy="161924"/>
          </a:xfrm>
          <a:prstGeom prst="flowChartProcess">
            <a:avLst/>
          </a:prstGeom>
          <a:solidFill>
            <a:schemeClr val="bg1"/>
          </a:solidFill>
          <a:ln>
            <a:noFill/>
          </a:ln>
          <a:effectLst/>
          <a:extLst>
            <a:ext uri="{91240B29-F687-4F45-9708-019B960494DF}"/>
            <a:ext uri="{AF507438-7753-43E0-B8FC-AC1667EBCBE1}"/>
          </a:extLst>
        </p:spPr>
        <p:txBody>
          <a:bodyPr lIns="91440" tIns="45720" rIns="91440" bIns="45720"/>
          <a:lstStyle/>
          <a:p>
            <a:pPr algn="ctr">
              <a:spcBef>
                <a:spcPct val="20000"/>
              </a:spcBef>
              <a:defRPr/>
            </a:pPr>
            <a:r>
              <a:rPr lang="zh-CN" altLang="en-US" sz="1100" dirty="0">
                <a:latin typeface="Arial" charset="0"/>
              </a:rPr>
              <a:t>提交</a:t>
            </a:r>
          </a:p>
        </p:txBody>
      </p:sp>
      <p:sp>
        <p:nvSpPr>
          <p:cNvPr id="92" name="Rectangle 40"/>
          <p:cNvSpPr>
            <a:spLocks/>
          </p:cNvSpPr>
          <p:nvPr/>
        </p:nvSpPr>
        <p:spPr bwMode="ltGray">
          <a:xfrm>
            <a:off x="9535662" y="4350337"/>
            <a:ext cx="1772807" cy="378000"/>
          </a:xfrm>
          <a:prstGeom prst="rect">
            <a:avLst/>
          </a:prstGeom>
          <a:ln/>
        </p:spPr>
        <p:style>
          <a:lnRef idx="1">
            <a:schemeClr val="accent2"/>
          </a:lnRef>
          <a:fillRef idx="3">
            <a:schemeClr val="accent2"/>
          </a:fillRef>
          <a:effectRef idx="2">
            <a:schemeClr val="accent2"/>
          </a:effectRef>
          <a:fontRef idx="minor">
            <a:schemeClr val="lt1"/>
          </a:fontRef>
        </p:style>
        <p:txBody>
          <a:bodyPr lIns="36000" tIns="36000" rIns="36000" bIns="36000" anchor="ctr"/>
          <a:lstStyle/>
          <a:p>
            <a:pPr algn="ctr">
              <a:defRPr/>
            </a:pPr>
            <a:r>
              <a:rPr lang="zh-CN" altLang="en-US" sz="1200" kern="0" dirty="0" smtClean="0">
                <a:latin typeface="微软雅黑" pitchFamily="34" charset="-122"/>
                <a:ea typeface="微软雅黑" pitchFamily="34" charset="-122"/>
              </a:rPr>
              <a:t>核心还款，更新借据</a:t>
            </a:r>
            <a:endParaRPr lang="en-US" altLang="zh-CN" sz="1200" kern="0" dirty="0">
              <a:latin typeface="微软雅黑" pitchFamily="34" charset="-122"/>
              <a:ea typeface="微软雅黑" pitchFamily="34" charset="-122"/>
            </a:endParaRPr>
          </a:p>
        </p:txBody>
      </p:sp>
      <p:sp>
        <p:nvSpPr>
          <p:cNvPr id="93" name="Rectangle 40"/>
          <p:cNvSpPr>
            <a:spLocks/>
          </p:cNvSpPr>
          <p:nvPr/>
        </p:nvSpPr>
        <p:spPr bwMode="ltGray">
          <a:xfrm>
            <a:off x="6459685" y="4400484"/>
            <a:ext cx="1080120" cy="269988"/>
          </a:xfrm>
          <a:prstGeom prst="rect">
            <a:avLst/>
          </a:prstGeom>
          <a:solidFill>
            <a:srgbClr val="00B0F0"/>
          </a:solidFill>
          <a:ln/>
        </p:spPr>
        <p:style>
          <a:lnRef idx="1">
            <a:schemeClr val="accent3"/>
          </a:lnRef>
          <a:fillRef idx="3">
            <a:schemeClr val="accent3"/>
          </a:fillRef>
          <a:effectRef idx="2">
            <a:schemeClr val="accent3"/>
          </a:effectRef>
          <a:fontRef idx="minor">
            <a:schemeClr val="lt1"/>
          </a:fontRef>
        </p:style>
        <p:txBody>
          <a:bodyPr lIns="36000" tIns="36000" rIns="36000" bIns="36000" anchor="ctr"/>
          <a:lstStyle/>
          <a:p>
            <a:pPr algn="ctr">
              <a:defRPr/>
            </a:pPr>
            <a:r>
              <a:rPr lang="zh-CN" altLang="en-US" sz="1200" kern="0" dirty="0">
                <a:latin typeface="微软雅黑" pitchFamily="34" charset="-122"/>
                <a:ea typeface="微软雅黑" pitchFamily="34" charset="-122"/>
              </a:rPr>
              <a:t>获取核心借据</a:t>
            </a:r>
            <a:endParaRPr lang="en-US" altLang="zh-CN" sz="1200" kern="0" dirty="0">
              <a:latin typeface="微软雅黑" pitchFamily="34" charset="-122"/>
              <a:ea typeface="微软雅黑" pitchFamily="34" charset="-122"/>
            </a:endParaRPr>
          </a:p>
        </p:txBody>
      </p:sp>
      <p:cxnSp>
        <p:nvCxnSpPr>
          <p:cNvPr id="94" name="直接连接符 93"/>
          <p:cNvCxnSpPr/>
          <p:nvPr/>
        </p:nvCxnSpPr>
        <p:spPr bwMode="ltGray">
          <a:xfrm>
            <a:off x="7611812" y="4508453"/>
            <a:ext cx="1798406" cy="5686"/>
          </a:xfrm>
          <a:prstGeom prst="line">
            <a:avLst/>
          </a:prstGeom>
          <a:ln>
            <a:headEnd type="triangle" w="med" len="med"/>
            <a:tailEnd type="none" w="med" len="med"/>
          </a:ln>
        </p:spPr>
        <p:style>
          <a:lnRef idx="2">
            <a:schemeClr val="dk1"/>
          </a:lnRef>
          <a:fillRef idx="0">
            <a:schemeClr val="dk1"/>
          </a:fillRef>
          <a:effectRef idx="1">
            <a:schemeClr val="dk1"/>
          </a:effectRef>
          <a:fontRef idx="minor">
            <a:schemeClr val="tx1"/>
          </a:fontRef>
        </p:style>
      </p:cxnSp>
      <p:sp>
        <p:nvSpPr>
          <p:cNvPr id="95" name="Rectangle 40"/>
          <p:cNvSpPr>
            <a:spLocks/>
          </p:cNvSpPr>
          <p:nvPr/>
        </p:nvSpPr>
        <p:spPr bwMode="ltGray">
          <a:xfrm>
            <a:off x="6076494" y="1321939"/>
            <a:ext cx="792088" cy="324036"/>
          </a:xfrm>
          <a:prstGeom prst="rect">
            <a:avLst/>
          </a:prstGeom>
          <a:solidFill>
            <a:srgbClr val="00B0F0"/>
          </a:solidFill>
          <a:ln/>
        </p:spPr>
        <p:style>
          <a:lnRef idx="1">
            <a:schemeClr val="accent3"/>
          </a:lnRef>
          <a:fillRef idx="3">
            <a:schemeClr val="accent3"/>
          </a:fillRef>
          <a:effectRef idx="2">
            <a:schemeClr val="accent3"/>
          </a:effectRef>
          <a:fontRef idx="minor">
            <a:schemeClr val="lt1"/>
          </a:fontRef>
        </p:style>
        <p:txBody>
          <a:bodyPr lIns="36000" tIns="36000" rIns="36000" bIns="36000" anchor="ctr"/>
          <a:lstStyle/>
          <a:p>
            <a:pPr algn="ctr">
              <a:defRPr/>
            </a:pPr>
            <a:r>
              <a:rPr lang="zh-CN" altLang="en-US" sz="1200" kern="0" dirty="0" smtClean="0">
                <a:latin typeface="微软雅黑" pitchFamily="34" charset="-122"/>
                <a:ea typeface="微软雅黑" pitchFamily="34" charset="-122"/>
              </a:rPr>
              <a:t>业务申请</a:t>
            </a:r>
            <a:endParaRPr lang="en-US" altLang="zh-CN" sz="1200" kern="0" dirty="0">
              <a:latin typeface="微软雅黑" pitchFamily="34" charset="-122"/>
              <a:ea typeface="微软雅黑" pitchFamily="34" charset="-122"/>
            </a:endParaRPr>
          </a:p>
        </p:txBody>
      </p:sp>
      <p:sp>
        <p:nvSpPr>
          <p:cNvPr id="96" name="Rectangle 40"/>
          <p:cNvSpPr>
            <a:spLocks/>
          </p:cNvSpPr>
          <p:nvPr/>
        </p:nvSpPr>
        <p:spPr bwMode="ltGray">
          <a:xfrm>
            <a:off x="5054249" y="1321939"/>
            <a:ext cx="864096" cy="324036"/>
          </a:xfrm>
          <a:prstGeom prst="rect">
            <a:avLst/>
          </a:prstGeom>
          <a:solidFill>
            <a:srgbClr val="00B0F0"/>
          </a:solidFill>
          <a:ln/>
        </p:spPr>
        <p:style>
          <a:lnRef idx="1">
            <a:schemeClr val="accent3"/>
          </a:lnRef>
          <a:fillRef idx="3">
            <a:schemeClr val="accent3"/>
          </a:fillRef>
          <a:effectRef idx="2">
            <a:schemeClr val="accent3"/>
          </a:effectRef>
          <a:fontRef idx="minor">
            <a:schemeClr val="lt1"/>
          </a:fontRef>
        </p:style>
        <p:txBody>
          <a:bodyPr lIns="36000" tIns="36000" rIns="36000" bIns="36000" anchor="ctr"/>
          <a:lstStyle/>
          <a:p>
            <a:pPr algn="ctr">
              <a:defRPr/>
            </a:pPr>
            <a:r>
              <a:rPr lang="zh-CN" altLang="en-US" sz="1200" kern="0" dirty="0" smtClean="0">
                <a:latin typeface="微软雅黑" pitchFamily="34" charset="-122"/>
                <a:ea typeface="微软雅黑" pitchFamily="34" charset="-122"/>
              </a:rPr>
              <a:t>主合同生成</a:t>
            </a:r>
            <a:endParaRPr lang="en-US" altLang="zh-CN" sz="1200" kern="0" dirty="0">
              <a:latin typeface="微软雅黑" pitchFamily="34" charset="-122"/>
              <a:ea typeface="微软雅黑" pitchFamily="34" charset="-122"/>
            </a:endParaRPr>
          </a:p>
        </p:txBody>
      </p:sp>
      <p:sp>
        <p:nvSpPr>
          <p:cNvPr id="97" name="Rectangle 40"/>
          <p:cNvSpPr>
            <a:spLocks/>
          </p:cNvSpPr>
          <p:nvPr/>
        </p:nvSpPr>
        <p:spPr bwMode="ltGray">
          <a:xfrm>
            <a:off x="3391607" y="1321940"/>
            <a:ext cx="1252630" cy="378042"/>
          </a:xfrm>
          <a:prstGeom prst="rect">
            <a:avLst/>
          </a:prstGeom>
          <a:ln/>
        </p:spPr>
        <p:style>
          <a:lnRef idx="1">
            <a:schemeClr val="accent1"/>
          </a:lnRef>
          <a:fillRef idx="3">
            <a:schemeClr val="accent1"/>
          </a:fillRef>
          <a:effectRef idx="2">
            <a:schemeClr val="accent1"/>
          </a:effectRef>
          <a:fontRef idx="minor">
            <a:schemeClr val="lt1"/>
          </a:fontRef>
        </p:style>
        <p:txBody>
          <a:bodyPr lIns="36000" tIns="36000" rIns="36000" bIns="36000" anchor="ctr"/>
          <a:lstStyle/>
          <a:p>
            <a:pPr algn="ctr">
              <a:defRPr/>
            </a:pPr>
            <a:r>
              <a:rPr lang="zh-CN" altLang="en-US" sz="1200" kern="0" dirty="0" smtClean="0">
                <a:latin typeface="微软雅黑" pitchFamily="34" charset="-122"/>
                <a:ea typeface="微软雅黑" pitchFamily="34" charset="-122"/>
              </a:rPr>
              <a:t>贸金审核</a:t>
            </a:r>
            <a:endParaRPr lang="en-US" altLang="zh-CN" sz="1200" kern="0" dirty="0">
              <a:latin typeface="微软雅黑" pitchFamily="34" charset="-122"/>
              <a:ea typeface="微软雅黑" pitchFamily="34" charset="-122"/>
            </a:endParaRPr>
          </a:p>
        </p:txBody>
      </p:sp>
      <p:sp>
        <p:nvSpPr>
          <p:cNvPr id="98" name="Rectangle 40"/>
          <p:cNvSpPr>
            <a:spLocks/>
          </p:cNvSpPr>
          <p:nvPr/>
        </p:nvSpPr>
        <p:spPr bwMode="ltGray">
          <a:xfrm>
            <a:off x="590309" y="1321940"/>
            <a:ext cx="2145437" cy="540060"/>
          </a:xfrm>
          <a:prstGeom prst="rect">
            <a:avLst/>
          </a:prstGeom>
          <a:ln/>
        </p:spPr>
        <p:style>
          <a:lnRef idx="1">
            <a:schemeClr val="accent1"/>
          </a:lnRef>
          <a:fillRef idx="3">
            <a:schemeClr val="accent1"/>
          </a:fillRef>
          <a:effectRef idx="2">
            <a:schemeClr val="accent1"/>
          </a:effectRef>
          <a:fontRef idx="minor">
            <a:schemeClr val="lt1"/>
          </a:fontRef>
        </p:style>
        <p:txBody>
          <a:bodyPr lIns="36000" tIns="36000" rIns="36000" bIns="36000" anchor="ctr"/>
          <a:lstStyle/>
          <a:p>
            <a:pPr algn="ctr">
              <a:defRPr/>
            </a:pPr>
            <a:r>
              <a:rPr lang="zh-CN" altLang="en-US" sz="1200" kern="0" dirty="0" smtClean="0">
                <a:latin typeface="微软雅黑" pitchFamily="34" charset="-122"/>
                <a:ea typeface="微软雅黑" pitchFamily="34" charset="-122"/>
              </a:rPr>
              <a:t>协议签订</a:t>
            </a:r>
            <a:endParaRPr lang="en-US" altLang="zh-CN" sz="1200" kern="0" dirty="0" smtClean="0">
              <a:latin typeface="微软雅黑" pitchFamily="34" charset="-122"/>
              <a:ea typeface="微软雅黑" pitchFamily="34" charset="-122"/>
            </a:endParaRPr>
          </a:p>
          <a:p>
            <a:pPr algn="ctr">
              <a:defRPr/>
            </a:pPr>
            <a:r>
              <a:rPr lang="zh-CN" altLang="en-US" sz="1200" kern="0" dirty="0" smtClean="0">
                <a:latin typeface="微软雅黑" pitchFamily="34" charset="-122"/>
                <a:ea typeface="微软雅黑" pitchFamily="34" charset="-122"/>
              </a:rPr>
              <a:t>（保兑仓协议、购销合同）</a:t>
            </a:r>
            <a:endParaRPr lang="en-US" altLang="zh-CN" sz="1200" kern="0" dirty="0">
              <a:latin typeface="微软雅黑" pitchFamily="34" charset="-122"/>
              <a:ea typeface="微软雅黑" pitchFamily="34" charset="-122"/>
            </a:endParaRPr>
          </a:p>
        </p:txBody>
      </p:sp>
      <p:sp>
        <p:nvSpPr>
          <p:cNvPr id="100" name="右箭头 99"/>
          <p:cNvSpPr/>
          <p:nvPr/>
        </p:nvSpPr>
        <p:spPr>
          <a:xfrm>
            <a:off x="2766346" y="1492244"/>
            <a:ext cx="506952" cy="457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a:p>
        </p:txBody>
      </p:sp>
      <p:sp>
        <p:nvSpPr>
          <p:cNvPr id="101" name="左箭头 100"/>
          <p:cNvSpPr/>
          <p:nvPr/>
        </p:nvSpPr>
        <p:spPr>
          <a:xfrm flipV="1">
            <a:off x="4745625" y="1483959"/>
            <a:ext cx="216024" cy="34289"/>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a:p>
        </p:txBody>
      </p:sp>
      <p:sp>
        <p:nvSpPr>
          <p:cNvPr id="102" name="左箭头 101"/>
          <p:cNvSpPr/>
          <p:nvPr/>
        </p:nvSpPr>
        <p:spPr>
          <a:xfrm>
            <a:off x="5932478" y="1483958"/>
            <a:ext cx="144016" cy="54006"/>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a:p>
        </p:txBody>
      </p:sp>
      <p:sp>
        <p:nvSpPr>
          <p:cNvPr id="103" name="左箭头 102"/>
          <p:cNvSpPr/>
          <p:nvPr/>
        </p:nvSpPr>
        <p:spPr>
          <a:xfrm>
            <a:off x="6940590" y="1483958"/>
            <a:ext cx="144016" cy="54006"/>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a:p>
        </p:txBody>
      </p:sp>
      <p:sp>
        <p:nvSpPr>
          <p:cNvPr id="104" name="Rectangle 40"/>
          <p:cNvSpPr>
            <a:spLocks/>
          </p:cNvSpPr>
          <p:nvPr/>
        </p:nvSpPr>
        <p:spPr bwMode="ltGray">
          <a:xfrm>
            <a:off x="5284407" y="2332705"/>
            <a:ext cx="864096" cy="324036"/>
          </a:xfrm>
          <a:prstGeom prst="rect">
            <a:avLst/>
          </a:prstGeom>
          <a:solidFill>
            <a:srgbClr val="00B0F0"/>
          </a:solidFill>
          <a:ln/>
        </p:spPr>
        <p:style>
          <a:lnRef idx="1">
            <a:schemeClr val="accent3"/>
          </a:lnRef>
          <a:fillRef idx="3">
            <a:schemeClr val="accent3"/>
          </a:fillRef>
          <a:effectRef idx="2">
            <a:schemeClr val="accent3"/>
          </a:effectRef>
          <a:fontRef idx="minor">
            <a:schemeClr val="lt1"/>
          </a:fontRef>
        </p:style>
        <p:txBody>
          <a:bodyPr lIns="36000" tIns="36000" rIns="36000" bIns="36000" anchor="ctr"/>
          <a:lstStyle/>
          <a:p>
            <a:pPr algn="ctr">
              <a:defRPr/>
            </a:pPr>
            <a:r>
              <a:rPr lang="zh-CN" altLang="en-US" sz="1200" kern="0" dirty="0" smtClean="0">
                <a:latin typeface="微软雅黑" pitchFamily="34" charset="-122"/>
                <a:ea typeface="微软雅黑" pitchFamily="34" charset="-122"/>
              </a:rPr>
              <a:t>主合同审核</a:t>
            </a:r>
            <a:endParaRPr lang="en-US" altLang="zh-CN" sz="1200" kern="0" dirty="0">
              <a:latin typeface="微软雅黑" pitchFamily="34" charset="-122"/>
              <a:ea typeface="微软雅黑" pitchFamily="34" charset="-122"/>
            </a:endParaRPr>
          </a:p>
        </p:txBody>
      </p:sp>
      <p:sp>
        <p:nvSpPr>
          <p:cNvPr id="105" name="Rectangle 40"/>
          <p:cNvSpPr>
            <a:spLocks/>
          </p:cNvSpPr>
          <p:nvPr/>
        </p:nvSpPr>
        <p:spPr bwMode="ltGray">
          <a:xfrm>
            <a:off x="6947049" y="2332705"/>
            <a:ext cx="864096" cy="324036"/>
          </a:xfrm>
          <a:prstGeom prst="rect">
            <a:avLst/>
          </a:prstGeom>
          <a:solidFill>
            <a:srgbClr val="00B0F0"/>
          </a:solidFill>
          <a:ln/>
        </p:spPr>
        <p:style>
          <a:lnRef idx="1">
            <a:schemeClr val="accent3"/>
          </a:lnRef>
          <a:fillRef idx="3">
            <a:schemeClr val="accent3"/>
          </a:fillRef>
          <a:effectRef idx="2">
            <a:schemeClr val="accent3"/>
          </a:effectRef>
          <a:fontRef idx="minor">
            <a:schemeClr val="lt1"/>
          </a:fontRef>
        </p:style>
        <p:txBody>
          <a:bodyPr lIns="36000" tIns="36000" rIns="36000" bIns="36000" anchor="ctr"/>
          <a:lstStyle/>
          <a:p>
            <a:pPr algn="ctr">
              <a:defRPr/>
            </a:pPr>
            <a:r>
              <a:rPr lang="zh-CN" altLang="en-US" sz="1200" kern="0" dirty="0" smtClean="0">
                <a:latin typeface="微软雅黑" pitchFamily="34" charset="-122"/>
                <a:ea typeface="微软雅黑" pitchFamily="34" charset="-122"/>
              </a:rPr>
              <a:t>放款审核</a:t>
            </a:r>
            <a:endParaRPr lang="en-US" altLang="zh-CN" sz="1200" kern="0" dirty="0">
              <a:latin typeface="微软雅黑" pitchFamily="34" charset="-122"/>
              <a:ea typeface="微软雅黑" pitchFamily="34" charset="-122"/>
            </a:endParaRPr>
          </a:p>
        </p:txBody>
      </p:sp>
      <p:cxnSp>
        <p:nvCxnSpPr>
          <p:cNvPr id="106" name="直接连接符 105"/>
          <p:cNvCxnSpPr/>
          <p:nvPr/>
        </p:nvCxnSpPr>
        <p:spPr bwMode="ltGray">
          <a:xfrm flipH="1">
            <a:off x="6266727" y="2506302"/>
            <a:ext cx="504138" cy="534"/>
          </a:xfrm>
          <a:prstGeom prst="line">
            <a:avLst/>
          </a:prstGeom>
          <a:ln>
            <a:headEnd type="triangle" w="med" len="med"/>
            <a:tailEnd type="none" w="med" len="med"/>
          </a:ln>
        </p:spPr>
        <p:style>
          <a:lnRef idx="2">
            <a:schemeClr val="dk1"/>
          </a:lnRef>
          <a:fillRef idx="0">
            <a:schemeClr val="dk1"/>
          </a:fillRef>
          <a:effectRef idx="1">
            <a:schemeClr val="dk1"/>
          </a:effectRef>
          <a:fontRef idx="minor">
            <a:schemeClr val="tx1"/>
          </a:fontRef>
        </p:style>
      </p:cxnSp>
      <p:cxnSp>
        <p:nvCxnSpPr>
          <p:cNvPr id="107" name="直接连接符 106"/>
          <p:cNvCxnSpPr/>
          <p:nvPr/>
        </p:nvCxnSpPr>
        <p:spPr bwMode="ltGray">
          <a:xfrm>
            <a:off x="4924366" y="3370272"/>
            <a:ext cx="1368152" cy="0"/>
          </a:xfrm>
          <a:prstGeom prst="line">
            <a:avLst/>
          </a:prstGeom>
          <a:ln>
            <a:headEnd type="triangle" w="med" len="med"/>
            <a:tailEnd type="none" w="med" len="med"/>
          </a:ln>
        </p:spPr>
        <p:style>
          <a:lnRef idx="2">
            <a:schemeClr val="dk1"/>
          </a:lnRef>
          <a:fillRef idx="0">
            <a:schemeClr val="dk1"/>
          </a:fillRef>
          <a:effectRef idx="1">
            <a:schemeClr val="dk1"/>
          </a:effectRef>
          <a:fontRef idx="minor">
            <a:schemeClr val="tx1"/>
          </a:fontRef>
        </p:style>
      </p:cxnSp>
      <p:cxnSp>
        <p:nvCxnSpPr>
          <p:cNvPr id="112" name="直接连接符 111"/>
          <p:cNvCxnSpPr/>
          <p:nvPr/>
        </p:nvCxnSpPr>
        <p:spPr bwMode="ltGray">
          <a:xfrm>
            <a:off x="4947516" y="4508453"/>
            <a:ext cx="1368152" cy="0"/>
          </a:xfrm>
          <a:prstGeom prst="line">
            <a:avLst/>
          </a:prstGeom>
          <a:ln>
            <a:headEnd type="triangle" w="med" len="med"/>
            <a:tailEnd type="none" w="med" len="med"/>
          </a:ln>
        </p:spPr>
        <p:style>
          <a:lnRef idx="2">
            <a:schemeClr val="dk1"/>
          </a:lnRef>
          <a:fillRef idx="0">
            <a:schemeClr val="dk1"/>
          </a:fillRef>
          <a:effectRef idx="1">
            <a:schemeClr val="dk1"/>
          </a:effectRef>
          <a:fontRef idx="minor">
            <a:schemeClr val="tx1"/>
          </a:fontRef>
        </p:style>
      </p:cxnSp>
      <p:sp>
        <p:nvSpPr>
          <p:cNvPr id="113" name="Rectangle 40"/>
          <p:cNvSpPr>
            <a:spLocks/>
          </p:cNvSpPr>
          <p:nvPr/>
        </p:nvSpPr>
        <p:spPr bwMode="ltGray">
          <a:xfrm>
            <a:off x="9593567" y="3586340"/>
            <a:ext cx="1518128" cy="378000"/>
          </a:xfrm>
          <a:prstGeom prst="rect">
            <a:avLst/>
          </a:prstGeom>
          <a:ln/>
        </p:spPr>
        <p:style>
          <a:lnRef idx="1">
            <a:schemeClr val="accent2"/>
          </a:lnRef>
          <a:fillRef idx="3">
            <a:schemeClr val="accent2"/>
          </a:fillRef>
          <a:effectRef idx="2">
            <a:schemeClr val="accent2"/>
          </a:effectRef>
          <a:fontRef idx="minor">
            <a:schemeClr val="lt1"/>
          </a:fontRef>
        </p:style>
        <p:txBody>
          <a:bodyPr lIns="36000" tIns="36000" rIns="36000" bIns="36000" anchor="ctr"/>
          <a:lstStyle/>
          <a:p>
            <a:pPr algn="ctr">
              <a:defRPr/>
            </a:pPr>
            <a:r>
              <a:rPr lang="zh-CN" altLang="en-US" sz="1200" kern="0" dirty="0" smtClean="0">
                <a:latin typeface="微软雅黑" pitchFamily="34" charset="-122"/>
                <a:ea typeface="微软雅黑" pitchFamily="34" charset="-122"/>
              </a:rPr>
              <a:t>核心追加保证金</a:t>
            </a:r>
            <a:endParaRPr lang="en-US" altLang="zh-CN" sz="1200" kern="0" dirty="0">
              <a:latin typeface="微软雅黑" pitchFamily="34" charset="-122"/>
              <a:ea typeface="微软雅黑" pitchFamily="34" charset="-122"/>
            </a:endParaRPr>
          </a:p>
        </p:txBody>
      </p:sp>
      <p:cxnSp>
        <p:nvCxnSpPr>
          <p:cNvPr id="114" name="直接连接符 113"/>
          <p:cNvCxnSpPr/>
          <p:nvPr/>
        </p:nvCxnSpPr>
        <p:spPr bwMode="ltGray">
          <a:xfrm flipV="1">
            <a:off x="4996374" y="3784934"/>
            <a:ext cx="4529591" cy="5964"/>
          </a:xfrm>
          <a:prstGeom prst="line">
            <a:avLst/>
          </a:prstGeom>
          <a:ln>
            <a:headEnd type="triangle" w="med" len="med"/>
            <a:tailEnd type="none" w="med" len="med"/>
          </a:ln>
        </p:spPr>
        <p:style>
          <a:lnRef idx="2">
            <a:schemeClr val="dk1"/>
          </a:lnRef>
          <a:fillRef idx="0">
            <a:schemeClr val="dk1"/>
          </a:fillRef>
          <a:effectRef idx="1">
            <a:schemeClr val="dk1"/>
          </a:effectRef>
          <a:fontRef idx="minor">
            <a:schemeClr val="tx1"/>
          </a:fontRef>
        </p:style>
      </p:cxnSp>
      <p:sp>
        <p:nvSpPr>
          <p:cNvPr id="141" name="Rectangle 40"/>
          <p:cNvSpPr>
            <a:spLocks/>
          </p:cNvSpPr>
          <p:nvPr/>
        </p:nvSpPr>
        <p:spPr bwMode="ltGray">
          <a:xfrm>
            <a:off x="7131744" y="1323864"/>
            <a:ext cx="924236" cy="324036"/>
          </a:xfrm>
          <a:prstGeom prst="rect">
            <a:avLst/>
          </a:prstGeom>
          <a:solidFill>
            <a:srgbClr val="00B0F0"/>
          </a:solidFill>
          <a:ln/>
        </p:spPr>
        <p:style>
          <a:lnRef idx="1">
            <a:schemeClr val="accent3"/>
          </a:lnRef>
          <a:fillRef idx="3">
            <a:schemeClr val="accent3"/>
          </a:fillRef>
          <a:effectRef idx="2">
            <a:schemeClr val="accent3"/>
          </a:effectRef>
          <a:fontRef idx="minor">
            <a:schemeClr val="lt1"/>
          </a:fontRef>
        </p:style>
        <p:txBody>
          <a:bodyPr lIns="36000" tIns="36000" rIns="36000" bIns="36000" anchor="ctr"/>
          <a:lstStyle/>
          <a:p>
            <a:pPr algn="ctr">
              <a:defRPr/>
            </a:pPr>
            <a:r>
              <a:rPr lang="zh-CN" altLang="en-US" sz="1200" kern="0" dirty="0" smtClean="0">
                <a:latin typeface="微软雅黑" pitchFamily="34" charset="-122"/>
                <a:ea typeface="微软雅黑" pitchFamily="34" charset="-122"/>
              </a:rPr>
              <a:t>客户准入及授信</a:t>
            </a:r>
            <a:endParaRPr lang="en-US" altLang="zh-CN" sz="1200" kern="0" dirty="0">
              <a:latin typeface="微软雅黑" pitchFamily="34" charset="-122"/>
              <a:ea typeface="微软雅黑" pitchFamily="34" charset="-122"/>
            </a:endParaRPr>
          </a:p>
        </p:txBody>
      </p:sp>
      <p:sp>
        <p:nvSpPr>
          <p:cNvPr id="65" name="Rectangle 40"/>
          <p:cNvSpPr>
            <a:spLocks/>
          </p:cNvSpPr>
          <p:nvPr/>
        </p:nvSpPr>
        <p:spPr bwMode="ltGray">
          <a:xfrm>
            <a:off x="3367141" y="3799053"/>
            <a:ext cx="1224136" cy="378042"/>
          </a:xfrm>
          <a:prstGeom prst="rect">
            <a:avLst/>
          </a:prstGeom>
          <a:ln/>
        </p:spPr>
        <p:style>
          <a:lnRef idx="1">
            <a:schemeClr val="accent1"/>
          </a:lnRef>
          <a:fillRef idx="3">
            <a:schemeClr val="accent1"/>
          </a:fillRef>
          <a:effectRef idx="2">
            <a:schemeClr val="accent1"/>
          </a:effectRef>
          <a:fontRef idx="minor">
            <a:schemeClr val="lt1"/>
          </a:fontRef>
        </p:style>
        <p:txBody>
          <a:bodyPr lIns="36000" tIns="36000" rIns="36000" bIns="36000" anchor="ctr"/>
          <a:lstStyle/>
          <a:p>
            <a:pPr algn="ctr">
              <a:defRPr/>
            </a:pPr>
            <a:r>
              <a:rPr lang="zh-CN" altLang="en-US" sz="1200" kern="0" dirty="0" smtClean="0">
                <a:latin typeface="微软雅黑" pitchFamily="34" charset="-122"/>
                <a:ea typeface="微软雅黑" pitchFamily="34" charset="-122"/>
              </a:rPr>
              <a:t>保证转入登记，</a:t>
            </a:r>
            <a:endParaRPr lang="en-US" altLang="zh-CN" sz="1200" kern="0" dirty="0" smtClean="0">
              <a:latin typeface="微软雅黑" pitchFamily="34" charset="-122"/>
              <a:ea typeface="微软雅黑" pitchFamily="34" charset="-122"/>
            </a:endParaRPr>
          </a:p>
          <a:p>
            <a:pPr algn="ctr">
              <a:defRPr/>
            </a:pPr>
            <a:r>
              <a:rPr lang="zh-CN" altLang="en-US" sz="1200" kern="0" dirty="0" smtClean="0">
                <a:latin typeface="微软雅黑" pitchFamily="34" charset="-122"/>
                <a:ea typeface="微软雅黑" pitchFamily="34" charset="-122"/>
              </a:rPr>
              <a:t>敞口释放</a:t>
            </a:r>
            <a:endParaRPr lang="en-US" altLang="zh-CN" sz="1200" kern="0" dirty="0">
              <a:latin typeface="微软雅黑" pitchFamily="34" charset="-122"/>
              <a:ea typeface="微软雅黑" pitchFamily="34" charset="-122"/>
            </a:endParaRPr>
          </a:p>
        </p:txBody>
      </p:sp>
      <p:sp>
        <p:nvSpPr>
          <p:cNvPr id="66" name="Rectangle 40"/>
          <p:cNvSpPr>
            <a:spLocks/>
          </p:cNvSpPr>
          <p:nvPr/>
        </p:nvSpPr>
        <p:spPr bwMode="ltGray">
          <a:xfrm>
            <a:off x="1795505" y="3165824"/>
            <a:ext cx="1252630" cy="378042"/>
          </a:xfrm>
          <a:prstGeom prst="rect">
            <a:avLst/>
          </a:prstGeom>
          <a:ln/>
        </p:spPr>
        <p:style>
          <a:lnRef idx="1">
            <a:schemeClr val="accent1"/>
          </a:lnRef>
          <a:fillRef idx="3">
            <a:schemeClr val="accent1"/>
          </a:fillRef>
          <a:effectRef idx="2">
            <a:schemeClr val="accent1"/>
          </a:effectRef>
          <a:fontRef idx="minor">
            <a:schemeClr val="lt1"/>
          </a:fontRef>
        </p:style>
        <p:txBody>
          <a:bodyPr lIns="36000" tIns="36000" rIns="36000" bIns="36000" anchor="ctr"/>
          <a:lstStyle/>
          <a:p>
            <a:pPr algn="ctr">
              <a:defRPr/>
            </a:pPr>
            <a:r>
              <a:rPr lang="zh-CN" altLang="en-US" sz="1200" kern="0" dirty="0" smtClean="0">
                <a:latin typeface="微软雅黑" pitchFamily="34" charset="-122"/>
                <a:ea typeface="微软雅黑" pitchFamily="34" charset="-122"/>
              </a:rPr>
              <a:t>核心企业</a:t>
            </a:r>
            <a:endParaRPr lang="en-US" altLang="zh-CN" sz="1200" kern="0" dirty="0" smtClean="0">
              <a:latin typeface="微软雅黑" pitchFamily="34" charset="-122"/>
              <a:ea typeface="微软雅黑" pitchFamily="34" charset="-122"/>
            </a:endParaRPr>
          </a:p>
          <a:p>
            <a:pPr algn="ctr">
              <a:defRPr/>
            </a:pPr>
            <a:r>
              <a:rPr lang="zh-CN" altLang="en-US" sz="1200" kern="0" dirty="0" smtClean="0">
                <a:latin typeface="微软雅黑" pitchFamily="34" charset="-122"/>
                <a:ea typeface="微软雅黑" pitchFamily="34" charset="-122"/>
              </a:rPr>
              <a:t>收款确认</a:t>
            </a:r>
            <a:endParaRPr lang="en-US" altLang="zh-CN" sz="1200" kern="0" dirty="0">
              <a:latin typeface="微软雅黑" pitchFamily="34" charset="-122"/>
              <a:ea typeface="微软雅黑" pitchFamily="34" charset="-122"/>
            </a:endParaRPr>
          </a:p>
        </p:txBody>
      </p:sp>
      <p:sp>
        <p:nvSpPr>
          <p:cNvPr id="67" name="Rectangle 40"/>
          <p:cNvSpPr>
            <a:spLocks/>
          </p:cNvSpPr>
          <p:nvPr/>
        </p:nvSpPr>
        <p:spPr bwMode="ltGray">
          <a:xfrm>
            <a:off x="3356881" y="4441995"/>
            <a:ext cx="1224136" cy="378042"/>
          </a:xfrm>
          <a:prstGeom prst="rect">
            <a:avLst/>
          </a:prstGeom>
          <a:ln/>
        </p:spPr>
        <p:style>
          <a:lnRef idx="1">
            <a:schemeClr val="accent1"/>
          </a:lnRef>
          <a:fillRef idx="3">
            <a:schemeClr val="accent1"/>
          </a:fillRef>
          <a:effectRef idx="2">
            <a:schemeClr val="accent1"/>
          </a:effectRef>
          <a:fontRef idx="minor">
            <a:schemeClr val="lt1"/>
          </a:fontRef>
        </p:style>
        <p:txBody>
          <a:bodyPr lIns="36000" tIns="36000" rIns="36000" bIns="36000" anchor="ctr"/>
          <a:lstStyle/>
          <a:p>
            <a:pPr algn="ctr">
              <a:defRPr/>
            </a:pPr>
            <a:r>
              <a:rPr lang="zh-CN" altLang="en-US" sz="1200" kern="0" dirty="0" smtClean="0">
                <a:latin typeface="微软雅黑" pitchFamily="34" charset="-122"/>
                <a:ea typeface="微软雅黑" pitchFamily="34" charset="-122"/>
              </a:rPr>
              <a:t>释放敞口</a:t>
            </a:r>
            <a:endParaRPr lang="en-US" altLang="zh-CN" sz="1200" kern="0" dirty="0">
              <a:latin typeface="微软雅黑" pitchFamily="34" charset="-122"/>
              <a:ea typeface="微软雅黑" pitchFamily="34" charset="-122"/>
            </a:endParaRPr>
          </a:p>
        </p:txBody>
      </p:sp>
      <p:sp>
        <p:nvSpPr>
          <p:cNvPr id="69" name="Rectangle 40"/>
          <p:cNvSpPr>
            <a:spLocks/>
          </p:cNvSpPr>
          <p:nvPr/>
        </p:nvSpPr>
        <p:spPr bwMode="ltGray">
          <a:xfrm>
            <a:off x="1724067" y="4084805"/>
            <a:ext cx="1080040" cy="378042"/>
          </a:xfrm>
          <a:prstGeom prst="rect">
            <a:avLst/>
          </a:prstGeom>
          <a:ln/>
        </p:spPr>
        <p:style>
          <a:lnRef idx="1">
            <a:schemeClr val="accent1"/>
          </a:lnRef>
          <a:fillRef idx="3">
            <a:schemeClr val="accent1"/>
          </a:fillRef>
          <a:effectRef idx="2">
            <a:schemeClr val="accent1"/>
          </a:effectRef>
          <a:fontRef idx="minor">
            <a:schemeClr val="lt1"/>
          </a:fontRef>
        </p:style>
        <p:txBody>
          <a:bodyPr lIns="36000" tIns="36000" rIns="36000" bIns="36000" anchor="ctr"/>
          <a:lstStyle/>
          <a:p>
            <a:pPr algn="ctr">
              <a:defRPr/>
            </a:pPr>
            <a:r>
              <a:rPr lang="zh-CN" altLang="en-US" sz="1200" kern="0" dirty="0" smtClean="0">
                <a:latin typeface="微软雅黑" pitchFamily="34" charset="-122"/>
                <a:ea typeface="微软雅黑" pitchFamily="34" charset="-122"/>
              </a:rPr>
              <a:t>申请提货</a:t>
            </a:r>
            <a:endParaRPr lang="en-US" altLang="zh-CN" sz="1200" kern="0" dirty="0" smtClean="0">
              <a:latin typeface="微软雅黑" pitchFamily="34" charset="-122"/>
              <a:ea typeface="微软雅黑" pitchFamily="34" charset="-122"/>
            </a:endParaRPr>
          </a:p>
        </p:txBody>
      </p:sp>
      <p:sp>
        <p:nvSpPr>
          <p:cNvPr id="76" name="Rectangle 40"/>
          <p:cNvSpPr>
            <a:spLocks/>
          </p:cNvSpPr>
          <p:nvPr/>
        </p:nvSpPr>
        <p:spPr bwMode="ltGray">
          <a:xfrm>
            <a:off x="1795505" y="5013499"/>
            <a:ext cx="1294354" cy="500048"/>
          </a:xfrm>
          <a:prstGeom prst="rect">
            <a:avLst/>
          </a:prstGeom>
          <a:ln/>
        </p:spPr>
        <p:style>
          <a:lnRef idx="1">
            <a:schemeClr val="accent1"/>
          </a:lnRef>
          <a:fillRef idx="3">
            <a:schemeClr val="accent1"/>
          </a:fillRef>
          <a:effectRef idx="2">
            <a:schemeClr val="accent1"/>
          </a:effectRef>
          <a:fontRef idx="minor">
            <a:schemeClr val="lt1"/>
          </a:fontRef>
        </p:style>
        <p:txBody>
          <a:bodyPr lIns="36000" tIns="36000" rIns="36000" bIns="36000" anchor="ctr"/>
          <a:lstStyle/>
          <a:p>
            <a:pPr algn="ctr">
              <a:defRPr/>
            </a:pPr>
            <a:r>
              <a:rPr lang="zh-CN" altLang="en-US" sz="1200" kern="0" dirty="0" smtClean="0">
                <a:latin typeface="微软雅黑" pitchFamily="34" charset="-122"/>
                <a:ea typeface="微软雅黑" pitchFamily="34" charset="-122"/>
              </a:rPr>
              <a:t>到期未全部提货，申请差额退款</a:t>
            </a:r>
            <a:endParaRPr lang="en-US" altLang="zh-CN" sz="1200" kern="0" dirty="0" smtClean="0">
              <a:latin typeface="微软雅黑" pitchFamily="34" charset="-122"/>
              <a:ea typeface="微软雅黑" pitchFamily="34" charset="-122"/>
            </a:endParaRPr>
          </a:p>
        </p:txBody>
      </p:sp>
      <p:sp>
        <p:nvSpPr>
          <p:cNvPr id="83" name="Rectangle 40"/>
          <p:cNvSpPr>
            <a:spLocks/>
          </p:cNvSpPr>
          <p:nvPr/>
        </p:nvSpPr>
        <p:spPr bwMode="ltGray">
          <a:xfrm>
            <a:off x="3295703" y="3156111"/>
            <a:ext cx="1252630" cy="378042"/>
          </a:xfrm>
          <a:prstGeom prst="rect">
            <a:avLst/>
          </a:prstGeom>
          <a:ln/>
        </p:spPr>
        <p:style>
          <a:lnRef idx="1">
            <a:schemeClr val="accent1"/>
          </a:lnRef>
          <a:fillRef idx="3">
            <a:schemeClr val="accent1"/>
          </a:fillRef>
          <a:effectRef idx="2">
            <a:schemeClr val="accent1"/>
          </a:effectRef>
          <a:fontRef idx="minor">
            <a:schemeClr val="lt1"/>
          </a:fontRef>
        </p:style>
        <p:txBody>
          <a:bodyPr lIns="36000" tIns="36000" rIns="36000" bIns="36000" anchor="ctr"/>
          <a:lstStyle/>
          <a:p>
            <a:pPr algn="ctr">
              <a:defRPr/>
            </a:pPr>
            <a:r>
              <a:rPr lang="zh-CN" altLang="en-US" sz="1200" kern="0" dirty="0" smtClean="0">
                <a:latin typeface="微软雅黑" pitchFamily="34" charset="-122"/>
                <a:ea typeface="微软雅黑" pitchFamily="34" charset="-122"/>
              </a:rPr>
              <a:t>借据同步</a:t>
            </a:r>
            <a:endParaRPr lang="en-US" altLang="zh-CN" sz="1200" kern="0" dirty="0" smtClean="0">
              <a:latin typeface="微软雅黑" pitchFamily="34" charset="-122"/>
              <a:ea typeface="微软雅黑" pitchFamily="34" charset="-122"/>
            </a:endParaRPr>
          </a:p>
        </p:txBody>
      </p:sp>
      <p:sp>
        <p:nvSpPr>
          <p:cNvPr id="99" name="左箭头 98"/>
          <p:cNvSpPr/>
          <p:nvPr/>
        </p:nvSpPr>
        <p:spPr>
          <a:xfrm flipV="1">
            <a:off x="3081389" y="3336136"/>
            <a:ext cx="216024" cy="34289"/>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a:p>
        </p:txBody>
      </p:sp>
      <p:sp>
        <p:nvSpPr>
          <p:cNvPr id="131" name="左箭头 130"/>
          <p:cNvSpPr/>
          <p:nvPr/>
        </p:nvSpPr>
        <p:spPr>
          <a:xfrm>
            <a:off x="2852825" y="4180540"/>
            <a:ext cx="324000" cy="21600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a:p>
        </p:txBody>
      </p:sp>
    </p:spTree>
    <p:extLst>
      <p:ext uri="{BB962C8B-B14F-4D97-AF65-F5344CB8AC3E}">
        <p14:creationId xmlns:p14="http://schemas.microsoft.com/office/powerpoint/2010/main" xmlns="" val="1454658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38525" y="163840"/>
            <a:ext cx="8748000" cy="647699"/>
          </a:xfrm>
        </p:spPr>
        <p:txBody>
          <a:bodyPr>
            <a:normAutofit fontScale="90000"/>
          </a:bodyPr>
          <a:lstStyle/>
          <a:p>
            <a:r>
              <a:rPr lang="en-US" altLang="zh-CN" b="1" dirty="0" smtClean="0">
                <a:solidFill>
                  <a:srgbClr val="26AB8E"/>
                </a:solidFill>
              </a:rPr>
              <a:t/>
            </a:r>
            <a:br>
              <a:rPr lang="en-US" altLang="zh-CN" b="1" dirty="0" smtClean="0">
                <a:solidFill>
                  <a:srgbClr val="26AB8E"/>
                </a:solidFill>
              </a:rPr>
            </a:br>
            <a:endParaRPr lang="zh-CN" altLang="en-US" dirty="0"/>
          </a:p>
        </p:txBody>
      </p:sp>
      <p:sp>
        <p:nvSpPr>
          <p:cNvPr id="4" name="灯片编号占位符 3"/>
          <p:cNvSpPr>
            <a:spLocks noGrp="1"/>
          </p:cNvSpPr>
          <p:nvPr>
            <p:ph type="sldNum" sz="quarter" idx="12"/>
          </p:nvPr>
        </p:nvSpPr>
        <p:spPr/>
        <p:txBody>
          <a:bodyPr/>
          <a:lstStyle/>
          <a:p>
            <a:fld id="{4B1B0860-3CE7-4EC1-80B2-E4FAEF86BBEB}" type="slidenum">
              <a:rPr lang="zh-CN" altLang="en-US" smtClean="0"/>
              <a:pPr/>
              <a:t>15</a:t>
            </a:fld>
            <a:endParaRPr lang="zh-CN" altLang="en-US"/>
          </a:p>
        </p:txBody>
      </p:sp>
      <p:sp>
        <p:nvSpPr>
          <p:cNvPr id="26" name="矩形 25"/>
          <p:cNvSpPr/>
          <p:nvPr/>
        </p:nvSpPr>
        <p:spPr>
          <a:xfrm>
            <a:off x="102497" y="293342"/>
            <a:ext cx="6923336" cy="523220"/>
          </a:xfrm>
          <a:prstGeom prst="rect">
            <a:avLst/>
          </a:prstGeom>
        </p:spPr>
        <p:txBody>
          <a:bodyPr wrap="square" lIns="91440" tIns="45720" rIns="91440" bIns="45720">
            <a:spAutoFit/>
          </a:bodyPr>
          <a:lstStyle/>
          <a:p>
            <a:r>
              <a:rPr lang="zh-CN" altLang="en-US" sz="2800" b="1" dirty="0" smtClean="0">
                <a:solidFill>
                  <a:schemeClr val="bg1"/>
                </a:solidFill>
                <a:latin typeface="黑体" pitchFamily="2" charset="-122"/>
                <a:ea typeface="黑体" pitchFamily="2" charset="-122"/>
              </a:rPr>
              <a:t>供应链金融</a:t>
            </a:r>
            <a:r>
              <a:rPr lang="en-US" altLang="zh-CN" sz="2800" b="1" dirty="0" smtClean="0">
                <a:solidFill>
                  <a:schemeClr val="bg1"/>
                </a:solidFill>
                <a:latin typeface="黑体" pitchFamily="2" charset="-122"/>
                <a:ea typeface="黑体" pitchFamily="2" charset="-122"/>
              </a:rPr>
              <a:t>-</a:t>
            </a:r>
            <a:r>
              <a:rPr lang="zh-CN" altLang="en-US" sz="2800" b="1" dirty="0" smtClean="0">
                <a:solidFill>
                  <a:schemeClr val="bg1"/>
                </a:solidFill>
                <a:latin typeface="黑体" pitchFamily="2" charset="-122"/>
                <a:ea typeface="黑体" pitchFamily="2" charset="-122"/>
              </a:rPr>
              <a:t>预付类产品（厂仓银）</a:t>
            </a:r>
            <a:endParaRPr lang="zh-CN" altLang="en-US" sz="2800" b="1" dirty="0">
              <a:solidFill>
                <a:schemeClr val="bg1"/>
              </a:solidFill>
              <a:latin typeface="黑体" pitchFamily="2" charset="-122"/>
              <a:ea typeface="黑体" pitchFamily="2" charset="-122"/>
            </a:endParaRPr>
          </a:p>
        </p:txBody>
      </p:sp>
      <p:sp>
        <p:nvSpPr>
          <p:cNvPr id="5" name="Rectangle 15"/>
          <p:cNvSpPr>
            <a:spLocks noChangeArrowheads="1"/>
          </p:cNvSpPr>
          <p:nvPr/>
        </p:nvSpPr>
        <p:spPr bwMode="auto">
          <a:xfrm>
            <a:off x="115738" y="1389164"/>
            <a:ext cx="11891061" cy="830997"/>
          </a:xfrm>
          <a:prstGeom prst="rect">
            <a:avLst/>
          </a:prstGeom>
          <a:noFill/>
          <a:ln w="9525">
            <a:noFill/>
            <a:miter lim="800000"/>
            <a:headEnd/>
            <a:tailEnd/>
          </a:ln>
        </p:spPr>
        <p:txBody>
          <a:bodyPr wrap="square" lIns="91440" tIns="45720" rIns="91440" bIns="45720">
            <a:spAutoFit/>
          </a:bodyPr>
          <a:lstStyle/>
          <a:p>
            <a:pPr fontAlgn="ctr">
              <a:lnSpc>
                <a:spcPct val="100000"/>
              </a:lnSpc>
              <a:buFontTx/>
              <a:buNone/>
            </a:pPr>
            <a:r>
              <a:rPr lang="zh-CN" altLang="en-US" sz="1600" dirty="0" smtClean="0">
                <a:solidFill>
                  <a:srgbClr val="00B5FB"/>
                </a:solidFill>
              </a:rPr>
              <a:t>厂仓银融资，</a:t>
            </a:r>
            <a:r>
              <a:rPr lang="zh-CN" altLang="zh-CN" sz="1600" dirty="0" smtClean="0">
                <a:solidFill>
                  <a:srgbClr val="00B5FB"/>
                </a:solidFill>
              </a:rPr>
              <a:t>指</a:t>
            </a:r>
            <a:r>
              <a:rPr lang="zh-CN" altLang="en-US" sz="1600" dirty="0" smtClean="0">
                <a:solidFill>
                  <a:srgbClr val="00B5FB"/>
                </a:solidFill>
              </a:rPr>
              <a:t>银</a:t>
            </a:r>
            <a:r>
              <a:rPr lang="zh-CN" altLang="zh-CN" sz="1600" dirty="0" smtClean="0">
                <a:solidFill>
                  <a:srgbClr val="00B5FB"/>
                </a:solidFill>
              </a:rPr>
              <a:t>行与客户（买方）、核心企业（即供货商）及仓储监管方通过签订业务合作协议，</a:t>
            </a:r>
            <a:r>
              <a:rPr lang="zh-CN" altLang="en-US" sz="1600" dirty="0" smtClean="0">
                <a:solidFill>
                  <a:srgbClr val="00B5FB"/>
                </a:solidFill>
              </a:rPr>
              <a:t> 在客户（买方）缴纳一定的保证金为前提下，银</a:t>
            </a:r>
            <a:r>
              <a:rPr lang="zh-CN" altLang="zh-CN" sz="1600" dirty="0" smtClean="0">
                <a:solidFill>
                  <a:srgbClr val="00B5FB"/>
                </a:solidFill>
              </a:rPr>
              <a:t>行给予客户融资用于满足其订货环节的资金需求，货物运抵</a:t>
            </a:r>
            <a:r>
              <a:rPr lang="zh-CN" altLang="en-US" sz="1600" dirty="0" smtClean="0">
                <a:solidFill>
                  <a:srgbClr val="00B5FB"/>
                </a:solidFill>
              </a:rPr>
              <a:t>银</a:t>
            </a:r>
            <a:r>
              <a:rPr lang="zh-CN" altLang="zh-CN" sz="1600" dirty="0" smtClean="0">
                <a:solidFill>
                  <a:srgbClr val="00B5FB"/>
                </a:solidFill>
              </a:rPr>
              <a:t>行指定监管场所后转为动产质押，仓储监管方受托保管货物并按</a:t>
            </a:r>
            <a:r>
              <a:rPr lang="zh-CN" altLang="en-US" sz="1600" dirty="0" smtClean="0">
                <a:solidFill>
                  <a:srgbClr val="00B5FB"/>
                </a:solidFill>
              </a:rPr>
              <a:t>银</a:t>
            </a:r>
            <a:r>
              <a:rPr lang="zh-CN" altLang="zh-CN" sz="1600" dirty="0" smtClean="0">
                <a:solidFill>
                  <a:srgbClr val="00B5FB"/>
                </a:solidFill>
              </a:rPr>
              <a:t>行通知发货。</a:t>
            </a:r>
            <a:endParaRPr lang="zh-CN" altLang="en-US" sz="1600" dirty="0" smtClean="0">
              <a:solidFill>
                <a:srgbClr val="00B5FB"/>
              </a:solidFill>
            </a:endParaRPr>
          </a:p>
        </p:txBody>
      </p:sp>
      <p:grpSp>
        <p:nvGrpSpPr>
          <p:cNvPr id="6" name="Group 29"/>
          <p:cNvGrpSpPr>
            <a:grpSpLocks/>
          </p:cNvGrpSpPr>
          <p:nvPr/>
        </p:nvGrpSpPr>
        <p:grpSpPr bwMode="auto">
          <a:xfrm>
            <a:off x="275574" y="893462"/>
            <a:ext cx="3821592" cy="485782"/>
            <a:chOff x="0" y="-40"/>
            <a:chExt cx="1123" cy="408"/>
          </a:xfrm>
        </p:grpSpPr>
        <p:sp>
          <p:nvSpPr>
            <p:cNvPr id="7" name="AutoShape 2"/>
            <p:cNvSpPr>
              <a:spLocks noChangeArrowheads="1"/>
            </p:cNvSpPr>
            <p:nvPr/>
          </p:nvSpPr>
          <p:spPr bwMode="auto">
            <a:xfrm>
              <a:off x="0" y="-12"/>
              <a:ext cx="933" cy="340"/>
            </a:xfrm>
            <a:prstGeom prst="roundRect">
              <a:avLst>
                <a:gd name="adj" fmla="val 16667"/>
              </a:avLst>
            </a:prstGeom>
            <a:ln/>
          </p:spPr>
          <p:style>
            <a:lnRef idx="3">
              <a:schemeClr val="lt1"/>
            </a:lnRef>
            <a:fillRef idx="1">
              <a:schemeClr val="accent5"/>
            </a:fillRef>
            <a:effectRef idx="1">
              <a:schemeClr val="accent5"/>
            </a:effectRef>
            <a:fontRef idx="minor">
              <a:schemeClr val="lt1"/>
            </a:fontRef>
          </p:style>
          <p:txBody>
            <a:bodyPr wrap="none" anchor="ctr" anchorCtr="1"/>
            <a:lstStyle/>
            <a:p>
              <a:pPr marL="266700" indent="-266700" eaLnBrk="0" hangingPunct="0">
                <a:lnSpc>
                  <a:spcPct val="160000"/>
                </a:lnSpc>
                <a:spcBef>
                  <a:spcPct val="20000"/>
                </a:spcBef>
                <a:spcAft>
                  <a:spcPct val="20000"/>
                </a:spcAft>
                <a:buSzPct val="90000"/>
              </a:pPr>
              <a:endParaRPr lang="zh-CN" altLang="en-US" sz="1600" dirty="0">
                <a:solidFill>
                  <a:schemeClr val="bg1"/>
                </a:solidFill>
                <a:latin typeface="黑体" pitchFamily="2" charset="-122"/>
                <a:ea typeface="黑体" pitchFamily="2" charset="-122"/>
              </a:endParaRPr>
            </a:p>
          </p:txBody>
        </p:sp>
        <p:sp>
          <p:nvSpPr>
            <p:cNvPr id="8" name="Text Box 9"/>
            <p:cNvSpPr txBox="1">
              <a:spLocks noChangeArrowheads="1"/>
            </p:cNvSpPr>
            <p:nvPr/>
          </p:nvSpPr>
          <p:spPr bwMode="auto">
            <a:xfrm>
              <a:off x="23" y="-40"/>
              <a:ext cx="1100" cy="40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marL="266700" indent="-266700" eaLnBrk="0" hangingPunct="0">
                <a:defRPr sz="2000" b="1">
                  <a:solidFill>
                    <a:srgbClr val="FF0000"/>
                  </a:solidFill>
                  <a:latin typeface="楷体_GB2312" pitchFamily="49" charset="-122"/>
                  <a:ea typeface="楷体_GB2312" pitchFamily="49" charset="-122"/>
                </a:defRPr>
              </a:lvl1pPr>
              <a:lvl2pPr marL="742950" indent="-285750" eaLnBrk="0" hangingPunct="0">
                <a:defRPr sz="2000" b="1">
                  <a:solidFill>
                    <a:srgbClr val="FF0000"/>
                  </a:solidFill>
                  <a:latin typeface="楷体_GB2312" pitchFamily="49" charset="-122"/>
                  <a:ea typeface="楷体_GB2312" pitchFamily="49" charset="-122"/>
                </a:defRPr>
              </a:lvl2pPr>
              <a:lvl3pPr marL="1143000" indent="-228600" eaLnBrk="0" hangingPunct="0">
                <a:defRPr sz="2000" b="1">
                  <a:solidFill>
                    <a:srgbClr val="FF0000"/>
                  </a:solidFill>
                  <a:latin typeface="楷体_GB2312" pitchFamily="49" charset="-122"/>
                  <a:ea typeface="楷体_GB2312" pitchFamily="49" charset="-122"/>
                </a:defRPr>
              </a:lvl3pPr>
              <a:lvl4pPr marL="1600200" indent="-228600" eaLnBrk="0" hangingPunct="0">
                <a:defRPr sz="2000" b="1">
                  <a:solidFill>
                    <a:srgbClr val="FF0000"/>
                  </a:solidFill>
                  <a:latin typeface="楷体_GB2312" pitchFamily="49" charset="-122"/>
                  <a:ea typeface="楷体_GB2312" pitchFamily="49" charset="-122"/>
                </a:defRPr>
              </a:lvl4pPr>
              <a:lvl5pPr marL="2057400" indent="-228600" eaLnBrk="0" hangingPunct="0">
                <a:defRPr sz="2000" b="1">
                  <a:solidFill>
                    <a:srgbClr val="FF0000"/>
                  </a:solidFill>
                  <a:latin typeface="楷体_GB2312" pitchFamily="49" charset="-122"/>
                  <a:ea typeface="楷体_GB2312" pitchFamily="49" charset="-122"/>
                </a:defRPr>
              </a:lvl5pPr>
              <a:lvl6pPr marL="2514600" indent="-228600" eaLnBrk="0" fontAlgn="base" hangingPunct="0">
                <a:lnSpc>
                  <a:spcPct val="80000"/>
                </a:lnSpc>
                <a:spcBef>
                  <a:spcPct val="0"/>
                </a:spcBef>
                <a:spcAft>
                  <a:spcPct val="0"/>
                </a:spcAft>
                <a:buFont typeface="Arial" charset="0"/>
                <a:defRPr sz="2000" b="1">
                  <a:solidFill>
                    <a:srgbClr val="FF0000"/>
                  </a:solidFill>
                  <a:latin typeface="楷体_GB2312" pitchFamily="49" charset="-122"/>
                  <a:ea typeface="楷体_GB2312" pitchFamily="49" charset="-122"/>
                </a:defRPr>
              </a:lvl6pPr>
              <a:lvl7pPr marL="2971800" indent="-228600" eaLnBrk="0" fontAlgn="base" hangingPunct="0">
                <a:lnSpc>
                  <a:spcPct val="80000"/>
                </a:lnSpc>
                <a:spcBef>
                  <a:spcPct val="0"/>
                </a:spcBef>
                <a:spcAft>
                  <a:spcPct val="0"/>
                </a:spcAft>
                <a:buFont typeface="Arial" charset="0"/>
                <a:defRPr sz="2000" b="1">
                  <a:solidFill>
                    <a:srgbClr val="FF0000"/>
                  </a:solidFill>
                  <a:latin typeface="楷体_GB2312" pitchFamily="49" charset="-122"/>
                  <a:ea typeface="楷体_GB2312" pitchFamily="49" charset="-122"/>
                </a:defRPr>
              </a:lvl7pPr>
              <a:lvl8pPr marL="3429000" indent="-228600" eaLnBrk="0" fontAlgn="base" hangingPunct="0">
                <a:lnSpc>
                  <a:spcPct val="80000"/>
                </a:lnSpc>
                <a:spcBef>
                  <a:spcPct val="0"/>
                </a:spcBef>
                <a:spcAft>
                  <a:spcPct val="0"/>
                </a:spcAft>
                <a:buFont typeface="Arial" charset="0"/>
                <a:defRPr sz="2000" b="1">
                  <a:solidFill>
                    <a:srgbClr val="FF0000"/>
                  </a:solidFill>
                  <a:latin typeface="楷体_GB2312" pitchFamily="49" charset="-122"/>
                  <a:ea typeface="楷体_GB2312" pitchFamily="49" charset="-122"/>
                </a:defRPr>
              </a:lvl8pPr>
              <a:lvl9pPr marL="3886200" indent="-228600" eaLnBrk="0" fontAlgn="base" hangingPunct="0">
                <a:lnSpc>
                  <a:spcPct val="80000"/>
                </a:lnSpc>
                <a:spcBef>
                  <a:spcPct val="0"/>
                </a:spcBef>
                <a:spcAft>
                  <a:spcPct val="0"/>
                </a:spcAft>
                <a:buFont typeface="Arial" charset="0"/>
                <a:defRPr sz="2000" b="1">
                  <a:solidFill>
                    <a:srgbClr val="FF0000"/>
                  </a:solidFill>
                  <a:latin typeface="楷体_GB2312" pitchFamily="49" charset="-122"/>
                  <a:ea typeface="楷体_GB2312" pitchFamily="49" charset="-122"/>
                </a:defRPr>
              </a:lvl9pPr>
            </a:lstStyle>
            <a:p>
              <a:pPr>
                <a:lnSpc>
                  <a:spcPct val="160000"/>
                </a:lnSpc>
                <a:spcBef>
                  <a:spcPct val="50000"/>
                </a:spcBef>
                <a:spcAft>
                  <a:spcPct val="20000"/>
                </a:spcAft>
                <a:buSzPct val="90000"/>
                <a:buFont typeface="Wingdings" pitchFamily="2" charset="2"/>
                <a:buNone/>
              </a:pPr>
              <a:r>
                <a:rPr lang="zh-CN" altLang="en-US" sz="1600" dirty="0" smtClean="0">
                  <a:solidFill>
                    <a:schemeClr val="bg1"/>
                  </a:solidFill>
                </a:rPr>
                <a:t>厂仓银融资（先票（款）后货）</a:t>
              </a:r>
              <a:endParaRPr lang="zh-CN" altLang="en-US" sz="1600" dirty="0">
                <a:solidFill>
                  <a:schemeClr val="bg1"/>
                </a:solidFill>
              </a:endParaRPr>
            </a:p>
          </p:txBody>
        </p:sp>
      </p:grpSp>
      <p:pic>
        <p:nvPicPr>
          <p:cNvPr id="9" name="Picture 2" descr="E:\图片库\捕获.JPG"/>
          <p:cNvPicPr>
            <a:picLocks noChangeAspect="1" noChangeArrowheads="1"/>
          </p:cNvPicPr>
          <p:nvPr/>
        </p:nvPicPr>
        <p:blipFill>
          <a:blip r:embed="rId3" cstate="print"/>
          <a:srcRect/>
          <a:stretch>
            <a:fillRect/>
          </a:stretch>
        </p:blipFill>
        <p:spPr bwMode="auto">
          <a:xfrm>
            <a:off x="945994" y="4963466"/>
            <a:ext cx="3240360" cy="528639"/>
          </a:xfrm>
          <a:prstGeom prst="rect">
            <a:avLst/>
          </a:prstGeom>
          <a:noFill/>
        </p:spPr>
      </p:pic>
      <p:pic>
        <p:nvPicPr>
          <p:cNvPr id="10" name="Picture 3"/>
          <p:cNvPicPr>
            <a:picLocks noChangeAspect="1" noChangeArrowheads="1"/>
          </p:cNvPicPr>
          <p:nvPr/>
        </p:nvPicPr>
        <p:blipFill>
          <a:blip r:embed="rId4" cstate="print">
            <a:clrChange>
              <a:clrFrom>
                <a:srgbClr val="FFFFFF"/>
              </a:clrFrom>
              <a:clrTo>
                <a:srgbClr val="FFFFFF">
                  <a:alpha val="0"/>
                </a:srgbClr>
              </a:clrTo>
            </a:clrChange>
            <a:lum bright="100000" contrast="100000"/>
          </a:blip>
          <a:srcRect/>
          <a:stretch>
            <a:fillRect/>
          </a:stretch>
        </p:blipFill>
        <p:spPr bwMode="auto">
          <a:xfrm>
            <a:off x="2281141" y="2923108"/>
            <a:ext cx="551806" cy="275035"/>
          </a:xfrm>
          <a:prstGeom prst="rect">
            <a:avLst/>
          </a:prstGeom>
          <a:noFill/>
          <a:ln w="9525">
            <a:noFill/>
            <a:miter lim="800000"/>
            <a:headEnd/>
            <a:tailEnd/>
          </a:ln>
        </p:spPr>
      </p:pic>
      <p:sp>
        <p:nvSpPr>
          <p:cNvPr id="12" name="Rectangle 24"/>
          <p:cNvSpPr>
            <a:spLocks noChangeArrowheads="1"/>
          </p:cNvSpPr>
          <p:nvPr/>
        </p:nvSpPr>
        <p:spPr bwMode="auto">
          <a:xfrm rot="18420869">
            <a:off x="567811" y="3793519"/>
            <a:ext cx="2340362" cy="43704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40" tIns="45720" rIns="91440" bIns="45720">
            <a:spAutoFit/>
          </a:bodyPr>
          <a:lstStyle/>
          <a:p>
            <a:pPr algn="ctr" eaLnBrk="0" hangingPunct="0">
              <a:lnSpc>
                <a:spcPct val="160000"/>
              </a:lnSpc>
              <a:spcBef>
                <a:spcPct val="50000"/>
              </a:spcBef>
              <a:spcAft>
                <a:spcPct val="20000"/>
              </a:spcAft>
              <a:buSzPct val="90000"/>
              <a:buFont typeface="Wingdings" pitchFamily="2" charset="2"/>
              <a:buNone/>
            </a:pPr>
            <a:r>
              <a:rPr lang="zh-CN" altLang="en-US" sz="1400" dirty="0" smtClean="0"/>
              <a:t>②申请融资</a:t>
            </a:r>
            <a:endParaRPr lang="zh-CN" altLang="en-US" sz="1400" dirty="0"/>
          </a:p>
        </p:txBody>
      </p:sp>
      <p:sp>
        <p:nvSpPr>
          <p:cNvPr id="13" name="Line 7"/>
          <p:cNvSpPr>
            <a:spLocks noChangeShapeType="1"/>
          </p:cNvSpPr>
          <p:nvPr/>
        </p:nvSpPr>
        <p:spPr bwMode="auto">
          <a:xfrm flipV="1">
            <a:off x="1286811" y="3231526"/>
            <a:ext cx="1224136" cy="1696021"/>
          </a:xfrm>
          <a:prstGeom prst="line">
            <a:avLst/>
          </a:prstGeom>
          <a:noFill/>
          <a:ln w="38100">
            <a:solidFill>
              <a:srgbClr val="C00000"/>
            </a:solidFill>
            <a:round/>
            <a:headEnd/>
            <a:tailEnd type="triangle" w="med" len="med"/>
          </a:ln>
          <a:extLst>
            <a:ext uri="{909E8E84-426E-40DD-AFC4-6F175D3DCCD1}">
              <a14:hiddenFill xmlns="" xmlns:a14="http://schemas.microsoft.com/office/drawing/2010/main">
                <a:noFill/>
              </a14:hiddenFill>
            </a:ext>
          </a:extLst>
        </p:spPr>
        <p:txBody>
          <a:bodyPr lIns="91440" tIns="45720" rIns="91440" bIns="45720"/>
          <a:lstStyle/>
          <a:p>
            <a:endParaRPr lang="zh-CN" altLang="en-US"/>
          </a:p>
        </p:txBody>
      </p:sp>
      <p:sp>
        <p:nvSpPr>
          <p:cNvPr id="14" name="Rectangle 26"/>
          <p:cNvSpPr>
            <a:spLocks noChangeArrowheads="1"/>
          </p:cNvSpPr>
          <p:nvPr/>
        </p:nvSpPr>
        <p:spPr bwMode="auto">
          <a:xfrm rot="18348586">
            <a:off x="1345908" y="3933279"/>
            <a:ext cx="2385000" cy="43704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40" tIns="45720" rIns="91440" bIns="45720">
            <a:spAutoFit/>
          </a:bodyPr>
          <a:lstStyle/>
          <a:p>
            <a:pPr algn="ctr" eaLnBrk="0" hangingPunct="0">
              <a:lnSpc>
                <a:spcPct val="160000"/>
              </a:lnSpc>
              <a:spcBef>
                <a:spcPct val="50000"/>
              </a:spcBef>
              <a:spcAft>
                <a:spcPct val="20000"/>
              </a:spcAft>
              <a:buSzPct val="90000"/>
            </a:pPr>
            <a:r>
              <a:rPr lang="zh-CN" altLang="en-US" sz="1400" dirty="0" smtClean="0"/>
              <a:t>⑥追加</a:t>
            </a:r>
            <a:r>
              <a:rPr lang="zh-CN" altLang="en-US" sz="1400" dirty="0"/>
              <a:t>保证金或还款</a:t>
            </a:r>
            <a:r>
              <a:rPr lang="zh-CN" altLang="en-US" sz="1400" dirty="0" smtClean="0"/>
              <a:t>，提货</a:t>
            </a:r>
            <a:endParaRPr lang="zh-CN" altLang="en-US" sz="1400" dirty="0"/>
          </a:p>
        </p:txBody>
      </p:sp>
      <p:sp>
        <p:nvSpPr>
          <p:cNvPr id="15" name="Rectangle 27"/>
          <p:cNvSpPr>
            <a:spLocks noChangeArrowheads="1"/>
          </p:cNvSpPr>
          <p:nvPr/>
        </p:nvSpPr>
        <p:spPr bwMode="auto">
          <a:xfrm>
            <a:off x="2942995" y="4959720"/>
            <a:ext cx="4550544" cy="43704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40" tIns="45720" rIns="91440" bIns="45720">
            <a:spAutoFit/>
          </a:bodyPr>
          <a:lstStyle/>
          <a:p>
            <a:pPr algn="ctr" eaLnBrk="0" hangingPunct="0">
              <a:lnSpc>
                <a:spcPct val="160000"/>
              </a:lnSpc>
              <a:spcBef>
                <a:spcPct val="50000"/>
              </a:spcBef>
              <a:spcAft>
                <a:spcPct val="20000"/>
              </a:spcAft>
              <a:buSzPct val="90000"/>
              <a:buFont typeface="Wingdings" pitchFamily="2" charset="2"/>
              <a:buNone/>
            </a:pPr>
            <a:r>
              <a:rPr lang="zh-CN" altLang="en-US" sz="1400" dirty="0" smtClean="0"/>
              <a:t>①签订采购合同</a:t>
            </a:r>
            <a:endParaRPr lang="zh-CN" altLang="en-US" sz="1400" dirty="0"/>
          </a:p>
        </p:txBody>
      </p:sp>
      <p:sp>
        <p:nvSpPr>
          <p:cNvPr id="16" name="Line 37"/>
          <p:cNvSpPr>
            <a:spLocks noChangeShapeType="1"/>
          </p:cNvSpPr>
          <p:nvPr/>
        </p:nvSpPr>
        <p:spPr bwMode="auto">
          <a:xfrm flipH="1">
            <a:off x="2726971" y="5283753"/>
            <a:ext cx="5054600" cy="0"/>
          </a:xfrm>
          <a:prstGeom prst="line">
            <a:avLst/>
          </a:prstGeom>
          <a:noFill/>
          <a:ln w="38100">
            <a:solidFill>
              <a:srgbClr val="C00000"/>
            </a:solidFill>
            <a:round/>
            <a:headEnd type="triangle" w="med" len="med"/>
            <a:tailEnd/>
          </a:ln>
          <a:extLst>
            <a:ext uri="{909E8E84-426E-40DD-AFC4-6F175D3DCCD1}">
              <a14:hiddenFill xmlns="" xmlns:a14="http://schemas.microsoft.com/office/drawing/2010/main">
                <a:noFill/>
              </a14:hiddenFill>
            </a:ext>
          </a:extLst>
        </p:spPr>
        <p:txBody>
          <a:bodyPr lIns="91440" tIns="45720" rIns="91440" bIns="45720"/>
          <a:lstStyle/>
          <a:p>
            <a:endParaRPr lang="zh-CN" altLang="en-US"/>
          </a:p>
        </p:txBody>
      </p:sp>
      <p:sp>
        <p:nvSpPr>
          <p:cNvPr id="17" name="Rectangle 39"/>
          <p:cNvSpPr>
            <a:spLocks noChangeArrowheads="1"/>
          </p:cNvSpPr>
          <p:nvPr/>
        </p:nvSpPr>
        <p:spPr bwMode="auto">
          <a:xfrm rot="5400000">
            <a:off x="8862585" y="3609941"/>
            <a:ext cx="1325033" cy="43704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40" tIns="45720" rIns="91440" bIns="45720">
            <a:spAutoFit/>
          </a:bodyPr>
          <a:lstStyle/>
          <a:p>
            <a:pPr algn="ctr" eaLnBrk="0" hangingPunct="0">
              <a:lnSpc>
                <a:spcPct val="160000"/>
              </a:lnSpc>
              <a:spcBef>
                <a:spcPct val="50000"/>
              </a:spcBef>
              <a:spcAft>
                <a:spcPct val="20000"/>
              </a:spcAft>
              <a:buSzPct val="90000"/>
              <a:buFont typeface="Wingdings" pitchFamily="2" charset="2"/>
              <a:buNone/>
            </a:pPr>
            <a:r>
              <a:rPr lang="zh-CN" altLang="en-US" sz="1400" dirty="0" smtClean="0"/>
              <a:t>③发放</a:t>
            </a:r>
            <a:r>
              <a:rPr lang="zh-CN" altLang="en-US" sz="1400" dirty="0"/>
              <a:t>融资</a:t>
            </a:r>
          </a:p>
        </p:txBody>
      </p:sp>
      <p:sp>
        <p:nvSpPr>
          <p:cNvPr id="19" name="左弧形箭头 18"/>
          <p:cNvSpPr/>
          <p:nvPr/>
        </p:nvSpPr>
        <p:spPr>
          <a:xfrm>
            <a:off x="3283248" y="3443361"/>
            <a:ext cx="731520" cy="912114"/>
          </a:xfrm>
          <a:prstGeom prst="curvedRightArrow">
            <a:avLst/>
          </a:prstGeom>
        </p:spPr>
        <p:style>
          <a:lnRef idx="1">
            <a:schemeClr val="accent1"/>
          </a:lnRef>
          <a:fillRef idx="2">
            <a:schemeClr val="accent1"/>
          </a:fillRef>
          <a:effectRef idx="1">
            <a:schemeClr val="accent1"/>
          </a:effectRef>
          <a:fontRef idx="minor">
            <a:schemeClr val="dk1"/>
          </a:fontRef>
        </p:style>
        <p:txBody>
          <a:bodyPr lIns="91440" tIns="45720" rIns="91440" bIns="45720" rtlCol="0" anchor="ctr"/>
          <a:lstStyle/>
          <a:p>
            <a:pPr algn="ctr"/>
            <a:endParaRPr lang="zh-CN" altLang="en-US">
              <a:solidFill>
                <a:schemeClr val="tx1"/>
              </a:solidFill>
            </a:endParaRPr>
          </a:p>
        </p:txBody>
      </p:sp>
      <p:sp>
        <p:nvSpPr>
          <p:cNvPr id="20" name="右弧形箭头 19"/>
          <p:cNvSpPr/>
          <p:nvPr/>
        </p:nvSpPr>
        <p:spPr>
          <a:xfrm>
            <a:off x="4206281" y="3443361"/>
            <a:ext cx="731520" cy="912114"/>
          </a:xfrm>
          <a:prstGeom prst="curvedLeftArrow">
            <a:avLst/>
          </a:prstGeom>
        </p:spPr>
        <p:style>
          <a:lnRef idx="1">
            <a:schemeClr val="accent1"/>
          </a:lnRef>
          <a:fillRef idx="2">
            <a:schemeClr val="accent1"/>
          </a:fillRef>
          <a:effectRef idx="1">
            <a:schemeClr val="accent1"/>
          </a:effectRef>
          <a:fontRef idx="minor">
            <a:schemeClr val="dk1"/>
          </a:fontRef>
        </p:style>
        <p:txBody>
          <a:bodyPr lIns="91440" tIns="45720" rIns="91440" bIns="45720" rtlCol="0" anchor="ctr"/>
          <a:lstStyle/>
          <a:p>
            <a:pPr algn="ctr"/>
            <a:endParaRPr lang="zh-CN" altLang="en-US">
              <a:solidFill>
                <a:schemeClr val="tx1"/>
              </a:solidFill>
            </a:endParaRPr>
          </a:p>
        </p:txBody>
      </p:sp>
      <p:sp>
        <p:nvSpPr>
          <p:cNvPr id="21" name="Rectangle 40"/>
          <p:cNvSpPr>
            <a:spLocks noChangeArrowheads="1"/>
          </p:cNvSpPr>
          <p:nvPr/>
        </p:nvSpPr>
        <p:spPr bwMode="auto">
          <a:xfrm>
            <a:off x="2781690" y="3667322"/>
            <a:ext cx="2611438" cy="43704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1440" tIns="45720" rIns="91440" bIns="45720">
            <a:spAutoFit/>
          </a:bodyPr>
          <a:lstStyle/>
          <a:p>
            <a:pPr algn="ctr" eaLnBrk="0" hangingPunct="0">
              <a:lnSpc>
                <a:spcPct val="160000"/>
              </a:lnSpc>
              <a:spcBef>
                <a:spcPct val="50000"/>
              </a:spcBef>
              <a:spcAft>
                <a:spcPct val="20000"/>
              </a:spcAft>
              <a:buSzPct val="90000"/>
              <a:buFont typeface="Wingdings" pitchFamily="2" charset="2"/>
              <a:buNone/>
            </a:pPr>
            <a:r>
              <a:rPr lang="zh-CN" altLang="en-US" sz="1400" dirty="0" smtClean="0"/>
              <a:t>签订相关协议</a:t>
            </a:r>
            <a:endParaRPr lang="zh-CN" altLang="en-US" sz="1400" dirty="0"/>
          </a:p>
        </p:txBody>
      </p:sp>
      <p:sp>
        <p:nvSpPr>
          <p:cNvPr id="22" name="流程图: 可选过程 21"/>
          <p:cNvSpPr/>
          <p:nvPr/>
        </p:nvSpPr>
        <p:spPr>
          <a:xfrm>
            <a:off x="810230" y="5044039"/>
            <a:ext cx="2002418" cy="459486"/>
          </a:xfrm>
          <a:prstGeom prst="flowChartAlternateProcess">
            <a:avLst/>
          </a:prstGeom>
        </p:spPr>
        <p:style>
          <a:lnRef idx="1">
            <a:schemeClr val="accent2"/>
          </a:lnRef>
          <a:fillRef idx="3">
            <a:schemeClr val="accent2"/>
          </a:fillRef>
          <a:effectRef idx="2">
            <a:schemeClr val="accent2"/>
          </a:effectRef>
          <a:fontRef idx="minor">
            <a:schemeClr val="lt1"/>
          </a:fontRef>
        </p:style>
        <p:txBody>
          <a:bodyPr lIns="91440" tIns="45720" rIns="91440" bIns="45720" rtlCol="0" anchor="ctr"/>
          <a:lstStyle/>
          <a:p>
            <a:pPr algn="ctr"/>
            <a:r>
              <a:rPr lang="zh-CN" altLang="en-US" dirty="0" smtClean="0"/>
              <a:t>买方（经销商）</a:t>
            </a:r>
            <a:endParaRPr lang="zh-CN" altLang="en-US" dirty="0"/>
          </a:p>
        </p:txBody>
      </p:sp>
      <p:sp>
        <p:nvSpPr>
          <p:cNvPr id="23" name="流程图: 可选过程 22"/>
          <p:cNvSpPr/>
          <p:nvPr/>
        </p:nvSpPr>
        <p:spPr>
          <a:xfrm>
            <a:off x="7220105" y="2965242"/>
            <a:ext cx="1692401" cy="459486"/>
          </a:xfrm>
          <a:prstGeom prst="flowChartAlternateProcess">
            <a:avLst/>
          </a:prstGeom>
        </p:spPr>
        <p:style>
          <a:lnRef idx="1">
            <a:schemeClr val="accent4"/>
          </a:lnRef>
          <a:fillRef idx="3">
            <a:schemeClr val="accent4"/>
          </a:fillRef>
          <a:effectRef idx="2">
            <a:schemeClr val="accent4"/>
          </a:effectRef>
          <a:fontRef idx="minor">
            <a:schemeClr val="lt1"/>
          </a:fontRef>
        </p:style>
        <p:txBody>
          <a:bodyPr lIns="91440" tIns="45720" rIns="91440" bIns="45720" rtlCol="0" anchor="ctr"/>
          <a:lstStyle/>
          <a:p>
            <a:pPr algn="ctr"/>
            <a:r>
              <a:rPr lang="zh-CN" altLang="en-US" dirty="0" smtClean="0"/>
              <a:t>物流监管公司</a:t>
            </a:r>
            <a:endParaRPr lang="zh-CN" altLang="en-US" dirty="0"/>
          </a:p>
        </p:txBody>
      </p:sp>
      <p:sp>
        <p:nvSpPr>
          <p:cNvPr id="24" name="流程图: 可选过程 23"/>
          <p:cNvSpPr/>
          <p:nvPr/>
        </p:nvSpPr>
        <p:spPr>
          <a:xfrm>
            <a:off x="7885846" y="5044039"/>
            <a:ext cx="2218853" cy="459486"/>
          </a:xfrm>
          <a:prstGeom prst="flowChartAlternateProcess">
            <a:avLst/>
          </a:prstGeom>
        </p:spPr>
        <p:style>
          <a:lnRef idx="1">
            <a:schemeClr val="accent6"/>
          </a:lnRef>
          <a:fillRef idx="3">
            <a:schemeClr val="accent6"/>
          </a:fillRef>
          <a:effectRef idx="2">
            <a:schemeClr val="accent6"/>
          </a:effectRef>
          <a:fontRef idx="minor">
            <a:schemeClr val="lt1"/>
          </a:fontRef>
        </p:style>
        <p:txBody>
          <a:bodyPr lIns="91440" tIns="45720" rIns="91440" bIns="45720" rtlCol="0" anchor="ctr"/>
          <a:lstStyle/>
          <a:p>
            <a:pPr algn="ctr"/>
            <a:r>
              <a:rPr lang="zh-CN" altLang="en-US" dirty="0" smtClean="0"/>
              <a:t>卖方（核心企业）</a:t>
            </a:r>
            <a:endParaRPr lang="zh-CN" altLang="en-US" dirty="0"/>
          </a:p>
        </p:txBody>
      </p:sp>
      <p:sp>
        <p:nvSpPr>
          <p:cNvPr id="25" name="Line 36"/>
          <p:cNvSpPr>
            <a:spLocks noChangeShapeType="1"/>
          </p:cNvSpPr>
          <p:nvPr/>
        </p:nvSpPr>
        <p:spPr bwMode="auto">
          <a:xfrm flipH="1">
            <a:off x="4789897" y="3019247"/>
            <a:ext cx="2377130" cy="0"/>
          </a:xfrm>
          <a:prstGeom prst="line">
            <a:avLst/>
          </a:prstGeom>
          <a:noFill/>
          <a:ln w="38100">
            <a:solidFill>
              <a:schemeClr val="tx2"/>
            </a:solidFill>
            <a:round/>
            <a:headEnd type="triangle" w="med" len="med"/>
            <a:tailEnd/>
          </a:ln>
          <a:extLst>
            <a:ext uri="{909E8E84-426E-40DD-AFC4-6F175D3DCCD1}">
              <a14:hiddenFill xmlns="" xmlns:a14="http://schemas.microsoft.com/office/drawing/2010/main">
                <a:noFill/>
              </a14:hiddenFill>
            </a:ext>
          </a:extLst>
        </p:spPr>
        <p:txBody>
          <a:bodyPr lIns="91440" tIns="45720" rIns="91440" bIns="45720"/>
          <a:lstStyle/>
          <a:p>
            <a:endParaRPr lang="zh-CN" altLang="en-US"/>
          </a:p>
        </p:txBody>
      </p:sp>
      <p:sp>
        <p:nvSpPr>
          <p:cNvPr id="27" name="Rectangle 39"/>
          <p:cNvSpPr>
            <a:spLocks noChangeArrowheads="1"/>
          </p:cNvSpPr>
          <p:nvPr/>
        </p:nvSpPr>
        <p:spPr bwMode="auto">
          <a:xfrm>
            <a:off x="4992972" y="2722323"/>
            <a:ext cx="2229628" cy="43704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40" tIns="45720" rIns="91440" bIns="45720">
            <a:spAutoFit/>
          </a:bodyPr>
          <a:lstStyle/>
          <a:p>
            <a:pPr algn="ctr" eaLnBrk="0" hangingPunct="0">
              <a:lnSpc>
                <a:spcPct val="160000"/>
              </a:lnSpc>
              <a:spcBef>
                <a:spcPct val="50000"/>
              </a:spcBef>
              <a:spcAft>
                <a:spcPct val="20000"/>
              </a:spcAft>
              <a:buSzPct val="90000"/>
              <a:buFont typeface="Wingdings" pitchFamily="2" charset="2"/>
              <a:buNone/>
            </a:pPr>
            <a:r>
              <a:rPr lang="zh-CN" altLang="en-US" sz="1400" dirty="0" smtClean="0"/>
              <a:t>④委托监管</a:t>
            </a:r>
            <a:r>
              <a:rPr lang="en-US" altLang="zh-CN" sz="1400" dirty="0" smtClean="0"/>
              <a:t>/</a:t>
            </a:r>
            <a:r>
              <a:rPr lang="zh-CN" altLang="en-US" sz="1400" dirty="0" smtClean="0"/>
              <a:t>发货</a:t>
            </a:r>
            <a:endParaRPr lang="zh-CN" altLang="en-US" sz="1400" dirty="0"/>
          </a:p>
        </p:txBody>
      </p:sp>
      <p:sp>
        <p:nvSpPr>
          <p:cNvPr id="28" name="Line 36"/>
          <p:cNvSpPr>
            <a:spLocks noChangeShapeType="1"/>
          </p:cNvSpPr>
          <p:nvPr/>
        </p:nvSpPr>
        <p:spPr bwMode="auto">
          <a:xfrm flipV="1">
            <a:off x="2925706" y="3362030"/>
            <a:ext cx="4193866" cy="1601434"/>
          </a:xfrm>
          <a:prstGeom prst="line">
            <a:avLst/>
          </a:prstGeom>
          <a:noFill/>
          <a:ln w="38100">
            <a:solidFill>
              <a:srgbClr val="7030A0"/>
            </a:solidFill>
            <a:round/>
            <a:headEnd type="triangle" w="med" len="med"/>
            <a:tailEnd/>
          </a:ln>
          <a:extLst>
            <a:ext uri="{909E8E84-426E-40DD-AFC4-6F175D3DCCD1}">
              <a14:hiddenFill xmlns="" xmlns:a14="http://schemas.microsoft.com/office/drawing/2010/main">
                <a:noFill/>
              </a14:hiddenFill>
            </a:ext>
          </a:extLst>
        </p:spPr>
        <p:txBody>
          <a:bodyPr lIns="91440" tIns="45720" rIns="91440" bIns="45720"/>
          <a:lstStyle/>
          <a:p>
            <a:endParaRPr lang="zh-CN" altLang="en-US"/>
          </a:p>
        </p:txBody>
      </p:sp>
      <p:sp>
        <p:nvSpPr>
          <p:cNvPr id="29" name="Rectangle 39"/>
          <p:cNvSpPr>
            <a:spLocks noChangeArrowheads="1"/>
          </p:cNvSpPr>
          <p:nvPr/>
        </p:nvSpPr>
        <p:spPr bwMode="auto">
          <a:xfrm>
            <a:off x="5131872" y="3119769"/>
            <a:ext cx="1297907" cy="43704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40" tIns="45720" rIns="91440" bIns="45720">
            <a:spAutoFit/>
          </a:bodyPr>
          <a:lstStyle/>
          <a:p>
            <a:pPr algn="ctr" eaLnBrk="0" hangingPunct="0">
              <a:lnSpc>
                <a:spcPct val="160000"/>
              </a:lnSpc>
              <a:spcBef>
                <a:spcPct val="50000"/>
              </a:spcBef>
              <a:spcAft>
                <a:spcPct val="20000"/>
              </a:spcAft>
              <a:buSzPct val="90000"/>
              <a:buFont typeface="Wingdings" pitchFamily="2" charset="2"/>
              <a:buNone/>
            </a:pPr>
            <a:r>
              <a:rPr lang="zh-CN" altLang="en-US" sz="1400" dirty="0" smtClean="0"/>
              <a:t>⑦通知发货</a:t>
            </a:r>
            <a:endParaRPr lang="zh-CN" altLang="en-US" sz="1400" dirty="0"/>
          </a:p>
        </p:txBody>
      </p:sp>
      <p:sp>
        <p:nvSpPr>
          <p:cNvPr id="30" name="Line 36"/>
          <p:cNvSpPr>
            <a:spLocks noChangeShapeType="1"/>
          </p:cNvSpPr>
          <p:nvPr/>
        </p:nvSpPr>
        <p:spPr bwMode="auto">
          <a:xfrm flipH="1">
            <a:off x="4789904" y="3177519"/>
            <a:ext cx="2377133" cy="0"/>
          </a:xfrm>
          <a:prstGeom prst="line">
            <a:avLst/>
          </a:prstGeom>
          <a:noFill/>
          <a:ln w="38100">
            <a:solidFill>
              <a:schemeClr val="tx2"/>
            </a:solidFill>
            <a:round/>
            <a:headEnd type="triangle" w="med" len="med"/>
            <a:tailEnd/>
          </a:ln>
          <a:extLst>
            <a:ext uri="{909E8E84-426E-40DD-AFC4-6F175D3DCCD1}">
              <a14:hiddenFill xmlns="" xmlns:a14="http://schemas.microsoft.com/office/drawing/2010/main">
                <a:noFill/>
              </a14:hiddenFill>
            </a:ext>
          </a:extLst>
        </p:spPr>
        <p:txBody>
          <a:bodyPr lIns="91440" tIns="45720" rIns="91440" bIns="45720"/>
          <a:lstStyle/>
          <a:p>
            <a:endParaRPr lang="zh-CN" altLang="en-US"/>
          </a:p>
        </p:txBody>
      </p:sp>
      <p:sp>
        <p:nvSpPr>
          <p:cNvPr id="31" name="Rectangle 39"/>
          <p:cNvSpPr>
            <a:spLocks noChangeArrowheads="1"/>
          </p:cNvSpPr>
          <p:nvPr/>
        </p:nvSpPr>
        <p:spPr bwMode="auto">
          <a:xfrm rot="20339348">
            <a:off x="4559744" y="3789553"/>
            <a:ext cx="2253715" cy="43704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40" tIns="45720" rIns="91440" bIns="45720">
            <a:spAutoFit/>
          </a:bodyPr>
          <a:lstStyle/>
          <a:p>
            <a:pPr algn="ctr" eaLnBrk="0" hangingPunct="0">
              <a:lnSpc>
                <a:spcPct val="160000"/>
              </a:lnSpc>
              <a:spcBef>
                <a:spcPct val="50000"/>
              </a:spcBef>
              <a:spcAft>
                <a:spcPct val="20000"/>
              </a:spcAft>
              <a:buSzPct val="90000"/>
              <a:buFont typeface="Wingdings" pitchFamily="2" charset="2"/>
              <a:buNone/>
            </a:pPr>
            <a:r>
              <a:rPr lang="zh-CN" altLang="en-US" sz="1400" dirty="0" smtClean="0"/>
              <a:t>⑧按银行指令发货</a:t>
            </a:r>
            <a:endParaRPr lang="zh-CN" altLang="en-US" sz="1400" dirty="0"/>
          </a:p>
        </p:txBody>
      </p:sp>
      <p:cxnSp>
        <p:nvCxnSpPr>
          <p:cNvPr id="32" name="肘形连接符 40"/>
          <p:cNvCxnSpPr/>
          <p:nvPr/>
        </p:nvCxnSpPr>
        <p:spPr>
          <a:xfrm>
            <a:off x="5194620" y="2695305"/>
            <a:ext cx="4086384" cy="2242000"/>
          </a:xfrm>
          <a:prstGeom prst="bentConnector2">
            <a:avLst/>
          </a:prstGeom>
          <a:ln w="38100">
            <a:solidFill>
              <a:schemeClr val="tx2"/>
            </a:solidFill>
            <a:tailEnd type="arrow"/>
          </a:ln>
        </p:spPr>
        <p:style>
          <a:lnRef idx="1">
            <a:schemeClr val="accent1"/>
          </a:lnRef>
          <a:fillRef idx="0">
            <a:schemeClr val="accent1"/>
          </a:fillRef>
          <a:effectRef idx="0">
            <a:schemeClr val="accent1"/>
          </a:effectRef>
          <a:fontRef idx="minor">
            <a:schemeClr val="tx1"/>
          </a:fontRef>
        </p:style>
      </p:cxnSp>
      <p:sp>
        <p:nvSpPr>
          <p:cNvPr id="33" name="Line 7"/>
          <p:cNvSpPr>
            <a:spLocks noChangeShapeType="1"/>
          </p:cNvSpPr>
          <p:nvPr/>
        </p:nvSpPr>
        <p:spPr bwMode="auto">
          <a:xfrm flipV="1">
            <a:off x="1718859" y="3285533"/>
            <a:ext cx="1224136" cy="1696021"/>
          </a:xfrm>
          <a:prstGeom prst="line">
            <a:avLst/>
          </a:prstGeom>
          <a:noFill/>
          <a:ln w="38100">
            <a:solidFill>
              <a:srgbClr val="C00000"/>
            </a:solidFill>
            <a:round/>
            <a:headEnd/>
            <a:tailEnd type="triangle" w="med" len="med"/>
          </a:ln>
          <a:extLst>
            <a:ext uri="{909E8E84-426E-40DD-AFC4-6F175D3DCCD1}">
              <a14:hiddenFill xmlns="" xmlns:a14="http://schemas.microsoft.com/office/drawing/2010/main">
                <a:noFill/>
              </a14:hiddenFill>
            </a:ext>
          </a:extLst>
        </p:spPr>
        <p:txBody>
          <a:bodyPr lIns="91440" tIns="45720" rIns="91440" bIns="45720"/>
          <a:lstStyle/>
          <a:p>
            <a:endParaRPr lang="zh-CN" altLang="en-US"/>
          </a:p>
        </p:txBody>
      </p:sp>
      <p:sp>
        <p:nvSpPr>
          <p:cNvPr id="34" name="Line 9"/>
          <p:cNvSpPr>
            <a:spLocks noChangeShapeType="1"/>
          </p:cNvSpPr>
          <p:nvPr/>
        </p:nvSpPr>
        <p:spPr bwMode="auto">
          <a:xfrm>
            <a:off x="8387337" y="3447550"/>
            <a:ext cx="0" cy="1566174"/>
          </a:xfrm>
          <a:prstGeom prst="line">
            <a:avLst/>
          </a:prstGeom>
          <a:noFill/>
          <a:ln w="38100">
            <a:solidFill>
              <a:srgbClr val="FFC000"/>
            </a:solidFill>
            <a:round/>
            <a:headEnd type="triangle" w="med" len="med"/>
            <a:tailEnd/>
          </a:ln>
          <a:extLst>
            <a:ext uri="{909E8E84-426E-40DD-AFC4-6F175D3DCCD1}">
              <a14:hiddenFill xmlns="" xmlns:a14="http://schemas.microsoft.com/office/drawing/2010/main">
                <a:noFill/>
              </a14:hiddenFill>
            </a:ext>
          </a:extLst>
        </p:spPr>
        <p:txBody>
          <a:bodyPr lIns="91440" tIns="45720" rIns="91440" bIns="45720"/>
          <a:lstStyle/>
          <a:p>
            <a:endParaRPr lang="zh-CN" altLang="en-US"/>
          </a:p>
        </p:txBody>
      </p:sp>
      <p:sp>
        <p:nvSpPr>
          <p:cNvPr id="35" name="Rectangle 39"/>
          <p:cNvSpPr>
            <a:spLocks noChangeArrowheads="1"/>
          </p:cNvSpPr>
          <p:nvPr/>
        </p:nvSpPr>
        <p:spPr bwMode="auto">
          <a:xfrm rot="5400000">
            <a:off x="8195173" y="3832881"/>
            <a:ext cx="844524" cy="43704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40" tIns="45720" rIns="91440" bIns="45720">
            <a:spAutoFit/>
          </a:bodyPr>
          <a:lstStyle/>
          <a:p>
            <a:pPr algn="ctr" eaLnBrk="0" hangingPunct="0">
              <a:lnSpc>
                <a:spcPct val="160000"/>
              </a:lnSpc>
              <a:spcBef>
                <a:spcPct val="50000"/>
              </a:spcBef>
              <a:spcAft>
                <a:spcPct val="20000"/>
              </a:spcAft>
              <a:buSzPct val="90000"/>
              <a:buFont typeface="Wingdings" pitchFamily="2" charset="2"/>
              <a:buNone/>
            </a:pPr>
            <a:r>
              <a:rPr lang="zh-CN" altLang="en-US" sz="1400" dirty="0" smtClean="0"/>
              <a:t>⑤发货</a:t>
            </a:r>
            <a:endParaRPr lang="zh-CN" altLang="en-US" sz="1400" dirty="0"/>
          </a:p>
        </p:txBody>
      </p:sp>
      <p:sp>
        <p:nvSpPr>
          <p:cNvPr id="36" name="流程图: 可选过程 35"/>
          <p:cNvSpPr/>
          <p:nvPr/>
        </p:nvSpPr>
        <p:spPr>
          <a:xfrm>
            <a:off x="2432799" y="2511015"/>
            <a:ext cx="2198231" cy="550830"/>
          </a:xfrm>
          <a:prstGeom prst="flowChartAlternateProcess">
            <a:avLst/>
          </a:prstGeom>
          <a:solidFill>
            <a:srgbClr val="00B050"/>
          </a:solidFill>
        </p:spPr>
        <p:style>
          <a:lnRef idx="1">
            <a:schemeClr val="accent2"/>
          </a:lnRef>
          <a:fillRef idx="3">
            <a:schemeClr val="accent2"/>
          </a:fillRef>
          <a:effectRef idx="2">
            <a:schemeClr val="accent2"/>
          </a:effectRef>
          <a:fontRef idx="minor">
            <a:schemeClr val="lt1"/>
          </a:fontRef>
        </p:style>
        <p:txBody>
          <a:bodyPr lIns="91440" tIns="45720" rIns="91440" bIns="45720" rtlCol="0" anchor="ctr"/>
          <a:lstStyle/>
          <a:p>
            <a:pPr algn="ctr"/>
            <a:r>
              <a:rPr lang="zh-CN" altLang="en-US" dirty="0" smtClean="0"/>
              <a:t>银行</a:t>
            </a:r>
            <a:r>
              <a:rPr lang="en-US" altLang="zh-CN" dirty="0" smtClean="0"/>
              <a:t>/</a:t>
            </a:r>
            <a:r>
              <a:rPr lang="zh-CN" altLang="en-US" dirty="0" smtClean="0"/>
              <a:t>金融机构</a:t>
            </a:r>
            <a:endParaRPr lang="zh-CN" altLang="en-US" dirty="0"/>
          </a:p>
        </p:txBody>
      </p:sp>
    </p:spTree>
    <p:extLst>
      <p:ext uri="{BB962C8B-B14F-4D97-AF65-F5344CB8AC3E}">
        <p14:creationId xmlns:p14="http://schemas.microsoft.com/office/powerpoint/2010/main" xmlns="" val="1454658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500" fill="hold"/>
                                        <p:tgtEl>
                                          <p:spTgt spid="26"/>
                                        </p:tgtEl>
                                        <p:attrNameLst>
                                          <p:attrName>ppt_x</p:attrName>
                                        </p:attrNameLst>
                                      </p:cBhvr>
                                      <p:tavLst>
                                        <p:tav tm="0">
                                          <p:val>
                                            <p:strVal val="1+#ppt_w/2"/>
                                          </p:val>
                                        </p:tav>
                                        <p:tav tm="100000">
                                          <p:val>
                                            <p:strVal val="#ppt_x"/>
                                          </p:val>
                                        </p:tav>
                                      </p:tavLst>
                                    </p:anim>
                                    <p:anim calcmode="lin" valueType="num">
                                      <p:cBhvr additive="base">
                                        <p:cTn id="8" dur="500" fill="hold"/>
                                        <p:tgtEl>
                                          <p:spTgt spid="2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38525" y="163840"/>
            <a:ext cx="8748000" cy="647699"/>
          </a:xfrm>
        </p:spPr>
        <p:txBody>
          <a:bodyPr>
            <a:normAutofit fontScale="90000"/>
          </a:bodyPr>
          <a:lstStyle/>
          <a:p>
            <a:r>
              <a:rPr lang="en-US" altLang="zh-CN" b="1" dirty="0" smtClean="0">
                <a:solidFill>
                  <a:srgbClr val="26AB8E"/>
                </a:solidFill>
              </a:rPr>
              <a:t/>
            </a:r>
            <a:br>
              <a:rPr lang="en-US" altLang="zh-CN" b="1" dirty="0" smtClean="0">
                <a:solidFill>
                  <a:srgbClr val="26AB8E"/>
                </a:solidFill>
              </a:rPr>
            </a:br>
            <a:endParaRPr lang="zh-CN" altLang="en-US" dirty="0"/>
          </a:p>
        </p:txBody>
      </p:sp>
      <p:sp>
        <p:nvSpPr>
          <p:cNvPr id="4" name="灯片编号占位符 3"/>
          <p:cNvSpPr>
            <a:spLocks noGrp="1"/>
          </p:cNvSpPr>
          <p:nvPr>
            <p:ph type="sldNum" sz="quarter" idx="12"/>
          </p:nvPr>
        </p:nvSpPr>
        <p:spPr>
          <a:xfrm>
            <a:off x="10499532" y="6518400"/>
            <a:ext cx="1139636" cy="365125"/>
          </a:xfrm>
        </p:spPr>
        <p:txBody>
          <a:bodyPr/>
          <a:lstStyle/>
          <a:p>
            <a:fld id="{4B1B0860-3CE7-4EC1-80B2-E4FAEF86BBEB}" type="slidenum">
              <a:rPr lang="zh-CN" altLang="en-US" sz="1600" smtClean="0"/>
              <a:pPr/>
              <a:t>16</a:t>
            </a:fld>
            <a:endParaRPr lang="zh-CN" altLang="en-US" sz="1600"/>
          </a:p>
        </p:txBody>
      </p:sp>
      <p:sp>
        <p:nvSpPr>
          <p:cNvPr id="26" name="矩形 25"/>
          <p:cNvSpPr/>
          <p:nvPr/>
        </p:nvSpPr>
        <p:spPr>
          <a:xfrm>
            <a:off x="102497" y="293342"/>
            <a:ext cx="7201128" cy="523220"/>
          </a:xfrm>
          <a:prstGeom prst="rect">
            <a:avLst/>
          </a:prstGeom>
        </p:spPr>
        <p:txBody>
          <a:bodyPr wrap="square" lIns="91440" tIns="45720" rIns="91440" bIns="45720">
            <a:spAutoFit/>
          </a:bodyPr>
          <a:lstStyle/>
          <a:p>
            <a:r>
              <a:rPr lang="zh-CN" altLang="en-US" sz="2800" b="1" dirty="0" smtClean="0">
                <a:solidFill>
                  <a:schemeClr val="bg1"/>
                </a:solidFill>
                <a:latin typeface="黑体" pitchFamily="2" charset="-122"/>
                <a:ea typeface="黑体" pitchFamily="2" charset="-122"/>
              </a:rPr>
              <a:t>供应链金融</a:t>
            </a:r>
            <a:r>
              <a:rPr lang="en-US" altLang="zh-CN" sz="2800" b="1" dirty="0" smtClean="0">
                <a:solidFill>
                  <a:schemeClr val="bg1"/>
                </a:solidFill>
                <a:latin typeface="黑体" pitchFamily="2" charset="-122"/>
                <a:ea typeface="黑体" pitchFamily="2" charset="-122"/>
              </a:rPr>
              <a:t>-</a:t>
            </a:r>
            <a:r>
              <a:rPr lang="zh-CN" altLang="en-US" sz="2800" b="1" dirty="0" smtClean="0">
                <a:solidFill>
                  <a:schemeClr val="bg1"/>
                </a:solidFill>
                <a:latin typeface="黑体" pitchFamily="2" charset="-122"/>
                <a:ea typeface="黑体" pitchFamily="2" charset="-122"/>
              </a:rPr>
              <a:t>厂仓银产品适用范围及风险点</a:t>
            </a:r>
            <a:endParaRPr lang="zh-CN" altLang="en-US" sz="2800" b="1" dirty="0">
              <a:solidFill>
                <a:schemeClr val="bg1"/>
              </a:solidFill>
              <a:latin typeface="黑体" pitchFamily="2" charset="-122"/>
              <a:ea typeface="黑体" pitchFamily="2" charset="-122"/>
            </a:endParaRPr>
          </a:p>
        </p:txBody>
      </p:sp>
      <p:sp>
        <p:nvSpPr>
          <p:cNvPr id="6" name="TextBox 5"/>
          <p:cNvSpPr txBox="1"/>
          <p:nvPr/>
        </p:nvSpPr>
        <p:spPr>
          <a:xfrm>
            <a:off x="-36631" y="855951"/>
            <a:ext cx="12259493" cy="830997"/>
          </a:xfrm>
          <a:prstGeom prst="rect">
            <a:avLst/>
          </a:prstGeom>
          <a:noFill/>
        </p:spPr>
        <p:txBody>
          <a:bodyPr wrap="square" rtlCol="0">
            <a:spAutoFit/>
          </a:bodyPr>
          <a:lstStyle/>
          <a:p>
            <a:pPr algn="l">
              <a:buFont typeface="Wingdings" pitchFamily="2" charset="2"/>
              <a:buChar char="p"/>
            </a:pPr>
            <a:r>
              <a:rPr lang="zh-CN" altLang="en-US" sz="1600" b="0" dirty="0" smtClean="0">
                <a:effectLst/>
                <a:latin typeface="仿宋_GB2312" pitchFamily="49" charset="-122"/>
                <a:ea typeface="仿宋_GB2312" pitchFamily="49" charset="-122"/>
              </a:rPr>
              <a:t> 厂仓银</a:t>
            </a:r>
            <a:r>
              <a:rPr lang="zh-CN" altLang="en-US" sz="1600" dirty="0" smtClean="0">
                <a:latin typeface="仿宋_GB2312" pitchFamily="49" charset="-122"/>
                <a:ea typeface="仿宋_GB2312" pitchFamily="49" charset="-122"/>
              </a:rPr>
              <a:t>适用于贸易背景：</a:t>
            </a:r>
            <a:endParaRPr lang="en-US" altLang="zh-CN" sz="1600" dirty="0" smtClean="0">
              <a:latin typeface="仿宋_GB2312" pitchFamily="49" charset="-122"/>
              <a:ea typeface="仿宋_GB2312" pitchFamily="49" charset="-122"/>
            </a:endParaRPr>
          </a:p>
          <a:p>
            <a:pPr algn="l"/>
            <a:r>
              <a:rPr lang="zh-CN" altLang="en-US" sz="1600" dirty="0" smtClean="0">
                <a:latin typeface="仿宋_GB2312" pitchFamily="49" charset="-122"/>
                <a:ea typeface="仿宋_GB2312" pitchFamily="49" charset="-122"/>
              </a:rPr>
              <a:t>（</a:t>
            </a:r>
            <a:r>
              <a:rPr lang="en-US" altLang="zh-CN" sz="1600" dirty="0" smtClean="0">
                <a:latin typeface="仿宋_GB2312" pitchFamily="49" charset="-122"/>
                <a:ea typeface="仿宋_GB2312" pitchFamily="49" charset="-122"/>
              </a:rPr>
              <a:t>1</a:t>
            </a:r>
            <a:r>
              <a:rPr lang="zh-CN" altLang="en-US" sz="1600" dirty="0" smtClean="0">
                <a:latin typeface="仿宋_GB2312" pitchFamily="49" charset="-122"/>
                <a:ea typeface="仿宋_GB2312" pitchFamily="49" charset="-122"/>
              </a:rPr>
              <a:t>）客户为了取得大批量采购的折扣，采取一次性付款，厂家因排产问题无法一次性发货。</a:t>
            </a:r>
            <a:endParaRPr lang="en-US" altLang="zh-CN" sz="1600" dirty="0" smtClean="0">
              <a:latin typeface="仿宋_GB2312" pitchFamily="49" charset="-122"/>
              <a:ea typeface="仿宋_GB2312" pitchFamily="49" charset="-122"/>
            </a:endParaRPr>
          </a:p>
          <a:p>
            <a:pPr algn="l"/>
            <a:r>
              <a:rPr lang="zh-CN" altLang="en-US" sz="1600" dirty="0" smtClean="0">
                <a:latin typeface="仿宋_GB2312" pitchFamily="49" charset="-122"/>
                <a:ea typeface="仿宋_GB2312" pitchFamily="49" charset="-122"/>
              </a:rPr>
              <a:t>（</a:t>
            </a:r>
            <a:r>
              <a:rPr lang="en-US" altLang="zh-CN" sz="1600" dirty="0" smtClean="0">
                <a:latin typeface="仿宋_GB2312" pitchFamily="49" charset="-122"/>
                <a:ea typeface="仿宋_GB2312" pitchFamily="49" charset="-122"/>
              </a:rPr>
              <a:t>2</a:t>
            </a:r>
            <a:r>
              <a:rPr lang="zh-CN" altLang="en-US" sz="1600" dirty="0" smtClean="0">
                <a:latin typeface="仿宋_GB2312" pitchFamily="49" charset="-122"/>
                <a:ea typeface="仿宋_GB2312" pitchFamily="49" charset="-122"/>
              </a:rPr>
              <a:t>）客户在淡季向上游打款，支持上游生成所需的资金，并锁定优惠价格，然后在旺季分次提货用于销售。</a:t>
            </a:r>
            <a:endParaRPr lang="en-US" altLang="zh-CN" sz="1600" dirty="0" smtClean="0">
              <a:latin typeface="仿宋_GB2312" pitchFamily="49" charset="-122"/>
              <a:ea typeface="仿宋_GB2312" pitchFamily="49" charset="-122"/>
            </a:endParaRPr>
          </a:p>
        </p:txBody>
      </p:sp>
      <p:sp>
        <p:nvSpPr>
          <p:cNvPr id="7" name="TextBox 6"/>
          <p:cNvSpPr txBox="1"/>
          <p:nvPr/>
        </p:nvSpPr>
        <p:spPr>
          <a:xfrm>
            <a:off x="-46281" y="1911201"/>
            <a:ext cx="12259493" cy="1815882"/>
          </a:xfrm>
          <a:prstGeom prst="rect">
            <a:avLst/>
          </a:prstGeom>
          <a:noFill/>
        </p:spPr>
        <p:txBody>
          <a:bodyPr wrap="square" rtlCol="0">
            <a:spAutoFit/>
          </a:bodyPr>
          <a:lstStyle/>
          <a:p>
            <a:pPr algn="l">
              <a:buFont typeface="Wingdings" pitchFamily="2" charset="2"/>
              <a:buChar char="p"/>
            </a:pPr>
            <a:r>
              <a:rPr lang="zh-CN" altLang="en-US" sz="1600" b="0" dirty="0" smtClean="0">
                <a:effectLst/>
                <a:latin typeface="仿宋_GB2312" pitchFamily="49" charset="-122"/>
                <a:ea typeface="仿宋_GB2312" pitchFamily="49" charset="-122"/>
              </a:rPr>
              <a:t> 厂仓银</a:t>
            </a:r>
            <a:r>
              <a:rPr lang="zh-CN" altLang="en-US" sz="1600" dirty="0" smtClean="0">
                <a:latin typeface="仿宋_GB2312" pitchFamily="49" charset="-122"/>
                <a:ea typeface="仿宋_GB2312" pitchFamily="49" charset="-122"/>
              </a:rPr>
              <a:t>对于贸易各方的好处：</a:t>
            </a:r>
            <a:endParaRPr lang="en-US" altLang="zh-CN" sz="1600" dirty="0" smtClean="0">
              <a:latin typeface="仿宋_GB2312" pitchFamily="49" charset="-122"/>
              <a:ea typeface="仿宋_GB2312" pitchFamily="49" charset="-122"/>
            </a:endParaRPr>
          </a:p>
          <a:p>
            <a:r>
              <a:rPr lang="zh-CN" altLang="en-US" sz="1600" dirty="0" smtClean="0">
                <a:latin typeface="仿宋_GB2312" pitchFamily="49" charset="-122"/>
                <a:ea typeface="仿宋_GB2312" pitchFamily="49" charset="-122"/>
              </a:rPr>
              <a:t>（</a:t>
            </a:r>
            <a:r>
              <a:rPr lang="en-US" altLang="zh-CN" sz="1600" dirty="0" smtClean="0">
                <a:latin typeface="仿宋_GB2312" pitchFamily="49" charset="-122"/>
                <a:ea typeface="仿宋_GB2312" pitchFamily="49" charset="-122"/>
              </a:rPr>
              <a:t>1</a:t>
            </a:r>
            <a:r>
              <a:rPr lang="zh-CN" altLang="en-US" sz="1600" dirty="0" smtClean="0">
                <a:latin typeface="仿宋_GB2312" pitchFamily="49" charset="-122"/>
                <a:ea typeface="仿宋_GB2312" pitchFamily="49" charset="-122"/>
              </a:rPr>
              <a:t>）对于买方，由于授信时间覆盖了上游的排产周期和在途时间，而且到货后可以转为库存融资，对客户流动资金需求压力起到了缓解作用。同时，大批量的采购可以获得价格优惠，“淡季打款、旺季销售”的模式有利于锁定价格风险，防止涨价。</a:t>
            </a:r>
            <a:endParaRPr lang="en-US" altLang="zh-CN" sz="1600" dirty="0" smtClean="0">
              <a:latin typeface="仿宋_GB2312" pitchFamily="49" charset="-122"/>
              <a:ea typeface="仿宋_GB2312" pitchFamily="49" charset="-122"/>
            </a:endParaRPr>
          </a:p>
          <a:p>
            <a:pPr algn="l"/>
            <a:r>
              <a:rPr lang="zh-CN" altLang="en-US" sz="1600" dirty="0" smtClean="0">
                <a:latin typeface="仿宋_GB2312" pitchFamily="49" charset="-122"/>
                <a:ea typeface="仿宋_GB2312" pitchFamily="49" charset="-122"/>
              </a:rPr>
              <a:t>（</a:t>
            </a:r>
            <a:r>
              <a:rPr lang="en-US" altLang="zh-CN" sz="1600" dirty="0" smtClean="0">
                <a:latin typeface="仿宋_GB2312" pitchFamily="49" charset="-122"/>
                <a:ea typeface="仿宋_GB2312" pitchFamily="49" charset="-122"/>
              </a:rPr>
              <a:t>2</a:t>
            </a:r>
            <a:r>
              <a:rPr lang="zh-CN" altLang="en-US" sz="1600" dirty="0" smtClean="0">
                <a:latin typeface="仿宋_GB2312" pitchFamily="49" charset="-122"/>
                <a:ea typeface="仿宋_GB2312" pitchFamily="49" charset="-122"/>
              </a:rPr>
              <a:t>）对于卖方，可以实现大笔预收款，缓解流动资金瓶颈。同时</a:t>
            </a:r>
            <a:r>
              <a:rPr lang="zh-CN" altLang="zh-CN" sz="1600" dirty="0" smtClean="0">
                <a:latin typeface="仿宋_GB2312" pitchFamily="49" charset="-122"/>
                <a:ea typeface="仿宋_GB2312" pitchFamily="49" charset="-122"/>
              </a:rPr>
              <a:t>可以根据经销商销售情况和市场需求情况逐步排产，可以更加合理的安排产品结构，避免了销售渠道的不合理库存，降低了市场风险。</a:t>
            </a:r>
            <a:endParaRPr lang="en-US" altLang="zh-CN" sz="1600" dirty="0" smtClean="0">
              <a:latin typeface="仿宋_GB2312" pitchFamily="49" charset="-122"/>
              <a:ea typeface="仿宋_GB2312" pitchFamily="49" charset="-122"/>
            </a:endParaRPr>
          </a:p>
          <a:p>
            <a:pPr algn="l"/>
            <a:r>
              <a:rPr lang="zh-CN" altLang="en-US" sz="1600" dirty="0" smtClean="0">
                <a:latin typeface="仿宋_GB2312" pitchFamily="49" charset="-122"/>
                <a:ea typeface="仿宋_GB2312" pitchFamily="49" charset="-122"/>
              </a:rPr>
              <a:t>（</a:t>
            </a:r>
            <a:r>
              <a:rPr lang="en-US" altLang="zh-CN" sz="1600" dirty="0" smtClean="0">
                <a:latin typeface="仿宋_GB2312" pitchFamily="49" charset="-122"/>
                <a:ea typeface="仿宋_GB2312" pitchFamily="49" charset="-122"/>
              </a:rPr>
              <a:t>3</a:t>
            </a:r>
            <a:r>
              <a:rPr lang="zh-CN" altLang="en-US" sz="1600" dirty="0" smtClean="0">
                <a:latin typeface="仿宋_GB2312" pitchFamily="49" charset="-122"/>
                <a:ea typeface="仿宋_GB2312" pitchFamily="49" charset="-122"/>
              </a:rPr>
              <a:t>）对于银行，可以利用贸易链条的延伸，进一步开发核心企业的上下游业务资源。此外通过争取卖方对其销售货物的回购及调剂销售，有利于化解客户的违约情况</a:t>
            </a:r>
            <a:endParaRPr lang="en-US" altLang="zh-CN" sz="1600" dirty="0" smtClean="0">
              <a:latin typeface="仿宋_GB2312" pitchFamily="49" charset="-122"/>
              <a:ea typeface="仿宋_GB2312" pitchFamily="49" charset="-122"/>
            </a:endParaRPr>
          </a:p>
        </p:txBody>
      </p:sp>
      <p:sp>
        <p:nvSpPr>
          <p:cNvPr id="8" name="TextBox 7"/>
          <p:cNvSpPr txBox="1"/>
          <p:nvPr/>
        </p:nvSpPr>
        <p:spPr>
          <a:xfrm>
            <a:off x="13513" y="3973490"/>
            <a:ext cx="12001009" cy="2554545"/>
          </a:xfrm>
          <a:prstGeom prst="rect">
            <a:avLst/>
          </a:prstGeom>
          <a:noFill/>
        </p:spPr>
        <p:txBody>
          <a:bodyPr wrap="square" rtlCol="0">
            <a:spAutoFit/>
          </a:bodyPr>
          <a:lstStyle/>
          <a:p>
            <a:pPr algn="l">
              <a:buFont typeface="Wingdings" pitchFamily="2" charset="2"/>
              <a:buChar char="p"/>
            </a:pPr>
            <a:r>
              <a:rPr lang="zh-CN" altLang="en-US" sz="1600" b="0" dirty="0" smtClean="0">
                <a:effectLst/>
                <a:latin typeface="仿宋_GB2312" pitchFamily="49" charset="-122"/>
                <a:ea typeface="仿宋_GB2312" pitchFamily="49" charset="-122"/>
              </a:rPr>
              <a:t> 厂</a:t>
            </a:r>
            <a:r>
              <a:rPr lang="zh-CN" altLang="en-US" sz="1600" dirty="0" smtClean="0">
                <a:latin typeface="仿宋_GB2312" pitchFamily="49" charset="-122"/>
                <a:ea typeface="仿宋_GB2312" pitchFamily="49" charset="-122"/>
              </a:rPr>
              <a:t>仓银因业务风险控制点：</a:t>
            </a:r>
            <a:endParaRPr lang="en-US" altLang="zh-CN" sz="1600" dirty="0" smtClean="0">
              <a:latin typeface="仿宋_GB2312" pitchFamily="49" charset="-122"/>
              <a:ea typeface="仿宋_GB2312" pitchFamily="49" charset="-122"/>
            </a:endParaRPr>
          </a:p>
          <a:p>
            <a:pPr eaLnBrk="1" fontAlgn="auto" hangingPunct="1">
              <a:spcBef>
                <a:spcPts val="0"/>
              </a:spcBef>
              <a:spcAft>
                <a:spcPts val="0"/>
              </a:spcAft>
              <a:defRPr/>
            </a:pPr>
            <a:r>
              <a:rPr lang="zh-CN" altLang="en-US" sz="1600" dirty="0" smtClean="0">
                <a:solidFill>
                  <a:schemeClr val="dk1"/>
                </a:solidFill>
              </a:rPr>
              <a:t>（</a:t>
            </a:r>
            <a:r>
              <a:rPr lang="en-US" altLang="zh-CN" sz="1600" dirty="0" smtClean="0">
                <a:solidFill>
                  <a:schemeClr val="dk1"/>
                </a:solidFill>
              </a:rPr>
              <a:t>1</a:t>
            </a:r>
            <a:r>
              <a:rPr lang="zh-CN" altLang="en-US" sz="1600" dirty="0" smtClean="0">
                <a:solidFill>
                  <a:schemeClr val="dk1"/>
                </a:solidFill>
              </a:rPr>
              <a:t>）对于买方、卖方的风险点同保兑仓业务。</a:t>
            </a:r>
            <a:endParaRPr lang="en-US" altLang="zh-CN" sz="1600" dirty="0" smtClean="0">
              <a:solidFill>
                <a:schemeClr val="dk1"/>
              </a:solidFill>
            </a:endParaRPr>
          </a:p>
          <a:p>
            <a:pPr eaLnBrk="1" fontAlgn="auto" hangingPunct="1">
              <a:spcBef>
                <a:spcPts val="0"/>
              </a:spcBef>
              <a:spcAft>
                <a:spcPts val="0"/>
              </a:spcAft>
              <a:defRPr/>
            </a:pPr>
            <a:r>
              <a:rPr lang="zh-CN" altLang="en-US" sz="1600" dirty="0" smtClean="0">
                <a:solidFill>
                  <a:schemeClr val="dk1"/>
                </a:solidFill>
              </a:rPr>
              <a:t>（</a:t>
            </a:r>
            <a:r>
              <a:rPr lang="en-US" altLang="zh-CN" sz="1600" dirty="0" smtClean="0">
                <a:solidFill>
                  <a:schemeClr val="dk1"/>
                </a:solidFill>
              </a:rPr>
              <a:t>2</a:t>
            </a:r>
            <a:r>
              <a:rPr lang="zh-CN" altLang="en-US" sz="1600" dirty="0" smtClean="0">
                <a:solidFill>
                  <a:schemeClr val="dk1"/>
                </a:solidFill>
              </a:rPr>
              <a:t>）监管方监管风险：对仓储监管方的评级、准入、额度总控、分类管理，加强巡库、核库等相关工作。审慎介入以输出监管模式开展的厂仓银业务；除标准仓单质押模式外，禁止介入以异地监管模式开展的厂仓银业务。</a:t>
            </a:r>
            <a:endParaRPr lang="en-US" altLang="zh-CN" sz="1600" dirty="0" smtClean="0">
              <a:solidFill>
                <a:schemeClr val="dk1"/>
              </a:solidFill>
            </a:endParaRPr>
          </a:p>
          <a:p>
            <a:pPr eaLnBrk="1" fontAlgn="auto" hangingPunct="1">
              <a:spcBef>
                <a:spcPts val="0"/>
              </a:spcBef>
              <a:spcAft>
                <a:spcPts val="0"/>
              </a:spcAft>
              <a:defRPr/>
            </a:pPr>
            <a:r>
              <a:rPr lang="zh-CN" altLang="en-US" sz="1600" dirty="0" smtClean="0">
                <a:solidFill>
                  <a:schemeClr val="dk1"/>
                </a:solidFill>
              </a:rPr>
              <a:t>（</a:t>
            </a:r>
            <a:r>
              <a:rPr lang="en-US" altLang="zh-CN" sz="1600" dirty="0" smtClean="0">
                <a:solidFill>
                  <a:schemeClr val="dk1"/>
                </a:solidFill>
              </a:rPr>
              <a:t>3</a:t>
            </a:r>
            <a:r>
              <a:rPr lang="zh-CN" altLang="en-US" sz="1600" dirty="0" smtClean="0">
                <a:solidFill>
                  <a:schemeClr val="dk1"/>
                </a:solidFill>
              </a:rPr>
              <a:t>）质物变现风险：为防止质押物处置不能及时、足额清偿融资的风险，应选择变现市场大、交易活跃、变现能力强的货物品种作为质押货品。</a:t>
            </a:r>
            <a:endParaRPr lang="en-US" altLang="zh-CN" sz="1600" dirty="0" smtClean="0">
              <a:solidFill>
                <a:schemeClr val="dk1"/>
              </a:solidFill>
            </a:endParaRPr>
          </a:p>
          <a:p>
            <a:pPr eaLnBrk="1" fontAlgn="auto" hangingPunct="1">
              <a:spcBef>
                <a:spcPts val="0"/>
              </a:spcBef>
              <a:spcAft>
                <a:spcPts val="0"/>
              </a:spcAft>
              <a:defRPr/>
            </a:pPr>
            <a:r>
              <a:rPr lang="zh-CN" altLang="en-US" sz="1600" dirty="0" smtClean="0">
                <a:solidFill>
                  <a:schemeClr val="dk1"/>
                </a:solidFill>
              </a:rPr>
              <a:t>（</a:t>
            </a:r>
            <a:r>
              <a:rPr lang="en-US" altLang="zh-CN" sz="1600" dirty="0" smtClean="0">
                <a:solidFill>
                  <a:schemeClr val="dk1"/>
                </a:solidFill>
              </a:rPr>
              <a:t>4</a:t>
            </a:r>
            <a:r>
              <a:rPr lang="zh-CN" altLang="en-US" sz="1600" dirty="0" smtClean="0">
                <a:solidFill>
                  <a:schemeClr val="dk1"/>
                </a:solidFill>
              </a:rPr>
              <a:t>）价格风险：自贷款发放之后，开展逐日盯市和跌价补偿等相关规定。一旦价格下跌并达到协议约定的跌价幅度，应要求客户在规定期限内补足相应价值的保证金或货物。同时与客户约定，逾期未补或未补足的视为客户违约，可提前收回融资，要求客户提前偿还已使用的授信额度，并有权依法处置货物，并以所得价款优先受偿，不足受偿部分应向客户和担保人继续追索</a:t>
            </a:r>
            <a:r>
              <a:rPr lang="en-US" altLang="zh-CN" sz="1600" dirty="0" smtClean="0">
                <a:solidFill>
                  <a:schemeClr val="dk1"/>
                </a:solidFill>
              </a:rPr>
              <a:t>.</a:t>
            </a:r>
          </a:p>
          <a:p>
            <a:pPr eaLnBrk="1" fontAlgn="auto" hangingPunct="1">
              <a:spcBef>
                <a:spcPts val="0"/>
              </a:spcBef>
              <a:spcAft>
                <a:spcPts val="0"/>
              </a:spcAft>
              <a:defRPr/>
            </a:pPr>
            <a:r>
              <a:rPr lang="zh-CN" altLang="en-US" sz="1600" dirty="0" smtClean="0">
                <a:solidFill>
                  <a:schemeClr val="dk1"/>
                </a:solidFill>
              </a:rPr>
              <a:t>（</a:t>
            </a:r>
            <a:r>
              <a:rPr lang="en-US" altLang="zh-CN" sz="1600" dirty="0" smtClean="0">
                <a:solidFill>
                  <a:schemeClr val="dk1"/>
                </a:solidFill>
              </a:rPr>
              <a:t>5</a:t>
            </a:r>
            <a:r>
              <a:rPr lang="zh-CN" altLang="en-US" sz="1600" dirty="0" smtClean="0">
                <a:solidFill>
                  <a:schemeClr val="dk1"/>
                </a:solidFill>
              </a:rPr>
              <a:t>）加强在途风险的防范和损失的认定，对于易损物品购买保险。</a:t>
            </a:r>
            <a:endParaRPr lang="zh-CN" altLang="en-US" sz="1600" dirty="0" smtClean="0"/>
          </a:p>
        </p:txBody>
      </p:sp>
    </p:spTree>
    <p:extLst>
      <p:ext uri="{BB962C8B-B14F-4D97-AF65-F5344CB8AC3E}">
        <p14:creationId xmlns:p14="http://schemas.microsoft.com/office/powerpoint/2010/main" xmlns="" val="1454658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500" fill="hold"/>
                                        <p:tgtEl>
                                          <p:spTgt spid="26"/>
                                        </p:tgtEl>
                                        <p:attrNameLst>
                                          <p:attrName>ppt_x</p:attrName>
                                        </p:attrNameLst>
                                      </p:cBhvr>
                                      <p:tavLst>
                                        <p:tav tm="0">
                                          <p:val>
                                            <p:strVal val="1+#ppt_w/2"/>
                                          </p:val>
                                        </p:tav>
                                        <p:tav tm="100000">
                                          <p:val>
                                            <p:strVal val="#ppt_x"/>
                                          </p:val>
                                        </p:tav>
                                      </p:tavLst>
                                    </p:anim>
                                    <p:anim calcmode="lin" valueType="num">
                                      <p:cBhvr additive="base">
                                        <p:cTn id="8" dur="500" fill="hold"/>
                                        <p:tgtEl>
                                          <p:spTgt spid="2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38525" y="163840"/>
            <a:ext cx="8748000" cy="647699"/>
          </a:xfrm>
        </p:spPr>
        <p:txBody>
          <a:bodyPr>
            <a:normAutofit fontScale="90000"/>
          </a:bodyPr>
          <a:lstStyle/>
          <a:p>
            <a:r>
              <a:rPr lang="en-US" altLang="zh-CN" b="1" dirty="0" smtClean="0">
                <a:solidFill>
                  <a:srgbClr val="26AB8E"/>
                </a:solidFill>
              </a:rPr>
              <a:t/>
            </a:r>
            <a:br>
              <a:rPr lang="en-US" altLang="zh-CN" b="1" dirty="0" smtClean="0">
                <a:solidFill>
                  <a:srgbClr val="26AB8E"/>
                </a:solidFill>
              </a:rPr>
            </a:br>
            <a:endParaRPr lang="zh-CN" altLang="en-US" dirty="0"/>
          </a:p>
        </p:txBody>
      </p:sp>
      <p:sp>
        <p:nvSpPr>
          <p:cNvPr id="4" name="灯片编号占位符 3"/>
          <p:cNvSpPr>
            <a:spLocks noGrp="1"/>
          </p:cNvSpPr>
          <p:nvPr>
            <p:ph type="sldNum" sz="quarter" idx="12"/>
          </p:nvPr>
        </p:nvSpPr>
        <p:spPr>
          <a:xfrm>
            <a:off x="10499532" y="6518400"/>
            <a:ext cx="1139636" cy="365125"/>
          </a:xfrm>
        </p:spPr>
        <p:txBody>
          <a:bodyPr/>
          <a:lstStyle/>
          <a:p>
            <a:fld id="{4B1B0860-3CE7-4EC1-80B2-E4FAEF86BBEB}" type="slidenum">
              <a:rPr lang="zh-CN" altLang="en-US" smtClean="0"/>
              <a:pPr/>
              <a:t>17</a:t>
            </a:fld>
            <a:endParaRPr lang="zh-CN" altLang="en-US"/>
          </a:p>
        </p:txBody>
      </p:sp>
      <p:sp>
        <p:nvSpPr>
          <p:cNvPr id="26" name="矩形 25"/>
          <p:cNvSpPr/>
          <p:nvPr/>
        </p:nvSpPr>
        <p:spPr>
          <a:xfrm>
            <a:off x="102497" y="293342"/>
            <a:ext cx="7201128" cy="523220"/>
          </a:xfrm>
          <a:prstGeom prst="rect">
            <a:avLst/>
          </a:prstGeom>
        </p:spPr>
        <p:txBody>
          <a:bodyPr wrap="square" lIns="91440" tIns="45720" rIns="91440" bIns="45720">
            <a:spAutoFit/>
          </a:bodyPr>
          <a:lstStyle/>
          <a:p>
            <a:r>
              <a:rPr lang="zh-CN" altLang="en-US" sz="2800" b="1" dirty="0" smtClean="0">
                <a:solidFill>
                  <a:schemeClr val="bg1"/>
                </a:solidFill>
                <a:latin typeface="黑体" pitchFamily="2" charset="-122"/>
                <a:ea typeface="黑体" pitchFamily="2" charset="-122"/>
              </a:rPr>
              <a:t>供应链金融</a:t>
            </a:r>
            <a:r>
              <a:rPr lang="en-US" altLang="zh-CN" sz="2800" b="1" dirty="0" smtClean="0">
                <a:solidFill>
                  <a:schemeClr val="bg1"/>
                </a:solidFill>
                <a:latin typeface="黑体" pitchFamily="2" charset="-122"/>
                <a:ea typeface="黑体" pitchFamily="2" charset="-122"/>
              </a:rPr>
              <a:t>-</a:t>
            </a:r>
            <a:r>
              <a:rPr lang="zh-CN" altLang="en-US" sz="2800" b="1" dirty="0" smtClean="0">
                <a:solidFill>
                  <a:schemeClr val="bg1"/>
                </a:solidFill>
                <a:latin typeface="黑体" pitchFamily="2" charset="-122"/>
                <a:ea typeface="黑体" pitchFamily="2" charset="-122"/>
              </a:rPr>
              <a:t>厂仓银产品关键控制</a:t>
            </a:r>
            <a:endParaRPr lang="zh-CN" altLang="en-US" sz="2800" b="1" dirty="0">
              <a:solidFill>
                <a:schemeClr val="bg1"/>
              </a:solidFill>
              <a:latin typeface="黑体" pitchFamily="2" charset="-122"/>
              <a:ea typeface="黑体" pitchFamily="2" charset="-122"/>
            </a:endParaRPr>
          </a:p>
        </p:txBody>
      </p:sp>
      <p:sp>
        <p:nvSpPr>
          <p:cNvPr id="27" name="TextBox 26"/>
          <p:cNvSpPr txBox="1"/>
          <p:nvPr/>
        </p:nvSpPr>
        <p:spPr>
          <a:xfrm>
            <a:off x="11575" y="821231"/>
            <a:ext cx="11796505" cy="6093976"/>
          </a:xfrm>
          <a:prstGeom prst="rect">
            <a:avLst/>
          </a:prstGeom>
          <a:noFill/>
        </p:spPr>
        <p:txBody>
          <a:bodyPr wrap="square" rtlCol="0">
            <a:spAutoFit/>
          </a:bodyPr>
          <a:lstStyle/>
          <a:p>
            <a:pPr algn="l">
              <a:buFont typeface="Wingdings" pitchFamily="2" charset="2"/>
              <a:buChar char="p"/>
            </a:pPr>
            <a:r>
              <a:rPr lang="zh-CN" altLang="en-US" b="0" dirty="0" smtClean="0">
                <a:effectLst/>
                <a:latin typeface="仿宋_GB2312" pitchFamily="49" charset="-122"/>
                <a:ea typeface="仿宋_GB2312" pitchFamily="49" charset="-122"/>
              </a:rPr>
              <a:t> 风险敞口控制</a:t>
            </a:r>
            <a:endParaRPr lang="en-US" altLang="zh-CN" b="0" dirty="0" smtClean="0">
              <a:effectLst/>
              <a:latin typeface="仿宋_GB2312" pitchFamily="49" charset="-122"/>
              <a:ea typeface="仿宋_GB2312" pitchFamily="49" charset="-122"/>
            </a:endParaRPr>
          </a:p>
          <a:p>
            <a:pPr lvl="1" algn="l">
              <a:buFont typeface="Wingdings" pitchFamily="2" charset="2"/>
              <a:buChar char="Ø"/>
            </a:pPr>
            <a:r>
              <a:rPr lang="zh-CN" altLang="en-US" b="0" dirty="0" smtClean="0">
                <a:effectLst/>
                <a:latin typeface="仿宋_GB2312" pitchFamily="49" charset="-122"/>
                <a:ea typeface="仿宋_GB2312" pitchFamily="49" charset="-122"/>
              </a:rPr>
              <a:t> 累计签发提货金额 </a:t>
            </a:r>
            <a:r>
              <a:rPr lang="en-US" altLang="zh-CN" b="0" dirty="0" smtClean="0">
                <a:effectLst/>
                <a:latin typeface="仿宋_GB2312" pitchFamily="49" charset="-122"/>
                <a:ea typeface="仿宋_GB2312" pitchFamily="49" charset="-122"/>
              </a:rPr>
              <a:t>&lt;= </a:t>
            </a:r>
            <a:r>
              <a:rPr lang="zh-CN" altLang="en-US" b="0" dirty="0" smtClean="0">
                <a:effectLst/>
                <a:latin typeface="仿宋_GB2312" pitchFamily="49" charset="-122"/>
                <a:ea typeface="仿宋_GB2312" pitchFamily="49" charset="-122"/>
              </a:rPr>
              <a:t>还款金额</a:t>
            </a:r>
            <a:endParaRPr lang="en-US" altLang="zh-CN" b="0" dirty="0" smtClean="0">
              <a:effectLst/>
              <a:latin typeface="仿宋_GB2312" pitchFamily="49" charset="-122"/>
              <a:ea typeface="仿宋_GB2312" pitchFamily="49" charset="-122"/>
            </a:endParaRPr>
          </a:p>
          <a:p>
            <a:pPr lvl="1" algn="l">
              <a:buFont typeface="Wingdings" pitchFamily="2" charset="2"/>
              <a:buChar char="Ø"/>
            </a:pPr>
            <a:r>
              <a:rPr lang="zh-CN" altLang="en-US" b="0" dirty="0" smtClean="0">
                <a:effectLst/>
                <a:latin typeface="仿宋_GB2312" pitchFamily="49" charset="-122"/>
                <a:ea typeface="仿宋_GB2312" pitchFamily="49" charset="-122"/>
              </a:rPr>
              <a:t> 剩余可提货金额 </a:t>
            </a:r>
            <a:r>
              <a:rPr lang="en-US" altLang="zh-CN" b="0" dirty="0" smtClean="0">
                <a:effectLst/>
                <a:latin typeface="仿宋_GB2312" pitchFamily="49" charset="-122"/>
                <a:ea typeface="仿宋_GB2312" pitchFamily="49" charset="-122"/>
              </a:rPr>
              <a:t>&gt;= </a:t>
            </a:r>
            <a:r>
              <a:rPr lang="zh-CN" altLang="en-US" b="0" dirty="0" smtClean="0">
                <a:effectLst/>
                <a:latin typeface="仿宋_GB2312" pitchFamily="49" charset="-122"/>
                <a:ea typeface="仿宋_GB2312" pitchFamily="49" charset="-122"/>
              </a:rPr>
              <a:t>当前授信敞</a:t>
            </a:r>
            <a:endParaRPr lang="en-US" altLang="zh-CN" b="0" dirty="0" smtClean="0">
              <a:effectLst/>
              <a:latin typeface="仿宋_GB2312" pitchFamily="49" charset="-122"/>
              <a:ea typeface="仿宋_GB2312" pitchFamily="49" charset="-122"/>
            </a:endParaRPr>
          </a:p>
          <a:p>
            <a:pPr lvl="1">
              <a:buFont typeface="Wingdings" pitchFamily="2" charset="2"/>
              <a:buChar char="Ø"/>
            </a:pPr>
            <a:r>
              <a:rPr lang="zh-CN" altLang="en-US" dirty="0" smtClean="0">
                <a:latin typeface="仿宋_GB2312" pitchFamily="49" charset="-122"/>
                <a:ea typeface="仿宋_GB2312" pitchFamily="49" charset="-122"/>
              </a:rPr>
              <a:t>敞口余额</a:t>
            </a:r>
            <a:r>
              <a:rPr lang="en-US" altLang="en-US" dirty="0" smtClean="0">
                <a:latin typeface="仿宋_GB2312" pitchFamily="49" charset="-122"/>
                <a:ea typeface="仿宋_GB2312" pitchFamily="49" charset="-122"/>
              </a:rPr>
              <a:t>= </a:t>
            </a:r>
            <a:r>
              <a:rPr lang="en-US" altLang="zh-CN" dirty="0" smtClean="0">
                <a:latin typeface="仿宋_GB2312" pitchFamily="49" charset="-122"/>
                <a:ea typeface="仿宋_GB2312" pitchFamily="49" charset="-122"/>
              </a:rPr>
              <a:t>Σ</a:t>
            </a:r>
            <a:r>
              <a:rPr lang="zh-CN" altLang="en-US" dirty="0" smtClean="0">
                <a:latin typeface="仿宋_GB2312" pitchFamily="49" charset="-122"/>
                <a:ea typeface="仿宋_GB2312" pitchFamily="49" charset="-122"/>
              </a:rPr>
              <a:t>合同金额</a:t>
            </a:r>
            <a:r>
              <a:rPr lang="en-US" altLang="en-US" dirty="0" smtClean="0">
                <a:latin typeface="仿宋_GB2312" pitchFamily="49" charset="-122"/>
                <a:ea typeface="仿宋_GB2312" pitchFamily="49" charset="-122"/>
              </a:rPr>
              <a:t>-</a:t>
            </a:r>
            <a:r>
              <a:rPr lang="zh-CN" altLang="en-US" dirty="0" smtClean="0">
                <a:latin typeface="仿宋_GB2312" pitchFamily="49" charset="-122"/>
                <a:ea typeface="仿宋_GB2312" pitchFamily="49" charset="-122"/>
              </a:rPr>
              <a:t>（</a:t>
            </a:r>
            <a:r>
              <a:rPr lang="en-US" altLang="zh-CN" dirty="0" smtClean="0">
                <a:latin typeface="仿宋_GB2312" pitchFamily="49" charset="-122"/>
                <a:ea typeface="仿宋_GB2312" pitchFamily="49" charset="-122"/>
              </a:rPr>
              <a:t>Σ</a:t>
            </a:r>
            <a:r>
              <a:rPr lang="zh-CN" altLang="en-US" dirty="0" smtClean="0">
                <a:latin typeface="仿宋_GB2312" pitchFamily="49" charset="-122"/>
                <a:ea typeface="仿宋_GB2312" pitchFamily="49" charset="-122"/>
              </a:rPr>
              <a:t>借据金额累加</a:t>
            </a:r>
            <a:r>
              <a:rPr lang="en-US" altLang="en-US" dirty="0" smtClean="0">
                <a:latin typeface="仿宋_GB2312" pitchFamily="49" charset="-122"/>
                <a:ea typeface="仿宋_GB2312" pitchFamily="49" charset="-122"/>
              </a:rPr>
              <a:t>–</a:t>
            </a:r>
            <a:r>
              <a:rPr lang="en-US" altLang="zh-CN" dirty="0" smtClean="0">
                <a:latin typeface="仿宋_GB2312" pitchFamily="49" charset="-122"/>
                <a:ea typeface="仿宋_GB2312" pitchFamily="49" charset="-122"/>
              </a:rPr>
              <a:t>Σ</a:t>
            </a:r>
            <a:r>
              <a:rPr lang="zh-CN" altLang="en-US" dirty="0" smtClean="0">
                <a:latin typeface="仿宋_GB2312" pitchFamily="49" charset="-122"/>
                <a:ea typeface="仿宋_GB2312" pitchFamily="49" charset="-122"/>
              </a:rPr>
              <a:t>借据余额累加）</a:t>
            </a:r>
            <a:r>
              <a:rPr lang="en-US" altLang="en-US" dirty="0" smtClean="0">
                <a:latin typeface="仿宋_GB2312" pitchFamily="49" charset="-122"/>
                <a:ea typeface="仿宋_GB2312" pitchFamily="49" charset="-122"/>
              </a:rPr>
              <a:t>- </a:t>
            </a:r>
            <a:r>
              <a:rPr lang="en-US" altLang="zh-CN" dirty="0" smtClean="0">
                <a:latin typeface="仿宋_GB2312" pitchFamily="49" charset="-122"/>
                <a:ea typeface="仿宋_GB2312" pitchFamily="49" charset="-122"/>
              </a:rPr>
              <a:t>Σ</a:t>
            </a:r>
            <a:r>
              <a:rPr lang="zh-CN" altLang="en-US" dirty="0" smtClean="0">
                <a:latin typeface="仿宋_GB2312" pitchFamily="49" charset="-122"/>
                <a:ea typeface="仿宋_GB2312" pitchFamily="49" charset="-122"/>
              </a:rPr>
              <a:t>保证金累加</a:t>
            </a:r>
            <a:r>
              <a:rPr lang="en-US" altLang="en-US" dirty="0" smtClean="0">
                <a:latin typeface="仿宋_GB2312" pitchFamily="49" charset="-122"/>
                <a:ea typeface="仿宋_GB2312" pitchFamily="49" charset="-122"/>
              </a:rPr>
              <a:t>–</a:t>
            </a:r>
            <a:r>
              <a:rPr lang="en-US" altLang="zh-CN" dirty="0" smtClean="0">
                <a:latin typeface="仿宋_GB2312" pitchFamily="49" charset="-122"/>
                <a:ea typeface="仿宋_GB2312" pitchFamily="49" charset="-122"/>
              </a:rPr>
              <a:t>Σ</a:t>
            </a:r>
            <a:r>
              <a:rPr lang="zh-CN" altLang="en-US" dirty="0" smtClean="0">
                <a:latin typeface="仿宋_GB2312" pitchFamily="49" charset="-122"/>
                <a:ea typeface="仿宋_GB2312" pitchFamily="49" charset="-122"/>
              </a:rPr>
              <a:t>现金等价物累加</a:t>
            </a:r>
            <a:endParaRPr lang="en-US" altLang="zh-CN" dirty="0" smtClean="0">
              <a:latin typeface="仿宋_GB2312" pitchFamily="49" charset="-122"/>
              <a:ea typeface="仿宋_GB2312" pitchFamily="49" charset="-122"/>
            </a:endParaRPr>
          </a:p>
          <a:p>
            <a:pPr lvl="1">
              <a:buFont typeface="Wingdings" pitchFamily="2" charset="2"/>
              <a:buChar char="Ø"/>
            </a:pPr>
            <a:endParaRPr lang="en-US" altLang="zh-CN" b="0" dirty="0" smtClean="0">
              <a:effectLst/>
              <a:latin typeface="仿宋_GB2312" pitchFamily="49" charset="-122"/>
              <a:ea typeface="仿宋_GB2312" pitchFamily="49" charset="-122"/>
            </a:endParaRPr>
          </a:p>
          <a:p>
            <a:pPr algn="l">
              <a:buFont typeface="Wingdings" pitchFamily="2" charset="2"/>
              <a:buChar char="p"/>
            </a:pPr>
            <a:r>
              <a:rPr lang="zh-CN" altLang="en-US" b="0" dirty="0" smtClean="0">
                <a:effectLst/>
                <a:latin typeface="仿宋_GB2312" pitchFamily="49" charset="-122"/>
                <a:ea typeface="仿宋_GB2312" pitchFamily="49" charset="-122"/>
              </a:rPr>
              <a:t> 核心厂商收款确认，银行融资发放在规定的期限内要办妥核心厂商收款确认函。</a:t>
            </a:r>
            <a:endParaRPr lang="en-US" altLang="zh-CN" b="0" dirty="0" smtClean="0">
              <a:effectLst/>
              <a:latin typeface="仿宋_GB2312" pitchFamily="49" charset="-122"/>
              <a:ea typeface="仿宋_GB2312" pitchFamily="49" charset="-122"/>
            </a:endParaRPr>
          </a:p>
          <a:p>
            <a:pPr>
              <a:buFont typeface="Wingdings" pitchFamily="2" charset="2"/>
              <a:buChar char="p"/>
            </a:pPr>
            <a:r>
              <a:rPr lang="zh-CN" altLang="en-US" dirty="0" smtClean="0">
                <a:latin typeface="仿宋_GB2312" pitchFamily="49" charset="-122"/>
                <a:ea typeface="仿宋_GB2312" pitchFamily="49" charset="-122"/>
              </a:rPr>
              <a:t> 核心厂商发货，需要做发货登记，用于计算未来货权。</a:t>
            </a:r>
            <a:endParaRPr lang="en-US" altLang="zh-CN" dirty="0" smtClean="0">
              <a:latin typeface="仿宋_GB2312" pitchFamily="49" charset="-122"/>
              <a:ea typeface="仿宋_GB2312" pitchFamily="49" charset="-122"/>
            </a:endParaRPr>
          </a:p>
          <a:p>
            <a:r>
              <a:rPr lang="zh-CN" altLang="en-US" dirty="0" smtClean="0"/>
              <a:t>     未来货权金额</a:t>
            </a:r>
            <a:r>
              <a:rPr lang="en-US" dirty="0" smtClean="0"/>
              <a:t>=</a:t>
            </a:r>
            <a:r>
              <a:rPr lang="zh-CN" altLang="en-US" dirty="0" smtClean="0"/>
              <a:t>收款确认金额</a:t>
            </a:r>
            <a:r>
              <a:rPr lang="en-US" dirty="0" smtClean="0"/>
              <a:t>-</a:t>
            </a:r>
            <a:r>
              <a:rPr lang="zh-CN" altLang="en-US" dirty="0" smtClean="0"/>
              <a:t>累计已发货金额</a:t>
            </a:r>
            <a:r>
              <a:rPr lang="en-US" dirty="0" smtClean="0"/>
              <a:t>-</a:t>
            </a:r>
            <a:r>
              <a:rPr lang="zh-CN" altLang="en-US" dirty="0" smtClean="0"/>
              <a:t>累计向核心厂商提货金额</a:t>
            </a:r>
            <a:endParaRPr lang="en-US" altLang="zh-CN" dirty="0" smtClean="0">
              <a:latin typeface="仿宋_GB2312" pitchFamily="49" charset="-122"/>
              <a:ea typeface="仿宋_GB2312" pitchFamily="49" charset="-122"/>
            </a:endParaRPr>
          </a:p>
          <a:p>
            <a:pPr>
              <a:buFont typeface="Wingdings" pitchFamily="2" charset="2"/>
              <a:buChar char="p"/>
            </a:pPr>
            <a:r>
              <a:rPr lang="zh-CN" altLang="en-US" dirty="0" smtClean="0">
                <a:latin typeface="仿宋_GB2312" pitchFamily="49" charset="-122"/>
                <a:ea typeface="仿宋_GB2312" pitchFamily="49" charset="-122"/>
              </a:rPr>
              <a:t> 提货控制</a:t>
            </a:r>
            <a:endParaRPr lang="en-US" altLang="zh-CN" dirty="0" smtClean="0">
              <a:latin typeface="仿宋_GB2312" pitchFamily="49" charset="-122"/>
              <a:ea typeface="仿宋_GB2312" pitchFamily="49" charset="-122"/>
            </a:endParaRPr>
          </a:p>
          <a:p>
            <a:r>
              <a:rPr lang="zh-CN" altLang="en-US" dirty="0" smtClean="0"/>
              <a:t>  （</a:t>
            </a:r>
            <a:r>
              <a:rPr lang="en-US" altLang="zh-CN" dirty="0" smtClean="0"/>
              <a:t>1</a:t>
            </a:r>
            <a:r>
              <a:rPr lang="zh-CN" altLang="en-US" dirty="0" smtClean="0"/>
              <a:t>）向监管公司可提货金额</a:t>
            </a:r>
            <a:r>
              <a:rPr lang="en-US" dirty="0" smtClean="0"/>
              <a:t> = </a:t>
            </a:r>
            <a:r>
              <a:rPr lang="zh-CN" altLang="en-US" dirty="0" smtClean="0"/>
              <a:t>库存金额</a:t>
            </a:r>
            <a:r>
              <a:rPr lang="en-US" dirty="0" smtClean="0"/>
              <a:t>- </a:t>
            </a:r>
            <a:r>
              <a:rPr lang="zh-CN" altLang="en-US" dirty="0" smtClean="0"/>
              <a:t>（敞口余额</a:t>
            </a:r>
            <a:r>
              <a:rPr lang="en-US" dirty="0" smtClean="0"/>
              <a:t>/</a:t>
            </a:r>
            <a:r>
              <a:rPr lang="zh-CN" altLang="en-US" dirty="0" smtClean="0"/>
              <a:t>质押率 </a:t>
            </a:r>
            <a:r>
              <a:rPr lang="en-US" dirty="0" smtClean="0"/>
              <a:t>– </a:t>
            </a:r>
            <a:r>
              <a:rPr lang="zh-CN" altLang="en-US" dirty="0" smtClean="0"/>
              <a:t>未来货权金额）；</a:t>
            </a:r>
            <a:endParaRPr lang="zh-CN" altLang="en-US" sz="2400" dirty="0" smtClean="0"/>
          </a:p>
          <a:p>
            <a:r>
              <a:rPr lang="zh-CN" altLang="en-US" dirty="0" smtClean="0"/>
              <a:t>（</a:t>
            </a:r>
            <a:r>
              <a:rPr lang="en-US" dirty="0" smtClean="0"/>
              <a:t>0 &lt;</a:t>
            </a:r>
            <a:r>
              <a:rPr lang="zh-CN" altLang="en-US" dirty="0" smtClean="0"/>
              <a:t>向监管公司可提货金额</a:t>
            </a:r>
            <a:r>
              <a:rPr lang="en-US" dirty="0" smtClean="0"/>
              <a:t> &lt;= </a:t>
            </a:r>
            <a:r>
              <a:rPr lang="zh-CN" altLang="en-US" dirty="0" smtClean="0"/>
              <a:t>库存金额；如果想提走大于库存金额的货物，需要走向核心厂商提货交易）</a:t>
            </a:r>
            <a:endParaRPr lang="en-US" altLang="zh-CN" dirty="0" smtClean="0"/>
          </a:p>
          <a:p>
            <a:r>
              <a:rPr lang="zh-CN" altLang="en-US" dirty="0" smtClean="0"/>
              <a:t> （</a:t>
            </a:r>
            <a:r>
              <a:rPr lang="en-US" altLang="zh-CN" dirty="0" smtClean="0"/>
              <a:t>2</a:t>
            </a:r>
            <a:r>
              <a:rPr lang="zh-CN" altLang="en-US" dirty="0" smtClean="0"/>
              <a:t>）向核心厂商可提货金额</a:t>
            </a:r>
            <a:r>
              <a:rPr lang="en-US" dirty="0" smtClean="0"/>
              <a:t>= </a:t>
            </a:r>
            <a:r>
              <a:rPr lang="zh-CN" altLang="en-US" dirty="0" smtClean="0"/>
              <a:t>库存金额</a:t>
            </a:r>
            <a:r>
              <a:rPr lang="en-US" dirty="0" smtClean="0"/>
              <a:t>- </a:t>
            </a:r>
            <a:r>
              <a:rPr lang="zh-CN" altLang="en-US" dirty="0" smtClean="0"/>
              <a:t>（敞口余额</a:t>
            </a:r>
            <a:r>
              <a:rPr lang="en-US" dirty="0" smtClean="0"/>
              <a:t>/</a:t>
            </a:r>
            <a:r>
              <a:rPr lang="zh-CN" altLang="en-US" dirty="0" smtClean="0"/>
              <a:t>质押率 </a:t>
            </a:r>
            <a:r>
              <a:rPr lang="en-US" dirty="0" smtClean="0"/>
              <a:t>– </a:t>
            </a:r>
            <a:r>
              <a:rPr lang="zh-CN" altLang="en-US" dirty="0" smtClean="0"/>
              <a:t>未来货权金额）；</a:t>
            </a:r>
            <a:endParaRPr lang="zh-CN" altLang="en-US" sz="2400" dirty="0" smtClean="0"/>
          </a:p>
          <a:p>
            <a:r>
              <a:rPr lang="en-US" dirty="0" smtClean="0"/>
              <a:t>   </a:t>
            </a:r>
            <a:r>
              <a:rPr lang="zh-CN" altLang="en-US" dirty="0" smtClean="0"/>
              <a:t>（</a:t>
            </a:r>
            <a:r>
              <a:rPr lang="en-US" dirty="0" smtClean="0"/>
              <a:t>0 &lt; </a:t>
            </a:r>
            <a:r>
              <a:rPr lang="zh-CN" altLang="en-US" dirty="0" smtClean="0"/>
              <a:t>向核心厂商可提货金额</a:t>
            </a:r>
            <a:r>
              <a:rPr lang="en-US" dirty="0" smtClean="0"/>
              <a:t> &lt;=</a:t>
            </a:r>
            <a:r>
              <a:rPr lang="zh-CN" altLang="en-US" dirty="0" smtClean="0"/>
              <a:t>未来货权金额；）</a:t>
            </a:r>
            <a:endParaRPr lang="en-US" altLang="zh-CN" b="0" dirty="0" smtClean="0">
              <a:effectLst/>
              <a:latin typeface="仿宋_GB2312" pitchFamily="49" charset="-122"/>
              <a:ea typeface="仿宋_GB2312" pitchFamily="49" charset="-122"/>
            </a:endParaRPr>
          </a:p>
          <a:p>
            <a:pPr algn="l">
              <a:buFont typeface="Wingdings" pitchFamily="2" charset="2"/>
              <a:buChar char="p"/>
            </a:pPr>
            <a:endParaRPr lang="en-US" altLang="zh-CN" dirty="0" smtClean="0">
              <a:latin typeface="仿宋_GB2312" pitchFamily="49" charset="-122"/>
              <a:ea typeface="仿宋_GB2312" pitchFamily="49" charset="-122"/>
            </a:endParaRPr>
          </a:p>
          <a:p>
            <a:pPr>
              <a:buFont typeface="Wingdings" pitchFamily="2" charset="2"/>
              <a:buChar char="p"/>
            </a:pPr>
            <a:r>
              <a:rPr lang="zh-CN" altLang="en-US" b="0" dirty="0" smtClean="0">
                <a:effectLst/>
                <a:latin typeface="仿宋_GB2312" pitchFamily="49" charset="-122"/>
                <a:ea typeface="仿宋_GB2312" pitchFamily="49" charset="-122"/>
              </a:rPr>
              <a:t> 对货物需要做盯市管理，当货物价格出现波动发生跌价，导致</a:t>
            </a:r>
            <a:r>
              <a:rPr lang="zh-CN" altLang="en-US" dirty="0" smtClean="0"/>
              <a:t>（库存总价值</a:t>
            </a:r>
            <a:r>
              <a:rPr lang="en-US" dirty="0" smtClean="0"/>
              <a:t>+</a:t>
            </a:r>
            <a:r>
              <a:rPr lang="zh-CN" altLang="en-US" dirty="0" smtClean="0"/>
              <a:t>未发货总价值）</a:t>
            </a:r>
            <a:r>
              <a:rPr lang="en-US" dirty="0" smtClean="0"/>
              <a:t>*</a:t>
            </a:r>
            <a:r>
              <a:rPr lang="zh-CN" altLang="en-US" dirty="0" smtClean="0"/>
              <a:t>质押率小于总敞口，</a:t>
            </a:r>
            <a:r>
              <a:rPr lang="zh-CN" altLang="en-US" b="0" dirty="0" smtClean="0">
                <a:effectLst/>
                <a:latin typeface="仿宋_GB2312" pitchFamily="49" charset="-122"/>
                <a:ea typeface="仿宋_GB2312" pitchFamily="49" charset="-122"/>
              </a:rPr>
              <a:t>需要融资客户（买方）做跌价补偿，可不补货或者补钱。</a:t>
            </a:r>
            <a:endParaRPr lang="en-US" altLang="zh-CN" b="0" dirty="0" smtClean="0">
              <a:effectLst/>
              <a:latin typeface="仿宋_GB2312" pitchFamily="49" charset="-122"/>
              <a:ea typeface="仿宋_GB2312" pitchFamily="49" charset="-122"/>
            </a:endParaRPr>
          </a:p>
          <a:p>
            <a:pPr algn="l"/>
            <a:endParaRPr lang="en-US" altLang="zh-CN" b="0" dirty="0" smtClean="0">
              <a:effectLst/>
              <a:latin typeface="仿宋_GB2312" pitchFamily="49" charset="-122"/>
              <a:ea typeface="仿宋_GB2312" pitchFamily="49" charset="-122"/>
            </a:endParaRPr>
          </a:p>
          <a:p>
            <a:pPr>
              <a:buFont typeface="Wingdings" pitchFamily="2" charset="2"/>
              <a:buChar char="p"/>
            </a:pPr>
            <a:r>
              <a:rPr lang="zh-CN" altLang="en-US" dirty="0" smtClean="0"/>
              <a:t>   当核心厂商收到款项</a:t>
            </a:r>
            <a:r>
              <a:rPr lang="en-US" altLang="zh-CN" dirty="0" smtClean="0"/>
              <a:t>N</a:t>
            </a:r>
            <a:r>
              <a:rPr lang="zh-CN" altLang="en-US" dirty="0" smtClean="0"/>
              <a:t>个工作日未按照合同发货的情况下，向承担责任的厂商要求退回未发货商品的对应款项。</a:t>
            </a:r>
            <a:endParaRPr lang="en-US" altLang="zh-CN" dirty="0" smtClean="0"/>
          </a:p>
          <a:p>
            <a:endParaRPr lang="en-US" altLang="zh-CN" dirty="0" smtClean="0"/>
          </a:p>
          <a:p>
            <a:pPr>
              <a:buFont typeface="Wingdings" pitchFamily="2" charset="2"/>
              <a:buChar char="p"/>
            </a:pPr>
            <a:r>
              <a:rPr lang="en-US" altLang="zh-CN" dirty="0" smtClean="0">
                <a:latin typeface="仿宋_GB2312" pitchFamily="49" charset="-122"/>
                <a:ea typeface="仿宋_GB2312" pitchFamily="49" charset="-122"/>
              </a:rPr>
              <a:t> </a:t>
            </a:r>
            <a:r>
              <a:rPr lang="zh-CN" altLang="en-US" dirty="0" smtClean="0">
                <a:latin typeface="仿宋_GB2312" pitchFamily="49" charset="-122"/>
                <a:ea typeface="仿宋_GB2312" pitchFamily="49" charset="-122"/>
              </a:rPr>
              <a:t>融资到期前</a:t>
            </a:r>
            <a:r>
              <a:rPr lang="en-US" altLang="zh-CN" dirty="0" smtClean="0">
                <a:latin typeface="仿宋_GB2312" pitchFamily="49" charset="-122"/>
                <a:ea typeface="仿宋_GB2312" pitchFamily="49" charset="-122"/>
              </a:rPr>
              <a:t>N</a:t>
            </a:r>
            <a:r>
              <a:rPr lang="zh-CN" altLang="en-US" dirty="0" smtClean="0">
                <a:latin typeface="仿宋_GB2312" pitchFamily="49" charset="-122"/>
                <a:ea typeface="仿宋_GB2312" pitchFamily="49" charset="-122"/>
              </a:rPr>
              <a:t>个工作日经销商未足额还款，核心厂商对于剩余提货金额承担回购责任。</a:t>
            </a:r>
            <a:endParaRPr lang="en-US" altLang="zh-CN" dirty="0" smtClean="0">
              <a:latin typeface="仿宋_GB2312" pitchFamily="49" charset="-122"/>
              <a:ea typeface="仿宋_GB2312" pitchFamily="49" charset="-122"/>
            </a:endParaRPr>
          </a:p>
          <a:p>
            <a:endParaRPr lang="en-US" altLang="zh-CN" dirty="0" smtClean="0"/>
          </a:p>
        </p:txBody>
      </p:sp>
    </p:spTree>
    <p:extLst>
      <p:ext uri="{BB962C8B-B14F-4D97-AF65-F5344CB8AC3E}">
        <p14:creationId xmlns:p14="http://schemas.microsoft.com/office/powerpoint/2010/main" xmlns="" val="1454658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500" fill="hold"/>
                                        <p:tgtEl>
                                          <p:spTgt spid="26"/>
                                        </p:tgtEl>
                                        <p:attrNameLst>
                                          <p:attrName>ppt_x</p:attrName>
                                        </p:attrNameLst>
                                      </p:cBhvr>
                                      <p:tavLst>
                                        <p:tav tm="0">
                                          <p:val>
                                            <p:strVal val="1+#ppt_w/2"/>
                                          </p:val>
                                        </p:tav>
                                        <p:tav tm="100000">
                                          <p:val>
                                            <p:strVal val="#ppt_x"/>
                                          </p:val>
                                        </p:tav>
                                      </p:tavLst>
                                    </p:anim>
                                    <p:anim calcmode="lin" valueType="num">
                                      <p:cBhvr additive="base">
                                        <p:cTn id="8" dur="500" fill="hold"/>
                                        <p:tgtEl>
                                          <p:spTgt spid="2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38525" y="163840"/>
            <a:ext cx="8748000" cy="647699"/>
          </a:xfrm>
        </p:spPr>
        <p:txBody>
          <a:bodyPr>
            <a:normAutofit fontScale="90000"/>
          </a:bodyPr>
          <a:lstStyle/>
          <a:p>
            <a:r>
              <a:rPr lang="en-US" altLang="zh-CN" b="1" dirty="0" smtClean="0">
                <a:solidFill>
                  <a:srgbClr val="26AB8E"/>
                </a:solidFill>
              </a:rPr>
              <a:t/>
            </a:r>
            <a:br>
              <a:rPr lang="en-US" altLang="zh-CN" b="1" dirty="0" smtClean="0">
                <a:solidFill>
                  <a:srgbClr val="26AB8E"/>
                </a:solidFill>
              </a:rPr>
            </a:br>
            <a:endParaRPr lang="zh-CN" altLang="en-US" dirty="0"/>
          </a:p>
        </p:txBody>
      </p:sp>
      <p:sp>
        <p:nvSpPr>
          <p:cNvPr id="4" name="灯片编号占位符 3"/>
          <p:cNvSpPr>
            <a:spLocks noGrp="1"/>
          </p:cNvSpPr>
          <p:nvPr>
            <p:ph type="sldNum" sz="quarter" idx="12"/>
          </p:nvPr>
        </p:nvSpPr>
        <p:spPr/>
        <p:txBody>
          <a:bodyPr/>
          <a:lstStyle/>
          <a:p>
            <a:fld id="{4B1B0860-3CE7-4EC1-80B2-E4FAEF86BBEB}" type="slidenum">
              <a:rPr lang="zh-CN" altLang="en-US" smtClean="0"/>
              <a:pPr/>
              <a:t>18</a:t>
            </a:fld>
            <a:endParaRPr lang="zh-CN" altLang="en-US"/>
          </a:p>
        </p:txBody>
      </p:sp>
      <p:sp>
        <p:nvSpPr>
          <p:cNvPr id="5" name="矩形 4"/>
          <p:cNvSpPr/>
          <p:nvPr/>
        </p:nvSpPr>
        <p:spPr>
          <a:xfrm>
            <a:off x="102497" y="154442"/>
            <a:ext cx="5302880" cy="523220"/>
          </a:xfrm>
          <a:prstGeom prst="rect">
            <a:avLst/>
          </a:prstGeom>
        </p:spPr>
        <p:txBody>
          <a:bodyPr wrap="square" lIns="91440" tIns="45720" rIns="91440" bIns="45720">
            <a:spAutoFit/>
          </a:bodyPr>
          <a:lstStyle/>
          <a:p>
            <a:r>
              <a:rPr lang="zh-CN" altLang="en-US" sz="2800" b="1" dirty="0" smtClean="0">
                <a:solidFill>
                  <a:schemeClr val="bg1"/>
                </a:solidFill>
                <a:latin typeface="黑体" pitchFamily="2" charset="-122"/>
                <a:ea typeface="黑体" pitchFamily="2" charset="-122"/>
              </a:rPr>
              <a:t>供应链金融</a:t>
            </a:r>
            <a:r>
              <a:rPr lang="en-US" altLang="zh-CN" sz="2800" b="1" dirty="0" smtClean="0">
                <a:solidFill>
                  <a:schemeClr val="bg1"/>
                </a:solidFill>
                <a:latin typeface="黑体" pitchFamily="2" charset="-122"/>
                <a:ea typeface="黑体" pitchFamily="2" charset="-122"/>
              </a:rPr>
              <a:t>-</a:t>
            </a:r>
            <a:r>
              <a:rPr lang="zh-CN" altLang="en-US" sz="2800" b="1" dirty="0" smtClean="0">
                <a:solidFill>
                  <a:schemeClr val="bg1"/>
                </a:solidFill>
                <a:latin typeface="黑体" pitchFamily="2" charset="-122"/>
                <a:ea typeface="黑体" pitchFamily="2" charset="-122"/>
              </a:rPr>
              <a:t>厂仓银业务流程</a:t>
            </a:r>
            <a:endParaRPr lang="zh-CN" altLang="en-US" sz="2800" b="1" dirty="0">
              <a:solidFill>
                <a:schemeClr val="bg1"/>
              </a:solidFill>
              <a:latin typeface="黑体" pitchFamily="2" charset="-122"/>
              <a:ea typeface="黑体" pitchFamily="2" charset="-122"/>
            </a:endParaRPr>
          </a:p>
        </p:txBody>
      </p:sp>
      <p:pic>
        <p:nvPicPr>
          <p:cNvPr id="68" name="Picture 2" descr="E:\图片库\捕获.JPG"/>
          <p:cNvPicPr>
            <a:picLocks noChangeAspect="1" noChangeArrowheads="1"/>
          </p:cNvPicPr>
          <p:nvPr/>
        </p:nvPicPr>
        <p:blipFill>
          <a:blip r:embed="rId3" cstate="print"/>
          <a:srcRect/>
          <a:stretch>
            <a:fillRect/>
          </a:stretch>
        </p:blipFill>
        <p:spPr bwMode="auto">
          <a:xfrm>
            <a:off x="0" y="735547"/>
            <a:ext cx="9144000" cy="486055"/>
          </a:xfrm>
          <a:prstGeom prst="rect">
            <a:avLst/>
          </a:prstGeom>
          <a:noFill/>
        </p:spPr>
      </p:pic>
      <p:cxnSp>
        <p:nvCxnSpPr>
          <p:cNvPr id="70" name="直接连接符 1"/>
          <p:cNvCxnSpPr>
            <a:cxnSpLocks noChangeShapeType="1"/>
          </p:cNvCxnSpPr>
          <p:nvPr/>
        </p:nvCxnSpPr>
        <p:spPr bwMode="auto">
          <a:xfrm>
            <a:off x="-35497" y="1059582"/>
            <a:ext cx="12227497" cy="5289"/>
          </a:xfrm>
          <a:prstGeom prst="line">
            <a:avLst/>
          </a:prstGeom>
          <a:noFill/>
          <a:ln w="28575" algn="ctr">
            <a:solidFill>
              <a:srgbClr val="000000"/>
            </a:solidFill>
            <a:miter lim="800000"/>
            <a:headEnd/>
            <a:tailEnd/>
          </a:ln>
        </p:spPr>
      </p:cxnSp>
      <p:cxnSp>
        <p:nvCxnSpPr>
          <p:cNvPr id="71" name="直接连接符 3"/>
          <p:cNvCxnSpPr>
            <a:cxnSpLocks noChangeShapeType="1"/>
          </p:cNvCxnSpPr>
          <p:nvPr/>
        </p:nvCxnSpPr>
        <p:spPr bwMode="auto">
          <a:xfrm rot="5400000">
            <a:off x="1988531" y="3913147"/>
            <a:ext cx="5852421" cy="37284"/>
          </a:xfrm>
          <a:prstGeom prst="line">
            <a:avLst/>
          </a:prstGeom>
          <a:noFill/>
          <a:ln w="19050" algn="ctr">
            <a:solidFill>
              <a:srgbClr val="595959"/>
            </a:solidFill>
            <a:prstDash val="dash"/>
            <a:miter lim="800000"/>
            <a:headEnd/>
            <a:tailEnd/>
          </a:ln>
        </p:spPr>
      </p:cxnSp>
      <p:cxnSp>
        <p:nvCxnSpPr>
          <p:cNvPr id="72" name="直接连接符 4"/>
          <p:cNvCxnSpPr>
            <a:cxnSpLocks noChangeShapeType="1"/>
          </p:cNvCxnSpPr>
          <p:nvPr/>
        </p:nvCxnSpPr>
        <p:spPr bwMode="auto">
          <a:xfrm rot="5400000">
            <a:off x="5378984" y="3933357"/>
            <a:ext cx="5798417" cy="27718"/>
          </a:xfrm>
          <a:prstGeom prst="line">
            <a:avLst/>
          </a:prstGeom>
          <a:noFill/>
          <a:ln w="19050" algn="ctr">
            <a:solidFill>
              <a:srgbClr val="595959"/>
            </a:solidFill>
            <a:prstDash val="dash"/>
            <a:miter lim="800000"/>
            <a:headEnd/>
            <a:tailEnd/>
          </a:ln>
        </p:spPr>
      </p:cxnSp>
      <p:sp>
        <p:nvSpPr>
          <p:cNvPr id="73" name="矩形 72"/>
          <p:cNvSpPr/>
          <p:nvPr/>
        </p:nvSpPr>
        <p:spPr>
          <a:xfrm>
            <a:off x="-1" y="735546"/>
            <a:ext cx="4896091" cy="285750"/>
          </a:xfrm>
          <a:prstGeom prst="rect">
            <a:avLst/>
          </a:prstGeom>
          <a:ln/>
        </p:spPr>
        <p:style>
          <a:lnRef idx="1">
            <a:schemeClr val="accent2"/>
          </a:lnRef>
          <a:fillRef idx="2">
            <a:schemeClr val="accent2"/>
          </a:fillRef>
          <a:effectRef idx="1">
            <a:schemeClr val="accent2"/>
          </a:effectRef>
          <a:fontRef idx="minor">
            <a:schemeClr val="dk1"/>
          </a:fontRef>
        </p:style>
        <p:txBody>
          <a:bodyPr lIns="91440" tIns="45720" rIns="91440" bIns="45720" anchor="ctr"/>
          <a:lstStyle/>
          <a:p>
            <a:pPr algn="ctr">
              <a:defRPr/>
            </a:pPr>
            <a:r>
              <a:rPr lang="zh-CN" altLang="en-US" sz="1600" kern="0" dirty="0" smtClean="0">
                <a:solidFill>
                  <a:sysClr val="windowText" lastClr="000000"/>
                </a:solidFill>
                <a:latin typeface="黑体" pitchFamily="2" charset="-122"/>
                <a:ea typeface="黑体" pitchFamily="2" charset="-122"/>
              </a:rPr>
              <a:t>贸易金融系统</a:t>
            </a:r>
            <a:endParaRPr lang="zh-CN" altLang="en-US" sz="1600" kern="0" dirty="0">
              <a:solidFill>
                <a:sysClr val="windowText" lastClr="000000"/>
              </a:solidFill>
              <a:latin typeface="黑体" pitchFamily="2" charset="-122"/>
              <a:ea typeface="黑体" pitchFamily="2" charset="-122"/>
            </a:endParaRPr>
          </a:p>
        </p:txBody>
      </p:sp>
      <p:sp>
        <p:nvSpPr>
          <p:cNvPr id="74" name="矩形 73"/>
          <p:cNvSpPr/>
          <p:nvPr/>
        </p:nvSpPr>
        <p:spPr>
          <a:xfrm>
            <a:off x="4915348" y="735546"/>
            <a:ext cx="3360553" cy="285750"/>
          </a:xfrm>
          <a:prstGeom prst="rect">
            <a:avLst/>
          </a:prstGeom>
          <a:ln/>
        </p:spPr>
        <p:style>
          <a:lnRef idx="1">
            <a:schemeClr val="accent2"/>
          </a:lnRef>
          <a:fillRef idx="2">
            <a:schemeClr val="accent2"/>
          </a:fillRef>
          <a:effectRef idx="1">
            <a:schemeClr val="accent2"/>
          </a:effectRef>
          <a:fontRef idx="minor">
            <a:schemeClr val="dk1"/>
          </a:fontRef>
        </p:style>
        <p:txBody>
          <a:bodyPr lIns="91440" tIns="45720" rIns="91440" bIns="45720" anchor="ctr"/>
          <a:lstStyle/>
          <a:p>
            <a:pPr algn="ctr">
              <a:defRPr/>
            </a:pPr>
            <a:r>
              <a:rPr lang="zh-CN" altLang="en-US" sz="1600" kern="0" dirty="0" smtClean="0">
                <a:solidFill>
                  <a:sysClr val="windowText" lastClr="000000"/>
                </a:solidFill>
                <a:latin typeface="黑体" pitchFamily="2" charset="-122"/>
                <a:ea typeface="黑体" pitchFamily="2" charset="-122"/>
              </a:rPr>
              <a:t>信贷系统</a:t>
            </a:r>
            <a:endParaRPr lang="zh-CN" altLang="en-US" sz="1600" kern="0" dirty="0">
              <a:solidFill>
                <a:sysClr val="windowText" lastClr="000000"/>
              </a:solidFill>
              <a:latin typeface="黑体" pitchFamily="2" charset="-122"/>
              <a:ea typeface="黑体" pitchFamily="2" charset="-122"/>
            </a:endParaRPr>
          </a:p>
        </p:txBody>
      </p:sp>
      <p:sp>
        <p:nvSpPr>
          <p:cNvPr id="75" name="矩形 74"/>
          <p:cNvSpPr/>
          <p:nvPr/>
        </p:nvSpPr>
        <p:spPr>
          <a:xfrm>
            <a:off x="8312642" y="747121"/>
            <a:ext cx="3879357" cy="285750"/>
          </a:xfrm>
          <a:prstGeom prst="rect">
            <a:avLst/>
          </a:prstGeom>
          <a:ln/>
        </p:spPr>
        <p:style>
          <a:lnRef idx="1">
            <a:schemeClr val="accent2"/>
          </a:lnRef>
          <a:fillRef idx="2">
            <a:schemeClr val="accent2"/>
          </a:fillRef>
          <a:effectRef idx="1">
            <a:schemeClr val="accent2"/>
          </a:effectRef>
          <a:fontRef idx="minor">
            <a:schemeClr val="dk1"/>
          </a:fontRef>
        </p:style>
        <p:txBody>
          <a:bodyPr lIns="91440" tIns="45720" rIns="91440" bIns="45720" anchor="ctr"/>
          <a:lstStyle/>
          <a:p>
            <a:pPr algn="ctr">
              <a:defRPr/>
            </a:pPr>
            <a:r>
              <a:rPr lang="zh-CN" altLang="en-US" sz="1600" kern="0" dirty="0" smtClean="0">
                <a:solidFill>
                  <a:sysClr val="windowText" lastClr="000000"/>
                </a:solidFill>
                <a:latin typeface="黑体" pitchFamily="2" charset="-122"/>
                <a:ea typeface="黑体" pitchFamily="2" charset="-122"/>
              </a:rPr>
              <a:t>核心、商票、</a:t>
            </a:r>
            <a:r>
              <a:rPr lang="en-US" altLang="zh-CN" sz="1600" kern="0" dirty="0" smtClean="0">
                <a:solidFill>
                  <a:sysClr val="windowText" lastClr="000000"/>
                </a:solidFill>
                <a:latin typeface="黑体" pitchFamily="2" charset="-122"/>
                <a:ea typeface="黑体" pitchFamily="2" charset="-122"/>
              </a:rPr>
              <a:t>STL</a:t>
            </a:r>
            <a:r>
              <a:rPr lang="zh-CN" altLang="en-US" sz="1600" kern="0" dirty="0" smtClean="0">
                <a:solidFill>
                  <a:sysClr val="windowText" lastClr="000000"/>
                </a:solidFill>
                <a:latin typeface="黑体" pitchFamily="2" charset="-122"/>
                <a:ea typeface="黑体" pitchFamily="2" charset="-122"/>
              </a:rPr>
              <a:t>系统</a:t>
            </a:r>
            <a:endParaRPr lang="zh-CN" altLang="en-US" sz="1600" kern="0" dirty="0">
              <a:solidFill>
                <a:sysClr val="windowText" lastClr="000000"/>
              </a:solidFill>
              <a:latin typeface="黑体" pitchFamily="2" charset="-122"/>
              <a:ea typeface="黑体" pitchFamily="2" charset="-122"/>
            </a:endParaRPr>
          </a:p>
        </p:txBody>
      </p:sp>
      <p:sp>
        <p:nvSpPr>
          <p:cNvPr id="77" name="Rectangle 40"/>
          <p:cNvSpPr>
            <a:spLocks/>
          </p:cNvSpPr>
          <p:nvPr/>
        </p:nvSpPr>
        <p:spPr bwMode="ltGray">
          <a:xfrm>
            <a:off x="3484206" y="3725198"/>
            <a:ext cx="1224136" cy="378042"/>
          </a:xfrm>
          <a:prstGeom prst="rect">
            <a:avLst/>
          </a:prstGeom>
          <a:ln/>
        </p:spPr>
        <p:style>
          <a:lnRef idx="1">
            <a:schemeClr val="accent1"/>
          </a:lnRef>
          <a:fillRef idx="3">
            <a:schemeClr val="accent1"/>
          </a:fillRef>
          <a:effectRef idx="2">
            <a:schemeClr val="accent1"/>
          </a:effectRef>
          <a:fontRef idx="minor">
            <a:schemeClr val="lt1"/>
          </a:fontRef>
        </p:style>
        <p:txBody>
          <a:bodyPr lIns="36000" tIns="36000" rIns="36000" bIns="36000" anchor="ctr"/>
          <a:lstStyle/>
          <a:p>
            <a:pPr algn="ctr">
              <a:defRPr/>
            </a:pPr>
            <a:r>
              <a:rPr lang="zh-CN" altLang="en-US" sz="1200" kern="0" dirty="0" smtClean="0">
                <a:latin typeface="微软雅黑" pitchFamily="34" charset="-122"/>
                <a:ea typeface="微软雅黑" pitchFamily="34" charset="-122"/>
              </a:rPr>
              <a:t>保证金登记，</a:t>
            </a:r>
            <a:endParaRPr lang="en-US" altLang="zh-CN" sz="1200" kern="0" dirty="0" smtClean="0">
              <a:latin typeface="微软雅黑" pitchFamily="34" charset="-122"/>
              <a:ea typeface="微软雅黑" pitchFamily="34" charset="-122"/>
            </a:endParaRPr>
          </a:p>
          <a:p>
            <a:pPr algn="ctr">
              <a:defRPr/>
            </a:pPr>
            <a:r>
              <a:rPr lang="zh-CN" altLang="en-US" sz="1200" kern="0" dirty="0" smtClean="0">
                <a:latin typeface="微软雅黑" pitchFamily="34" charset="-122"/>
                <a:ea typeface="微软雅黑" pitchFamily="34" charset="-122"/>
              </a:rPr>
              <a:t>敞口释放</a:t>
            </a:r>
            <a:endParaRPr lang="en-US" altLang="zh-CN" sz="1200" kern="0" dirty="0">
              <a:latin typeface="微软雅黑" pitchFamily="34" charset="-122"/>
              <a:ea typeface="微软雅黑" pitchFamily="34" charset="-122"/>
            </a:endParaRPr>
          </a:p>
        </p:txBody>
      </p:sp>
      <p:sp>
        <p:nvSpPr>
          <p:cNvPr id="78" name="Rectangle 40"/>
          <p:cNvSpPr>
            <a:spLocks/>
          </p:cNvSpPr>
          <p:nvPr/>
        </p:nvSpPr>
        <p:spPr bwMode="ltGray">
          <a:xfrm>
            <a:off x="1972038" y="3165824"/>
            <a:ext cx="1080040" cy="378042"/>
          </a:xfrm>
          <a:prstGeom prst="rect">
            <a:avLst/>
          </a:prstGeom>
          <a:ln/>
        </p:spPr>
        <p:style>
          <a:lnRef idx="1">
            <a:schemeClr val="accent1"/>
          </a:lnRef>
          <a:fillRef idx="3">
            <a:schemeClr val="accent1"/>
          </a:fillRef>
          <a:effectRef idx="2">
            <a:schemeClr val="accent1"/>
          </a:effectRef>
          <a:fontRef idx="minor">
            <a:schemeClr val="lt1"/>
          </a:fontRef>
        </p:style>
        <p:txBody>
          <a:bodyPr lIns="36000" tIns="36000" rIns="36000" bIns="36000" anchor="ctr"/>
          <a:lstStyle/>
          <a:p>
            <a:pPr algn="ctr">
              <a:defRPr/>
            </a:pPr>
            <a:r>
              <a:rPr lang="zh-CN" altLang="en-US" sz="1200" kern="0" dirty="0" smtClean="0">
                <a:latin typeface="微软雅黑" pitchFamily="34" charset="-122"/>
                <a:ea typeface="微软雅黑" pitchFamily="34" charset="-122"/>
              </a:rPr>
              <a:t>发货登记</a:t>
            </a:r>
            <a:endParaRPr lang="en-US" altLang="zh-CN" sz="1200" kern="0" dirty="0">
              <a:latin typeface="微软雅黑" pitchFamily="34" charset="-122"/>
              <a:ea typeface="微软雅黑" pitchFamily="34" charset="-122"/>
            </a:endParaRPr>
          </a:p>
        </p:txBody>
      </p:sp>
      <p:sp>
        <p:nvSpPr>
          <p:cNvPr id="79" name="Rectangle 40"/>
          <p:cNvSpPr>
            <a:spLocks/>
          </p:cNvSpPr>
          <p:nvPr/>
        </p:nvSpPr>
        <p:spPr bwMode="ltGray">
          <a:xfrm>
            <a:off x="9663016" y="2317302"/>
            <a:ext cx="1633875" cy="378000"/>
          </a:xfrm>
          <a:prstGeom prst="rect">
            <a:avLst/>
          </a:prstGeom>
          <a:ln/>
        </p:spPr>
        <p:style>
          <a:lnRef idx="0">
            <a:schemeClr val="accent2"/>
          </a:lnRef>
          <a:fillRef idx="3">
            <a:schemeClr val="accent2"/>
          </a:fillRef>
          <a:effectRef idx="3">
            <a:schemeClr val="accent2"/>
          </a:effectRef>
          <a:fontRef idx="minor">
            <a:schemeClr val="lt1"/>
          </a:fontRef>
        </p:style>
        <p:txBody>
          <a:bodyPr lIns="36000" tIns="36000" rIns="36000" bIns="36000" anchor="ctr"/>
          <a:lstStyle/>
          <a:p>
            <a:pPr algn="ctr">
              <a:defRPr/>
            </a:pPr>
            <a:r>
              <a:rPr lang="zh-CN" altLang="en-US" sz="1200" kern="0" dirty="0">
                <a:latin typeface="微软雅黑" pitchFamily="34" charset="-122"/>
                <a:ea typeface="微软雅黑" pitchFamily="34" charset="-122"/>
              </a:rPr>
              <a:t>核心放款，生成借据</a:t>
            </a:r>
            <a:endParaRPr lang="en-US" altLang="zh-CN" sz="1200" kern="0" dirty="0">
              <a:latin typeface="微软雅黑" pitchFamily="34" charset="-122"/>
              <a:ea typeface="微软雅黑" pitchFamily="34" charset="-122"/>
            </a:endParaRPr>
          </a:p>
        </p:txBody>
      </p:sp>
      <p:sp>
        <p:nvSpPr>
          <p:cNvPr id="80" name="Rectangle 40"/>
          <p:cNvSpPr>
            <a:spLocks/>
          </p:cNvSpPr>
          <p:nvPr/>
        </p:nvSpPr>
        <p:spPr bwMode="ltGray">
          <a:xfrm>
            <a:off x="6436535" y="3208257"/>
            <a:ext cx="1080120" cy="269988"/>
          </a:xfrm>
          <a:prstGeom prst="rect">
            <a:avLst/>
          </a:prstGeom>
          <a:solidFill>
            <a:srgbClr val="00B0F0"/>
          </a:solidFill>
          <a:ln/>
        </p:spPr>
        <p:style>
          <a:lnRef idx="1">
            <a:schemeClr val="accent3"/>
          </a:lnRef>
          <a:fillRef idx="3">
            <a:schemeClr val="accent3"/>
          </a:fillRef>
          <a:effectRef idx="2">
            <a:schemeClr val="accent3"/>
          </a:effectRef>
          <a:fontRef idx="minor">
            <a:schemeClr val="lt1"/>
          </a:fontRef>
        </p:style>
        <p:txBody>
          <a:bodyPr lIns="36000" tIns="36000" rIns="36000" bIns="36000" anchor="ctr"/>
          <a:lstStyle/>
          <a:p>
            <a:pPr algn="ctr">
              <a:defRPr/>
            </a:pPr>
            <a:r>
              <a:rPr lang="zh-CN" altLang="en-US" sz="1200" kern="0" dirty="0">
                <a:latin typeface="微软雅黑" pitchFamily="34" charset="-122"/>
                <a:ea typeface="微软雅黑" pitchFamily="34" charset="-122"/>
              </a:rPr>
              <a:t>获取核心借据</a:t>
            </a:r>
            <a:endParaRPr lang="en-US" altLang="zh-CN" sz="1200" kern="0" dirty="0">
              <a:latin typeface="微软雅黑" pitchFamily="34" charset="-122"/>
              <a:ea typeface="微软雅黑" pitchFamily="34" charset="-122"/>
            </a:endParaRPr>
          </a:p>
        </p:txBody>
      </p:sp>
      <p:cxnSp>
        <p:nvCxnSpPr>
          <p:cNvPr id="81" name="直接连接符 80"/>
          <p:cNvCxnSpPr/>
          <p:nvPr/>
        </p:nvCxnSpPr>
        <p:spPr bwMode="ltGray">
          <a:xfrm rot="5400000" flipH="1" flipV="1">
            <a:off x="3980619" y="1978041"/>
            <a:ext cx="435916" cy="11023"/>
          </a:xfrm>
          <a:prstGeom prst="line">
            <a:avLst/>
          </a:prstGeom>
          <a:ln>
            <a:headEnd type="triangle" w="med" len="med"/>
            <a:tailEnd type="none" w="med" len="med"/>
          </a:ln>
        </p:spPr>
        <p:style>
          <a:lnRef idx="2">
            <a:schemeClr val="dk1"/>
          </a:lnRef>
          <a:fillRef idx="0">
            <a:schemeClr val="dk1"/>
          </a:fillRef>
          <a:effectRef idx="1">
            <a:schemeClr val="dk1"/>
          </a:effectRef>
          <a:fontRef idx="minor">
            <a:schemeClr val="tx1"/>
          </a:fontRef>
        </p:style>
      </p:cxnSp>
      <p:cxnSp>
        <p:nvCxnSpPr>
          <p:cNvPr id="82" name="直接连接符 81"/>
          <p:cNvCxnSpPr/>
          <p:nvPr/>
        </p:nvCxnSpPr>
        <p:spPr bwMode="ltGray">
          <a:xfrm flipH="1">
            <a:off x="4780351" y="2529446"/>
            <a:ext cx="504056" cy="0"/>
          </a:xfrm>
          <a:prstGeom prst="line">
            <a:avLst/>
          </a:prstGeom>
          <a:ln>
            <a:headEnd type="triangle" w="med" len="med"/>
            <a:tailEnd type="none" w="med" len="med"/>
          </a:ln>
        </p:spPr>
        <p:style>
          <a:lnRef idx="2">
            <a:schemeClr val="dk1"/>
          </a:lnRef>
          <a:fillRef idx="0">
            <a:schemeClr val="dk1"/>
          </a:fillRef>
          <a:effectRef idx="1">
            <a:schemeClr val="dk1"/>
          </a:effectRef>
          <a:fontRef idx="minor">
            <a:schemeClr val="tx1"/>
          </a:fontRef>
        </p:style>
      </p:cxnSp>
      <p:sp>
        <p:nvSpPr>
          <p:cNvPr id="84" name="菱形 83"/>
          <p:cNvSpPr/>
          <p:nvPr/>
        </p:nvSpPr>
        <p:spPr bwMode="auto">
          <a:xfrm>
            <a:off x="3400623" y="2251679"/>
            <a:ext cx="1440160" cy="378042"/>
          </a:xfrm>
          <a:prstGeom prst="diamond">
            <a:avLst/>
          </a:prstGeom>
          <a:solidFill>
            <a:srgbClr val="A4852C"/>
          </a:solidFill>
          <a:ln/>
          <a:extLst>
            <a:ext uri="{91240B29-F687-4F45-9708-019B960494DF}"/>
            <a:ext uri="{AF507438-7753-43E0-B8FC-AC1667EBCBE1}"/>
          </a:extLst>
        </p:spPr>
        <p:style>
          <a:lnRef idx="0">
            <a:schemeClr val="accent1"/>
          </a:lnRef>
          <a:fillRef idx="3">
            <a:schemeClr val="accent1"/>
          </a:fillRef>
          <a:effectRef idx="3">
            <a:schemeClr val="accent1"/>
          </a:effectRef>
          <a:fontRef idx="minor">
            <a:schemeClr val="lt1"/>
          </a:fontRef>
        </p:style>
        <p:txBody>
          <a:bodyPr lIns="91440" tIns="45720" rIns="91440" bIns="45720"/>
          <a:lstStyle/>
          <a:p>
            <a:pPr algn="ctr">
              <a:spcBef>
                <a:spcPct val="20000"/>
              </a:spcBef>
              <a:defRPr/>
            </a:pPr>
            <a:endParaRPr lang="zh-CN" altLang="en-US" sz="1000" dirty="0">
              <a:solidFill>
                <a:schemeClr val="tx1"/>
              </a:solidFill>
              <a:ea typeface="仿宋_GB2312" pitchFamily="49" charset="-122"/>
            </a:endParaRPr>
          </a:p>
        </p:txBody>
      </p:sp>
      <p:sp>
        <p:nvSpPr>
          <p:cNvPr id="85" name="TextBox 104"/>
          <p:cNvSpPr txBox="1">
            <a:spLocks noChangeArrowheads="1"/>
          </p:cNvSpPr>
          <p:nvPr/>
        </p:nvSpPr>
        <p:spPr bwMode="auto">
          <a:xfrm>
            <a:off x="3844252" y="2270960"/>
            <a:ext cx="697627" cy="400110"/>
          </a:xfrm>
          <a:prstGeom prst="rect">
            <a:avLst/>
          </a:prstGeom>
          <a:noFill/>
          <a:ln w="9525">
            <a:noFill/>
            <a:miter lim="800000"/>
            <a:headEnd/>
            <a:tailEnd/>
          </a:ln>
        </p:spPr>
        <p:txBody>
          <a:bodyPr wrap="none" lIns="91440" tIns="45720" rIns="91440" bIns="45720">
            <a:spAutoFit/>
          </a:bodyPr>
          <a:lstStyle/>
          <a:p>
            <a:r>
              <a:rPr lang="zh-CN" altLang="en-US" sz="1000" dirty="0">
                <a:solidFill>
                  <a:schemeClr val="bg1"/>
                </a:solidFill>
              </a:rPr>
              <a:t>提交校验</a:t>
            </a:r>
            <a:endParaRPr lang="en-US" altLang="zh-CN" sz="1000" dirty="0">
              <a:solidFill>
                <a:schemeClr val="bg1"/>
              </a:solidFill>
            </a:endParaRPr>
          </a:p>
          <a:p>
            <a:r>
              <a:rPr lang="zh-CN" altLang="en-US" sz="1000" dirty="0">
                <a:solidFill>
                  <a:schemeClr val="bg1"/>
                </a:solidFill>
              </a:rPr>
              <a:t>是否通过</a:t>
            </a:r>
          </a:p>
        </p:txBody>
      </p:sp>
      <p:sp>
        <p:nvSpPr>
          <p:cNvPr id="86" name="流程图: 过程 85"/>
          <p:cNvSpPr/>
          <p:nvPr/>
        </p:nvSpPr>
        <p:spPr bwMode="auto">
          <a:xfrm>
            <a:off x="4924369" y="2278701"/>
            <a:ext cx="142875" cy="161924"/>
          </a:xfrm>
          <a:prstGeom prst="flowChartProcess">
            <a:avLst/>
          </a:prstGeom>
          <a:solidFill>
            <a:schemeClr val="bg1"/>
          </a:solidFill>
          <a:ln>
            <a:noFill/>
          </a:ln>
          <a:effectLst/>
          <a:extLst>
            <a:ext uri="{91240B29-F687-4F45-9708-019B960494DF}"/>
            <a:ext uri="{AF507438-7753-43E0-B8FC-AC1667EBCBE1}"/>
          </a:extLst>
        </p:spPr>
        <p:txBody>
          <a:bodyPr lIns="91440" tIns="45720" rIns="91440" bIns="45720"/>
          <a:lstStyle/>
          <a:p>
            <a:pPr algn="ctr">
              <a:spcBef>
                <a:spcPct val="20000"/>
              </a:spcBef>
              <a:defRPr/>
            </a:pPr>
            <a:r>
              <a:rPr lang="zh-CN" altLang="en-US" sz="1100" dirty="0">
                <a:latin typeface="Arial" charset="0"/>
              </a:rPr>
              <a:t>是</a:t>
            </a:r>
          </a:p>
        </p:txBody>
      </p:sp>
      <p:cxnSp>
        <p:nvCxnSpPr>
          <p:cNvPr id="87" name="直接连接符 86"/>
          <p:cNvCxnSpPr/>
          <p:nvPr/>
        </p:nvCxnSpPr>
        <p:spPr bwMode="ltGray">
          <a:xfrm flipH="1">
            <a:off x="3922713" y="1792582"/>
            <a:ext cx="124" cy="351588"/>
          </a:xfrm>
          <a:prstGeom prst="line">
            <a:avLst/>
          </a:prstGeom>
          <a:ln w="1905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88" name="流程图: 过程 87"/>
          <p:cNvSpPr/>
          <p:nvPr/>
        </p:nvSpPr>
        <p:spPr bwMode="auto">
          <a:xfrm>
            <a:off x="3556339" y="1912168"/>
            <a:ext cx="215900" cy="163116"/>
          </a:xfrm>
          <a:prstGeom prst="flowChartProcess">
            <a:avLst/>
          </a:prstGeom>
          <a:solidFill>
            <a:schemeClr val="bg1"/>
          </a:solidFill>
          <a:ln>
            <a:noFill/>
          </a:ln>
          <a:effectLst/>
          <a:extLst>
            <a:ext uri="{91240B29-F687-4F45-9708-019B960494DF}"/>
            <a:ext uri="{AF507438-7753-43E0-B8FC-AC1667EBCBE1}"/>
          </a:extLst>
        </p:spPr>
        <p:txBody>
          <a:bodyPr lIns="91440" tIns="45720" rIns="91440" bIns="45720"/>
          <a:lstStyle/>
          <a:p>
            <a:pPr algn="ctr">
              <a:spcBef>
                <a:spcPct val="20000"/>
              </a:spcBef>
              <a:defRPr/>
            </a:pPr>
            <a:r>
              <a:rPr lang="zh-CN" altLang="en-US" sz="1100" dirty="0">
                <a:latin typeface="Arial" charset="0"/>
              </a:rPr>
              <a:t>否</a:t>
            </a:r>
          </a:p>
        </p:txBody>
      </p:sp>
      <p:cxnSp>
        <p:nvCxnSpPr>
          <p:cNvPr id="89" name="直接连接符 88"/>
          <p:cNvCxnSpPr/>
          <p:nvPr/>
        </p:nvCxnSpPr>
        <p:spPr bwMode="ltGray">
          <a:xfrm rot="10800000" flipV="1">
            <a:off x="7952607" y="2453833"/>
            <a:ext cx="1283990" cy="6172"/>
          </a:xfrm>
          <a:prstGeom prst="line">
            <a:avLst/>
          </a:prstGeom>
          <a:ln>
            <a:headEnd type="triangle" w="med" len="med"/>
            <a:tailEnd type="none" w="med" len="med"/>
          </a:ln>
        </p:spPr>
        <p:style>
          <a:lnRef idx="2">
            <a:schemeClr val="dk1"/>
          </a:lnRef>
          <a:fillRef idx="0">
            <a:schemeClr val="dk1"/>
          </a:fillRef>
          <a:effectRef idx="1">
            <a:schemeClr val="dk1"/>
          </a:effectRef>
          <a:fontRef idx="minor">
            <a:schemeClr val="tx1"/>
          </a:fontRef>
        </p:style>
      </p:cxnSp>
      <p:cxnSp>
        <p:nvCxnSpPr>
          <p:cNvPr id="90" name="肘形连接符 62"/>
          <p:cNvCxnSpPr>
            <a:stCxn id="79" idx="2"/>
          </p:cNvCxnSpPr>
          <p:nvPr/>
        </p:nvCxnSpPr>
        <p:spPr bwMode="auto">
          <a:xfrm rot="5400000">
            <a:off x="8725691" y="1535131"/>
            <a:ext cx="594093" cy="2914434"/>
          </a:xfrm>
          <a:prstGeom prst="bentConnector2">
            <a:avLst/>
          </a:prstGeom>
          <a:ln>
            <a:tailEnd type="arrow"/>
          </a:ln>
          <a:extLst>
            <a:ext uri="{91240B29-F687-4F45-9708-019B960494DF}"/>
            <a:ext uri="{AF507438-7753-43E0-B8FC-AC1667EBCBE1}"/>
          </a:extLst>
        </p:spPr>
        <p:style>
          <a:lnRef idx="2">
            <a:schemeClr val="dk1"/>
          </a:lnRef>
          <a:fillRef idx="0">
            <a:schemeClr val="dk1"/>
          </a:fillRef>
          <a:effectRef idx="1">
            <a:schemeClr val="dk1"/>
          </a:effectRef>
          <a:fontRef idx="minor">
            <a:schemeClr val="tx1"/>
          </a:fontRef>
        </p:style>
      </p:cxnSp>
      <p:sp>
        <p:nvSpPr>
          <p:cNvPr id="91" name="流程图: 过程 90"/>
          <p:cNvSpPr/>
          <p:nvPr/>
        </p:nvSpPr>
        <p:spPr bwMode="auto">
          <a:xfrm>
            <a:off x="4204089" y="1754082"/>
            <a:ext cx="576262" cy="161924"/>
          </a:xfrm>
          <a:prstGeom prst="flowChartProcess">
            <a:avLst/>
          </a:prstGeom>
          <a:solidFill>
            <a:schemeClr val="bg1"/>
          </a:solidFill>
          <a:ln>
            <a:noFill/>
          </a:ln>
          <a:effectLst/>
          <a:extLst>
            <a:ext uri="{91240B29-F687-4F45-9708-019B960494DF}"/>
            <a:ext uri="{AF507438-7753-43E0-B8FC-AC1667EBCBE1}"/>
          </a:extLst>
        </p:spPr>
        <p:txBody>
          <a:bodyPr lIns="91440" tIns="45720" rIns="91440" bIns="45720"/>
          <a:lstStyle/>
          <a:p>
            <a:pPr algn="ctr">
              <a:spcBef>
                <a:spcPct val="20000"/>
              </a:spcBef>
              <a:defRPr/>
            </a:pPr>
            <a:r>
              <a:rPr lang="zh-CN" altLang="en-US" sz="1100" dirty="0">
                <a:latin typeface="Arial" charset="0"/>
              </a:rPr>
              <a:t>提交</a:t>
            </a:r>
          </a:p>
        </p:txBody>
      </p:sp>
      <p:sp>
        <p:nvSpPr>
          <p:cNvPr id="92" name="Rectangle 40"/>
          <p:cNvSpPr>
            <a:spLocks/>
          </p:cNvSpPr>
          <p:nvPr/>
        </p:nvSpPr>
        <p:spPr bwMode="ltGray">
          <a:xfrm>
            <a:off x="9535662" y="4350337"/>
            <a:ext cx="1772807" cy="378000"/>
          </a:xfrm>
          <a:prstGeom prst="rect">
            <a:avLst/>
          </a:prstGeom>
          <a:ln/>
        </p:spPr>
        <p:style>
          <a:lnRef idx="1">
            <a:schemeClr val="accent2"/>
          </a:lnRef>
          <a:fillRef idx="3">
            <a:schemeClr val="accent2"/>
          </a:fillRef>
          <a:effectRef idx="2">
            <a:schemeClr val="accent2"/>
          </a:effectRef>
          <a:fontRef idx="minor">
            <a:schemeClr val="lt1"/>
          </a:fontRef>
        </p:style>
        <p:txBody>
          <a:bodyPr lIns="36000" tIns="36000" rIns="36000" bIns="36000" anchor="ctr"/>
          <a:lstStyle/>
          <a:p>
            <a:pPr algn="ctr">
              <a:defRPr/>
            </a:pPr>
            <a:r>
              <a:rPr lang="zh-CN" altLang="en-US" sz="1200" kern="0" dirty="0" smtClean="0">
                <a:latin typeface="微软雅黑" pitchFamily="34" charset="-122"/>
                <a:ea typeface="微软雅黑" pitchFamily="34" charset="-122"/>
              </a:rPr>
              <a:t>核心还款，更新借据</a:t>
            </a:r>
            <a:endParaRPr lang="en-US" altLang="zh-CN" sz="1200" kern="0" dirty="0">
              <a:latin typeface="微软雅黑" pitchFamily="34" charset="-122"/>
              <a:ea typeface="微软雅黑" pitchFamily="34" charset="-122"/>
            </a:endParaRPr>
          </a:p>
        </p:txBody>
      </p:sp>
      <p:sp>
        <p:nvSpPr>
          <p:cNvPr id="93" name="Rectangle 40"/>
          <p:cNvSpPr>
            <a:spLocks/>
          </p:cNvSpPr>
          <p:nvPr/>
        </p:nvSpPr>
        <p:spPr bwMode="ltGray">
          <a:xfrm>
            <a:off x="6459685" y="4400484"/>
            <a:ext cx="1080120" cy="269988"/>
          </a:xfrm>
          <a:prstGeom prst="rect">
            <a:avLst/>
          </a:prstGeom>
          <a:solidFill>
            <a:srgbClr val="00B0F0"/>
          </a:solidFill>
          <a:ln/>
        </p:spPr>
        <p:style>
          <a:lnRef idx="1">
            <a:schemeClr val="accent3"/>
          </a:lnRef>
          <a:fillRef idx="3">
            <a:schemeClr val="accent3"/>
          </a:fillRef>
          <a:effectRef idx="2">
            <a:schemeClr val="accent3"/>
          </a:effectRef>
          <a:fontRef idx="minor">
            <a:schemeClr val="lt1"/>
          </a:fontRef>
        </p:style>
        <p:txBody>
          <a:bodyPr lIns="36000" tIns="36000" rIns="36000" bIns="36000" anchor="ctr"/>
          <a:lstStyle/>
          <a:p>
            <a:pPr algn="ctr">
              <a:defRPr/>
            </a:pPr>
            <a:r>
              <a:rPr lang="zh-CN" altLang="en-US" sz="1200" kern="0" dirty="0">
                <a:latin typeface="微软雅黑" pitchFamily="34" charset="-122"/>
                <a:ea typeface="微软雅黑" pitchFamily="34" charset="-122"/>
              </a:rPr>
              <a:t>获取核心借据</a:t>
            </a:r>
            <a:endParaRPr lang="en-US" altLang="zh-CN" sz="1200" kern="0" dirty="0">
              <a:latin typeface="微软雅黑" pitchFamily="34" charset="-122"/>
              <a:ea typeface="微软雅黑" pitchFamily="34" charset="-122"/>
            </a:endParaRPr>
          </a:p>
        </p:txBody>
      </p:sp>
      <p:cxnSp>
        <p:nvCxnSpPr>
          <p:cNvPr id="94" name="直接连接符 93"/>
          <p:cNvCxnSpPr/>
          <p:nvPr/>
        </p:nvCxnSpPr>
        <p:spPr bwMode="ltGray">
          <a:xfrm>
            <a:off x="7611812" y="4508453"/>
            <a:ext cx="1798406" cy="5686"/>
          </a:xfrm>
          <a:prstGeom prst="line">
            <a:avLst/>
          </a:prstGeom>
          <a:ln>
            <a:headEnd type="triangle" w="med" len="med"/>
            <a:tailEnd type="none" w="med" len="med"/>
          </a:ln>
        </p:spPr>
        <p:style>
          <a:lnRef idx="2">
            <a:schemeClr val="dk1"/>
          </a:lnRef>
          <a:fillRef idx="0">
            <a:schemeClr val="dk1"/>
          </a:fillRef>
          <a:effectRef idx="1">
            <a:schemeClr val="dk1"/>
          </a:effectRef>
          <a:fontRef idx="minor">
            <a:schemeClr val="tx1"/>
          </a:fontRef>
        </p:style>
      </p:cxnSp>
      <p:sp>
        <p:nvSpPr>
          <p:cNvPr id="95" name="Rectangle 40"/>
          <p:cNvSpPr>
            <a:spLocks/>
          </p:cNvSpPr>
          <p:nvPr/>
        </p:nvSpPr>
        <p:spPr bwMode="ltGray">
          <a:xfrm>
            <a:off x="6076494" y="1321939"/>
            <a:ext cx="792088" cy="324036"/>
          </a:xfrm>
          <a:prstGeom prst="rect">
            <a:avLst/>
          </a:prstGeom>
          <a:solidFill>
            <a:srgbClr val="00B0F0"/>
          </a:solidFill>
          <a:ln/>
        </p:spPr>
        <p:style>
          <a:lnRef idx="1">
            <a:schemeClr val="accent3"/>
          </a:lnRef>
          <a:fillRef idx="3">
            <a:schemeClr val="accent3"/>
          </a:fillRef>
          <a:effectRef idx="2">
            <a:schemeClr val="accent3"/>
          </a:effectRef>
          <a:fontRef idx="minor">
            <a:schemeClr val="lt1"/>
          </a:fontRef>
        </p:style>
        <p:txBody>
          <a:bodyPr lIns="36000" tIns="36000" rIns="36000" bIns="36000" anchor="ctr"/>
          <a:lstStyle/>
          <a:p>
            <a:pPr algn="ctr">
              <a:defRPr/>
            </a:pPr>
            <a:r>
              <a:rPr lang="zh-CN" altLang="en-US" sz="1200" kern="0" dirty="0" smtClean="0">
                <a:latin typeface="微软雅黑" pitchFamily="34" charset="-122"/>
                <a:ea typeface="微软雅黑" pitchFamily="34" charset="-122"/>
              </a:rPr>
              <a:t>业务申请</a:t>
            </a:r>
            <a:endParaRPr lang="en-US" altLang="zh-CN" sz="1200" kern="0" dirty="0">
              <a:latin typeface="微软雅黑" pitchFamily="34" charset="-122"/>
              <a:ea typeface="微软雅黑" pitchFamily="34" charset="-122"/>
            </a:endParaRPr>
          </a:p>
        </p:txBody>
      </p:sp>
      <p:sp>
        <p:nvSpPr>
          <p:cNvPr id="96" name="Rectangle 40"/>
          <p:cNvSpPr>
            <a:spLocks/>
          </p:cNvSpPr>
          <p:nvPr/>
        </p:nvSpPr>
        <p:spPr bwMode="ltGray">
          <a:xfrm>
            <a:off x="5054249" y="1321939"/>
            <a:ext cx="864096" cy="324036"/>
          </a:xfrm>
          <a:prstGeom prst="rect">
            <a:avLst/>
          </a:prstGeom>
          <a:solidFill>
            <a:srgbClr val="00B0F0"/>
          </a:solidFill>
          <a:ln/>
        </p:spPr>
        <p:style>
          <a:lnRef idx="1">
            <a:schemeClr val="accent3"/>
          </a:lnRef>
          <a:fillRef idx="3">
            <a:schemeClr val="accent3"/>
          </a:fillRef>
          <a:effectRef idx="2">
            <a:schemeClr val="accent3"/>
          </a:effectRef>
          <a:fontRef idx="minor">
            <a:schemeClr val="lt1"/>
          </a:fontRef>
        </p:style>
        <p:txBody>
          <a:bodyPr lIns="36000" tIns="36000" rIns="36000" bIns="36000" anchor="ctr"/>
          <a:lstStyle/>
          <a:p>
            <a:pPr algn="ctr">
              <a:defRPr/>
            </a:pPr>
            <a:r>
              <a:rPr lang="zh-CN" altLang="en-US" sz="1200" kern="0" dirty="0" smtClean="0">
                <a:latin typeface="微软雅黑" pitchFamily="34" charset="-122"/>
                <a:ea typeface="微软雅黑" pitchFamily="34" charset="-122"/>
              </a:rPr>
              <a:t>主合同生成</a:t>
            </a:r>
            <a:endParaRPr lang="en-US" altLang="zh-CN" sz="1200" kern="0" dirty="0">
              <a:latin typeface="微软雅黑" pitchFamily="34" charset="-122"/>
              <a:ea typeface="微软雅黑" pitchFamily="34" charset="-122"/>
            </a:endParaRPr>
          </a:p>
        </p:txBody>
      </p:sp>
      <p:sp>
        <p:nvSpPr>
          <p:cNvPr id="97" name="Rectangle 40"/>
          <p:cNvSpPr>
            <a:spLocks/>
          </p:cNvSpPr>
          <p:nvPr/>
        </p:nvSpPr>
        <p:spPr bwMode="ltGray">
          <a:xfrm>
            <a:off x="3391607" y="1321940"/>
            <a:ext cx="1252630" cy="378042"/>
          </a:xfrm>
          <a:prstGeom prst="rect">
            <a:avLst/>
          </a:prstGeom>
          <a:ln/>
        </p:spPr>
        <p:style>
          <a:lnRef idx="1">
            <a:schemeClr val="accent1"/>
          </a:lnRef>
          <a:fillRef idx="3">
            <a:schemeClr val="accent1"/>
          </a:fillRef>
          <a:effectRef idx="2">
            <a:schemeClr val="accent1"/>
          </a:effectRef>
          <a:fontRef idx="minor">
            <a:schemeClr val="lt1"/>
          </a:fontRef>
        </p:style>
        <p:txBody>
          <a:bodyPr lIns="36000" tIns="36000" rIns="36000" bIns="36000" anchor="ctr"/>
          <a:lstStyle/>
          <a:p>
            <a:pPr algn="ctr">
              <a:defRPr/>
            </a:pPr>
            <a:r>
              <a:rPr lang="zh-CN" altLang="en-US" sz="1200" kern="0" dirty="0" smtClean="0">
                <a:latin typeface="微软雅黑" pitchFamily="34" charset="-122"/>
                <a:ea typeface="微软雅黑" pitchFamily="34" charset="-122"/>
              </a:rPr>
              <a:t>贸金审核</a:t>
            </a:r>
            <a:endParaRPr lang="en-US" altLang="zh-CN" sz="1200" kern="0" dirty="0">
              <a:latin typeface="微软雅黑" pitchFamily="34" charset="-122"/>
              <a:ea typeface="微软雅黑" pitchFamily="34" charset="-122"/>
            </a:endParaRPr>
          </a:p>
        </p:txBody>
      </p:sp>
      <p:sp>
        <p:nvSpPr>
          <p:cNvPr id="98" name="Rectangle 40"/>
          <p:cNvSpPr>
            <a:spLocks/>
          </p:cNvSpPr>
          <p:nvPr/>
        </p:nvSpPr>
        <p:spPr bwMode="ltGray">
          <a:xfrm>
            <a:off x="1079562" y="1321940"/>
            <a:ext cx="1656184" cy="540060"/>
          </a:xfrm>
          <a:prstGeom prst="rect">
            <a:avLst/>
          </a:prstGeom>
          <a:ln/>
        </p:spPr>
        <p:style>
          <a:lnRef idx="1">
            <a:schemeClr val="accent1"/>
          </a:lnRef>
          <a:fillRef idx="3">
            <a:schemeClr val="accent1"/>
          </a:fillRef>
          <a:effectRef idx="2">
            <a:schemeClr val="accent1"/>
          </a:effectRef>
          <a:fontRef idx="minor">
            <a:schemeClr val="lt1"/>
          </a:fontRef>
        </p:style>
        <p:txBody>
          <a:bodyPr lIns="36000" tIns="36000" rIns="36000" bIns="36000" anchor="ctr"/>
          <a:lstStyle/>
          <a:p>
            <a:pPr algn="ctr">
              <a:defRPr/>
            </a:pPr>
            <a:r>
              <a:rPr lang="zh-CN" altLang="en-US" sz="1200" kern="0" dirty="0" smtClean="0">
                <a:latin typeface="微软雅黑" pitchFamily="34" charset="-122"/>
                <a:ea typeface="微软雅黑" pitchFamily="34" charset="-122"/>
              </a:rPr>
              <a:t>协议签订</a:t>
            </a:r>
            <a:endParaRPr lang="en-US" altLang="zh-CN" sz="1200" kern="0" dirty="0" smtClean="0">
              <a:latin typeface="微软雅黑" pitchFamily="34" charset="-122"/>
              <a:ea typeface="微软雅黑" pitchFamily="34" charset="-122"/>
            </a:endParaRPr>
          </a:p>
          <a:p>
            <a:pPr algn="ctr">
              <a:defRPr/>
            </a:pPr>
            <a:r>
              <a:rPr lang="zh-CN" altLang="en-US" sz="1200" kern="0" dirty="0" smtClean="0">
                <a:latin typeface="微软雅黑" pitchFamily="34" charset="-122"/>
                <a:ea typeface="微软雅黑" pitchFamily="34" charset="-122"/>
              </a:rPr>
              <a:t>（厂仓银、监管协议、购销合同、保险协议）</a:t>
            </a:r>
            <a:endParaRPr lang="en-US" altLang="zh-CN" sz="1200" kern="0" dirty="0">
              <a:latin typeface="微软雅黑" pitchFamily="34" charset="-122"/>
              <a:ea typeface="微软雅黑" pitchFamily="34" charset="-122"/>
            </a:endParaRPr>
          </a:p>
        </p:txBody>
      </p:sp>
      <p:sp>
        <p:nvSpPr>
          <p:cNvPr id="100" name="右箭头 99"/>
          <p:cNvSpPr/>
          <p:nvPr/>
        </p:nvSpPr>
        <p:spPr>
          <a:xfrm>
            <a:off x="2766346" y="1492244"/>
            <a:ext cx="506952" cy="457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a:p>
        </p:txBody>
      </p:sp>
      <p:sp>
        <p:nvSpPr>
          <p:cNvPr id="101" name="左箭头 100"/>
          <p:cNvSpPr/>
          <p:nvPr/>
        </p:nvSpPr>
        <p:spPr>
          <a:xfrm flipV="1">
            <a:off x="4745625" y="1483959"/>
            <a:ext cx="216024" cy="34289"/>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a:p>
        </p:txBody>
      </p:sp>
      <p:sp>
        <p:nvSpPr>
          <p:cNvPr id="102" name="左箭头 101"/>
          <p:cNvSpPr/>
          <p:nvPr/>
        </p:nvSpPr>
        <p:spPr>
          <a:xfrm>
            <a:off x="5932478" y="1483958"/>
            <a:ext cx="144016" cy="54006"/>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a:p>
        </p:txBody>
      </p:sp>
      <p:sp>
        <p:nvSpPr>
          <p:cNvPr id="103" name="左箭头 102"/>
          <p:cNvSpPr/>
          <p:nvPr/>
        </p:nvSpPr>
        <p:spPr>
          <a:xfrm>
            <a:off x="6940590" y="1483958"/>
            <a:ext cx="144016" cy="54006"/>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a:p>
        </p:txBody>
      </p:sp>
      <p:sp>
        <p:nvSpPr>
          <p:cNvPr id="104" name="Rectangle 40"/>
          <p:cNvSpPr>
            <a:spLocks/>
          </p:cNvSpPr>
          <p:nvPr/>
        </p:nvSpPr>
        <p:spPr bwMode="ltGray">
          <a:xfrm>
            <a:off x="5284407" y="2332705"/>
            <a:ext cx="864096" cy="324036"/>
          </a:xfrm>
          <a:prstGeom prst="rect">
            <a:avLst/>
          </a:prstGeom>
          <a:solidFill>
            <a:srgbClr val="00B0F0"/>
          </a:solidFill>
          <a:ln/>
        </p:spPr>
        <p:style>
          <a:lnRef idx="1">
            <a:schemeClr val="accent3"/>
          </a:lnRef>
          <a:fillRef idx="3">
            <a:schemeClr val="accent3"/>
          </a:fillRef>
          <a:effectRef idx="2">
            <a:schemeClr val="accent3"/>
          </a:effectRef>
          <a:fontRef idx="minor">
            <a:schemeClr val="lt1"/>
          </a:fontRef>
        </p:style>
        <p:txBody>
          <a:bodyPr lIns="36000" tIns="36000" rIns="36000" bIns="36000" anchor="ctr"/>
          <a:lstStyle/>
          <a:p>
            <a:pPr algn="ctr">
              <a:defRPr/>
            </a:pPr>
            <a:r>
              <a:rPr lang="zh-CN" altLang="en-US" sz="1200" kern="0" dirty="0" smtClean="0">
                <a:latin typeface="微软雅黑" pitchFamily="34" charset="-122"/>
                <a:ea typeface="微软雅黑" pitchFamily="34" charset="-122"/>
              </a:rPr>
              <a:t>主合同审核</a:t>
            </a:r>
            <a:endParaRPr lang="en-US" altLang="zh-CN" sz="1200" kern="0" dirty="0">
              <a:latin typeface="微软雅黑" pitchFamily="34" charset="-122"/>
              <a:ea typeface="微软雅黑" pitchFamily="34" charset="-122"/>
            </a:endParaRPr>
          </a:p>
        </p:txBody>
      </p:sp>
      <p:sp>
        <p:nvSpPr>
          <p:cNvPr id="105" name="Rectangle 40"/>
          <p:cNvSpPr>
            <a:spLocks/>
          </p:cNvSpPr>
          <p:nvPr/>
        </p:nvSpPr>
        <p:spPr bwMode="ltGray">
          <a:xfrm>
            <a:off x="6947049" y="2332705"/>
            <a:ext cx="864096" cy="324036"/>
          </a:xfrm>
          <a:prstGeom prst="rect">
            <a:avLst/>
          </a:prstGeom>
          <a:solidFill>
            <a:srgbClr val="00B0F0"/>
          </a:solidFill>
          <a:ln/>
        </p:spPr>
        <p:style>
          <a:lnRef idx="1">
            <a:schemeClr val="accent3"/>
          </a:lnRef>
          <a:fillRef idx="3">
            <a:schemeClr val="accent3"/>
          </a:fillRef>
          <a:effectRef idx="2">
            <a:schemeClr val="accent3"/>
          </a:effectRef>
          <a:fontRef idx="minor">
            <a:schemeClr val="lt1"/>
          </a:fontRef>
        </p:style>
        <p:txBody>
          <a:bodyPr lIns="36000" tIns="36000" rIns="36000" bIns="36000" anchor="ctr"/>
          <a:lstStyle/>
          <a:p>
            <a:pPr algn="ctr">
              <a:defRPr/>
            </a:pPr>
            <a:r>
              <a:rPr lang="zh-CN" altLang="en-US" sz="1200" kern="0" dirty="0" smtClean="0">
                <a:latin typeface="微软雅黑" pitchFamily="34" charset="-122"/>
                <a:ea typeface="微软雅黑" pitchFamily="34" charset="-122"/>
              </a:rPr>
              <a:t>放款审核</a:t>
            </a:r>
            <a:endParaRPr lang="en-US" altLang="zh-CN" sz="1200" kern="0" dirty="0">
              <a:latin typeface="微软雅黑" pitchFamily="34" charset="-122"/>
              <a:ea typeface="微软雅黑" pitchFamily="34" charset="-122"/>
            </a:endParaRPr>
          </a:p>
        </p:txBody>
      </p:sp>
      <p:cxnSp>
        <p:nvCxnSpPr>
          <p:cNvPr id="106" name="直接连接符 105"/>
          <p:cNvCxnSpPr/>
          <p:nvPr/>
        </p:nvCxnSpPr>
        <p:spPr bwMode="ltGray">
          <a:xfrm flipH="1">
            <a:off x="6266727" y="2506302"/>
            <a:ext cx="504138" cy="534"/>
          </a:xfrm>
          <a:prstGeom prst="line">
            <a:avLst/>
          </a:prstGeom>
          <a:ln>
            <a:headEnd type="triangle" w="med" len="med"/>
            <a:tailEnd type="none" w="med" len="med"/>
          </a:ln>
        </p:spPr>
        <p:style>
          <a:lnRef idx="2">
            <a:schemeClr val="dk1"/>
          </a:lnRef>
          <a:fillRef idx="0">
            <a:schemeClr val="dk1"/>
          </a:fillRef>
          <a:effectRef idx="1">
            <a:schemeClr val="dk1"/>
          </a:effectRef>
          <a:fontRef idx="minor">
            <a:schemeClr val="tx1"/>
          </a:fontRef>
        </p:style>
      </p:cxnSp>
      <p:cxnSp>
        <p:nvCxnSpPr>
          <p:cNvPr id="107" name="直接连接符 106"/>
          <p:cNvCxnSpPr/>
          <p:nvPr/>
        </p:nvCxnSpPr>
        <p:spPr bwMode="ltGray">
          <a:xfrm>
            <a:off x="4924366" y="3370272"/>
            <a:ext cx="1368152" cy="0"/>
          </a:xfrm>
          <a:prstGeom prst="line">
            <a:avLst/>
          </a:prstGeom>
          <a:ln>
            <a:headEnd type="triangle" w="med" len="med"/>
            <a:tailEnd type="none" w="med" len="med"/>
          </a:ln>
        </p:spPr>
        <p:style>
          <a:lnRef idx="2">
            <a:schemeClr val="dk1"/>
          </a:lnRef>
          <a:fillRef idx="0">
            <a:schemeClr val="dk1"/>
          </a:fillRef>
          <a:effectRef idx="1">
            <a:schemeClr val="dk1"/>
          </a:effectRef>
          <a:fontRef idx="minor">
            <a:schemeClr val="tx1"/>
          </a:fontRef>
        </p:style>
      </p:cxnSp>
      <p:sp>
        <p:nvSpPr>
          <p:cNvPr id="108" name="Rectangle 40"/>
          <p:cNvSpPr>
            <a:spLocks/>
          </p:cNvSpPr>
          <p:nvPr/>
        </p:nvSpPr>
        <p:spPr bwMode="ltGray">
          <a:xfrm>
            <a:off x="3484207" y="3165824"/>
            <a:ext cx="1252630" cy="378042"/>
          </a:xfrm>
          <a:prstGeom prst="rect">
            <a:avLst/>
          </a:prstGeom>
          <a:ln/>
        </p:spPr>
        <p:style>
          <a:lnRef idx="1">
            <a:schemeClr val="accent1"/>
          </a:lnRef>
          <a:fillRef idx="3">
            <a:schemeClr val="accent1"/>
          </a:fillRef>
          <a:effectRef idx="2">
            <a:schemeClr val="accent1"/>
          </a:effectRef>
          <a:fontRef idx="minor">
            <a:schemeClr val="lt1"/>
          </a:fontRef>
        </p:style>
        <p:txBody>
          <a:bodyPr lIns="36000" tIns="36000" rIns="36000" bIns="36000" anchor="ctr"/>
          <a:lstStyle/>
          <a:p>
            <a:pPr algn="ctr">
              <a:defRPr/>
            </a:pPr>
            <a:r>
              <a:rPr lang="zh-CN" altLang="en-US" sz="1200" kern="0" dirty="0" smtClean="0">
                <a:latin typeface="微软雅黑" pitchFamily="34" charset="-122"/>
                <a:ea typeface="微软雅黑" pitchFamily="34" charset="-122"/>
              </a:rPr>
              <a:t>收款确认</a:t>
            </a:r>
            <a:endParaRPr lang="en-US" altLang="zh-CN" sz="1200" kern="0" dirty="0">
              <a:latin typeface="微软雅黑" pitchFamily="34" charset="-122"/>
              <a:ea typeface="微软雅黑" pitchFamily="34" charset="-122"/>
            </a:endParaRPr>
          </a:p>
        </p:txBody>
      </p:sp>
      <p:sp>
        <p:nvSpPr>
          <p:cNvPr id="109" name="Rectangle 40"/>
          <p:cNvSpPr>
            <a:spLocks/>
          </p:cNvSpPr>
          <p:nvPr/>
        </p:nvSpPr>
        <p:spPr bwMode="ltGray">
          <a:xfrm>
            <a:off x="387862" y="3165825"/>
            <a:ext cx="1080040" cy="486055"/>
          </a:xfrm>
          <a:prstGeom prst="rect">
            <a:avLst/>
          </a:prstGeom>
          <a:ln/>
        </p:spPr>
        <p:style>
          <a:lnRef idx="1">
            <a:schemeClr val="accent1"/>
          </a:lnRef>
          <a:fillRef idx="3">
            <a:schemeClr val="accent1"/>
          </a:fillRef>
          <a:effectRef idx="2">
            <a:schemeClr val="accent1"/>
          </a:effectRef>
          <a:fontRef idx="minor">
            <a:schemeClr val="lt1"/>
          </a:fontRef>
        </p:style>
        <p:txBody>
          <a:bodyPr lIns="36000" tIns="36000" rIns="36000" bIns="36000" anchor="ctr"/>
          <a:lstStyle/>
          <a:p>
            <a:pPr algn="ctr">
              <a:defRPr/>
            </a:pPr>
            <a:r>
              <a:rPr lang="zh-CN" altLang="en-US" sz="1200" kern="0" dirty="0" smtClean="0">
                <a:latin typeface="微软雅黑" pitchFamily="34" charset="-122"/>
                <a:ea typeface="微软雅黑" pitchFamily="34" charset="-122"/>
              </a:rPr>
              <a:t>货物入库（核库、核价）</a:t>
            </a:r>
            <a:endParaRPr lang="en-US" altLang="zh-CN" sz="1200" kern="0" dirty="0">
              <a:latin typeface="微软雅黑" pitchFamily="34" charset="-122"/>
              <a:ea typeface="微软雅黑" pitchFamily="34" charset="-122"/>
            </a:endParaRPr>
          </a:p>
        </p:txBody>
      </p:sp>
      <p:cxnSp>
        <p:nvCxnSpPr>
          <p:cNvPr id="110" name="直接连接符 109"/>
          <p:cNvCxnSpPr/>
          <p:nvPr/>
        </p:nvCxnSpPr>
        <p:spPr bwMode="ltGray">
          <a:xfrm>
            <a:off x="3052158" y="3381847"/>
            <a:ext cx="360040" cy="0"/>
          </a:xfrm>
          <a:prstGeom prst="line">
            <a:avLst/>
          </a:prstGeom>
          <a:ln>
            <a:headEnd type="triangle" w="med" len="med"/>
            <a:tailEnd type="none" w="med" len="med"/>
          </a:ln>
        </p:spPr>
        <p:style>
          <a:lnRef idx="2">
            <a:schemeClr val="dk1"/>
          </a:lnRef>
          <a:fillRef idx="0">
            <a:schemeClr val="dk1"/>
          </a:fillRef>
          <a:effectRef idx="1">
            <a:schemeClr val="dk1"/>
          </a:effectRef>
          <a:fontRef idx="minor">
            <a:schemeClr val="tx1"/>
          </a:fontRef>
        </p:style>
      </p:cxnSp>
      <p:cxnSp>
        <p:nvCxnSpPr>
          <p:cNvPr id="111" name="直接连接符 110"/>
          <p:cNvCxnSpPr/>
          <p:nvPr/>
        </p:nvCxnSpPr>
        <p:spPr bwMode="ltGray">
          <a:xfrm>
            <a:off x="1539990" y="3381847"/>
            <a:ext cx="360040" cy="0"/>
          </a:xfrm>
          <a:prstGeom prst="line">
            <a:avLst/>
          </a:prstGeom>
          <a:ln>
            <a:headEnd type="triangle" w="med" len="med"/>
            <a:tailEnd type="none" w="med" len="med"/>
          </a:ln>
        </p:spPr>
        <p:style>
          <a:lnRef idx="2">
            <a:schemeClr val="dk1"/>
          </a:lnRef>
          <a:fillRef idx="0">
            <a:schemeClr val="dk1"/>
          </a:fillRef>
          <a:effectRef idx="1">
            <a:schemeClr val="dk1"/>
          </a:effectRef>
          <a:fontRef idx="minor">
            <a:schemeClr val="tx1"/>
          </a:fontRef>
        </p:style>
      </p:cxnSp>
      <p:cxnSp>
        <p:nvCxnSpPr>
          <p:cNvPr id="112" name="直接连接符 111"/>
          <p:cNvCxnSpPr/>
          <p:nvPr/>
        </p:nvCxnSpPr>
        <p:spPr bwMode="ltGray">
          <a:xfrm>
            <a:off x="4947516" y="4508453"/>
            <a:ext cx="1368152" cy="0"/>
          </a:xfrm>
          <a:prstGeom prst="line">
            <a:avLst/>
          </a:prstGeom>
          <a:ln>
            <a:headEnd type="triangle" w="med" len="med"/>
            <a:tailEnd type="none" w="med" len="med"/>
          </a:ln>
        </p:spPr>
        <p:style>
          <a:lnRef idx="2">
            <a:schemeClr val="dk1"/>
          </a:lnRef>
          <a:fillRef idx="0">
            <a:schemeClr val="dk1"/>
          </a:fillRef>
          <a:effectRef idx="1">
            <a:schemeClr val="dk1"/>
          </a:effectRef>
          <a:fontRef idx="minor">
            <a:schemeClr val="tx1"/>
          </a:fontRef>
        </p:style>
      </p:cxnSp>
      <p:sp>
        <p:nvSpPr>
          <p:cNvPr id="113" name="Rectangle 40"/>
          <p:cNvSpPr>
            <a:spLocks/>
          </p:cNvSpPr>
          <p:nvPr/>
        </p:nvSpPr>
        <p:spPr bwMode="ltGray">
          <a:xfrm>
            <a:off x="9593567" y="3586340"/>
            <a:ext cx="1518128" cy="378000"/>
          </a:xfrm>
          <a:prstGeom prst="rect">
            <a:avLst/>
          </a:prstGeom>
          <a:ln/>
        </p:spPr>
        <p:style>
          <a:lnRef idx="1">
            <a:schemeClr val="accent2"/>
          </a:lnRef>
          <a:fillRef idx="3">
            <a:schemeClr val="accent2"/>
          </a:fillRef>
          <a:effectRef idx="2">
            <a:schemeClr val="accent2"/>
          </a:effectRef>
          <a:fontRef idx="minor">
            <a:schemeClr val="lt1"/>
          </a:fontRef>
        </p:style>
        <p:txBody>
          <a:bodyPr lIns="36000" tIns="36000" rIns="36000" bIns="36000" anchor="ctr"/>
          <a:lstStyle/>
          <a:p>
            <a:pPr algn="ctr">
              <a:defRPr/>
            </a:pPr>
            <a:r>
              <a:rPr lang="zh-CN" altLang="en-US" sz="1200" kern="0" dirty="0" smtClean="0">
                <a:latin typeface="微软雅黑" pitchFamily="34" charset="-122"/>
                <a:ea typeface="微软雅黑" pitchFamily="34" charset="-122"/>
              </a:rPr>
              <a:t>核心追加保证金</a:t>
            </a:r>
            <a:endParaRPr lang="en-US" altLang="zh-CN" sz="1200" kern="0" dirty="0">
              <a:latin typeface="微软雅黑" pitchFamily="34" charset="-122"/>
              <a:ea typeface="微软雅黑" pitchFamily="34" charset="-122"/>
            </a:endParaRPr>
          </a:p>
        </p:txBody>
      </p:sp>
      <p:cxnSp>
        <p:nvCxnSpPr>
          <p:cNvPr id="114" name="直接连接符 113"/>
          <p:cNvCxnSpPr/>
          <p:nvPr/>
        </p:nvCxnSpPr>
        <p:spPr bwMode="ltGray">
          <a:xfrm flipV="1">
            <a:off x="4996374" y="3784934"/>
            <a:ext cx="4529591" cy="5964"/>
          </a:xfrm>
          <a:prstGeom prst="line">
            <a:avLst/>
          </a:prstGeom>
          <a:ln>
            <a:headEnd type="triangle" w="med" len="med"/>
            <a:tailEnd type="none" w="med" len="med"/>
          </a:ln>
        </p:spPr>
        <p:style>
          <a:lnRef idx="2">
            <a:schemeClr val="dk1"/>
          </a:lnRef>
          <a:fillRef idx="0">
            <a:schemeClr val="dk1"/>
          </a:fillRef>
          <a:effectRef idx="1">
            <a:schemeClr val="dk1"/>
          </a:effectRef>
          <a:fontRef idx="minor">
            <a:schemeClr val="tx1"/>
          </a:fontRef>
        </p:style>
      </p:cxnSp>
      <p:sp>
        <p:nvSpPr>
          <p:cNvPr id="115" name="Rectangle 40"/>
          <p:cNvSpPr>
            <a:spLocks/>
          </p:cNvSpPr>
          <p:nvPr/>
        </p:nvSpPr>
        <p:spPr bwMode="ltGray">
          <a:xfrm>
            <a:off x="3484206" y="4338730"/>
            <a:ext cx="1224136" cy="378042"/>
          </a:xfrm>
          <a:prstGeom prst="rect">
            <a:avLst/>
          </a:prstGeom>
          <a:ln/>
        </p:spPr>
        <p:style>
          <a:lnRef idx="1">
            <a:schemeClr val="accent1"/>
          </a:lnRef>
          <a:fillRef idx="3">
            <a:schemeClr val="accent1"/>
          </a:fillRef>
          <a:effectRef idx="2">
            <a:schemeClr val="accent1"/>
          </a:effectRef>
          <a:fontRef idx="minor">
            <a:schemeClr val="lt1"/>
          </a:fontRef>
        </p:style>
        <p:txBody>
          <a:bodyPr lIns="36000" tIns="36000" rIns="36000" bIns="36000" anchor="ctr"/>
          <a:lstStyle/>
          <a:p>
            <a:pPr algn="ctr">
              <a:defRPr/>
            </a:pPr>
            <a:r>
              <a:rPr lang="zh-CN" altLang="en-US" sz="1200" kern="0" dirty="0" smtClean="0">
                <a:latin typeface="微软雅黑" pitchFamily="34" charset="-122"/>
                <a:ea typeface="微软雅黑" pitchFamily="34" charset="-122"/>
              </a:rPr>
              <a:t>敞口释放</a:t>
            </a:r>
            <a:endParaRPr lang="en-US" altLang="zh-CN" sz="1200" kern="0" dirty="0">
              <a:latin typeface="微软雅黑" pitchFamily="34" charset="-122"/>
              <a:ea typeface="微软雅黑" pitchFamily="34" charset="-122"/>
            </a:endParaRPr>
          </a:p>
        </p:txBody>
      </p:sp>
      <p:sp>
        <p:nvSpPr>
          <p:cNvPr id="116" name="Rectangle 40"/>
          <p:cNvSpPr>
            <a:spLocks/>
          </p:cNvSpPr>
          <p:nvPr/>
        </p:nvSpPr>
        <p:spPr bwMode="ltGray">
          <a:xfrm>
            <a:off x="1972118" y="3779203"/>
            <a:ext cx="1080040" cy="378042"/>
          </a:xfrm>
          <a:prstGeom prst="rect">
            <a:avLst/>
          </a:prstGeom>
          <a:ln/>
        </p:spPr>
        <p:style>
          <a:lnRef idx="1">
            <a:schemeClr val="accent1"/>
          </a:lnRef>
          <a:fillRef idx="3">
            <a:schemeClr val="accent1"/>
          </a:fillRef>
          <a:effectRef idx="2">
            <a:schemeClr val="accent1"/>
          </a:effectRef>
          <a:fontRef idx="minor">
            <a:schemeClr val="lt1"/>
          </a:fontRef>
        </p:style>
        <p:txBody>
          <a:bodyPr lIns="36000" tIns="36000" rIns="36000" bIns="36000" anchor="ctr"/>
          <a:lstStyle/>
          <a:p>
            <a:pPr algn="ctr">
              <a:defRPr/>
            </a:pPr>
            <a:r>
              <a:rPr lang="zh-CN" altLang="en-US" sz="1200" kern="0" dirty="0" smtClean="0">
                <a:latin typeface="微软雅黑" pitchFamily="34" charset="-122"/>
                <a:ea typeface="微软雅黑" pitchFamily="34" charset="-122"/>
              </a:rPr>
              <a:t>向监管方</a:t>
            </a:r>
            <a:endParaRPr lang="en-US" altLang="zh-CN" sz="1200" kern="0" dirty="0" smtClean="0">
              <a:latin typeface="微软雅黑" pitchFamily="34" charset="-122"/>
              <a:ea typeface="微软雅黑" pitchFamily="34" charset="-122"/>
            </a:endParaRPr>
          </a:p>
          <a:p>
            <a:pPr algn="ctr">
              <a:defRPr/>
            </a:pPr>
            <a:r>
              <a:rPr lang="zh-CN" altLang="en-US" sz="1200" kern="0" dirty="0" smtClean="0">
                <a:latin typeface="微软雅黑" pitchFamily="34" charset="-122"/>
                <a:ea typeface="微软雅黑" pitchFamily="34" charset="-122"/>
              </a:rPr>
              <a:t>提货</a:t>
            </a:r>
            <a:endParaRPr lang="en-US" altLang="zh-CN" sz="1200" kern="0" dirty="0">
              <a:latin typeface="微软雅黑" pitchFamily="34" charset="-122"/>
              <a:ea typeface="微软雅黑" pitchFamily="34" charset="-122"/>
            </a:endParaRPr>
          </a:p>
        </p:txBody>
      </p:sp>
      <p:sp>
        <p:nvSpPr>
          <p:cNvPr id="117" name="Rectangle 40"/>
          <p:cNvSpPr>
            <a:spLocks/>
          </p:cNvSpPr>
          <p:nvPr/>
        </p:nvSpPr>
        <p:spPr bwMode="ltGray">
          <a:xfrm>
            <a:off x="1972038" y="4338576"/>
            <a:ext cx="1080040" cy="378042"/>
          </a:xfrm>
          <a:prstGeom prst="rect">
            <a:avLst/>
          </a:prstGeom>
          <a:ln/>
        </p:spPr>
        <p:style>
          <a:lnRef idx="1">
            <a:schemeClr val="accent1"/>
          </a:lnRef>
          <a:fillRef idx="3">
            <a:schemeClr val="accent1"/>
          </a:fillRef>
          <a:effectRef idx="2">
            <a:schemeClr val="accent1"/>
          </a:effectRef>
          <a:fontRef idx="minor">
            <a:schemeClr val="lt1"/>
          </a:fontRef>
        </p:style>
        <p:txBody>
          <a:bodyPr lIns="36000" tIns="36000" rIns="36000" bIns="36000" anchor="ctr"/>
          <a:lstStyle/>
          <a:p>
            <a:pPr algn="ctr">
              <a:defRPr/>
            </a:pPr>
            <a:r>
              <a:rPr lang="zh-CN" altLang="en-US" sz="1200" kern="0" dirty="0" smtClean="0">
                <a:latin typeface="微软雅黑" pitchFamily="34" charset="-122"/>
                <a:ea typeface="微软雅黑" pitchFamily="34" charset="-122"/>
              </a:rPr>
              <a:t>向核心厂</a:t>
            </a:r>
            <a:endParaRPr lang="en-US" altLang="zh-CN" sz="1200" kern="0" dirty="0" smtClean="0">
              <a:latin typeface="微软雅黑" pitchFamily="34" charset="-122"/>
              <a:ea typeface="微软雅黑" pitchFamily="34" charset="-122"/>
            </a:endParaRPr>
          </a:p>
          <a:p>
            <a:pPr algn="ctr">
              <a:defRPr/>
            </a:pPr>
            <a:r>
              <a:rPr lang="zh-CN" altLang="en-US" sz="1200" kern="0" dirty="0" smtClean="0">
                <a:latin typeface="微软雅黑" pitchFamily="34" charset="-122"/>
                <a:ea typeface="微软雅黑" pitchFamily="34" charset="-122"/>
              </a:rPr>
              <a:t>商提货</a:t>
            </a:r>
            <a:endParaRPr lang="en-US" altLang="zh-CN" sz="1200" kern="0" dirty="0">
              <a:latin typeface="微软雅黑" pitchFamily="34" charset="-122"/>
              <a:ea typeface="微软雅黑" pitchFamily="34" charset="-122"/>
            </a:endParaRPr>
          </a:p>
        </p:txBody>
      </p:sp>
      <p:sp>
        <p:nvSpPr>
          <p:cNvPr id="118" name="左箭头 117"/>
          <p:cNvSpPr/>
          <p:nvPr/>
        </p:nvSpPr>
        <p:spPr>
          <a:xfrm>
            <a:off x="3088198" y="4049257"/>
            <a:ext cx="324000" cy="21600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a:p>
        </p:txBody>
      </p:sp>
      <p:sp>
        <p:nvSpPr>
          <p:cNvPr id="119" name="Rectangle 40"/>
          <p:cNvSpPr>
            <a:spLocks/>
          </p:cNvSpPr>
          <p:nvPr/>
        </p:nvSpPr>
        <p:spPr bwMode="ltGray">
          <a:xfrm>
            <a:off x="459950" y="5580931"/>
            <a:ext cx="1080040" cy="270030"/>
          </a:xfrm>
          <a:prstGeom prst="rect">
            <a:avLst/>
          </a:prstGeom>
          <a:ln/>
        </p:spPr>
        <p:style>
          <a:lnRef idx="1">
            <a:schemeClr val="accent1"/>
          </a:lnRef>
          <a:fillRef idx="3">
            <a:schemeClr val="accent1"/>
          </a:fillRef>
          <a:effectRef idx="2">
            <a:schemeClr val="accent1"/>
          </a:effectRef>
          <a:fontRef idx="minor">
            <a:schemeClr val="lt1"/>
          </a:fontRef>
        </p:style>
        <p:txBody>
          <a:bodyPr lIns="36000" tIns="36000" rIns="36000" bIns="36000" anchor="ctr"/>
          <a:lstStyle/>
          <a:p>
            <a:pPr algn="ctr">
              <a:defRPr/>
            </a:pPr>
            <a:r>
              <a:rPr lang="zh-CN" altLang="en-US" sz="1200" kern="0" dirty="0" smtClean="0">
                <a:latin typeface="微软雅黑" pitchFamily="34" charset="-122"/>
                <a:ea typeface="微软雅黑" pitchFamily="34" charset="-122"/>
              </a:rPr>
              <a:t>价格调整</a:t>
            </a:r>
            <a:endParaRPr lang="en-US" altLang="zh-CN" sz="1200" kern="0" dirty="0" smtClean="0">
              <a:latin typeface="微软雅黑" pitchFamily="34" charset="-122"/>
              <a:ea typeface="微软雅黑" pitchFamily="34" charset="-122"/>
            </a:endParaRPr>
          </a:p>
        </p:txBody>
      </p:sp>
      <p:sp>
        <p:nvSpPr>
          <p:cNvPr id="120" name="Rectangle 40"/>
          <p:cNvSpPr>
            <a:spLocks/>
          </p:cNvSpPr>
          <p:nvPr/>
        </p:nvSpPr>
        <p:spPr bwMode="ltGray">
          <a:xfrm>
            <a:off x="1972118" y="5580931"/>
            <a:ext cx="1080040" cy="270030"/>
          </a:xfrm>
          <a:prstGeom prst="rect">
            <a:avLst/>
          </a:prstGeom>
          <a:ln/>
        </p:spPr>
        <p:style>
          <a:lnRef idx="1">
            <a:schemeClr val="accent1"/>
          </a:lnRef>
          <a:fillRef idx="3">
            <a:schemeClr val="accent1"/>
          </a:fillRef>
          <a:effectRef idx="2">
            <a:schemeClr val="accent1"/>
          </a:effectRef>
          <a:fontRef idx="minor">
            <a:schemeClr val="lt1"/>
          </a:fontRef>
        </p:style>
        <p:txBody>
          <a:bodyPr lIns="36000" tIns="36000" rIns="36000" bIns="36000" anchor="ctr"/>
          <a:lstStyle/>
          <a:p>
            <a:pPr algn="ctr">
              <a:defRPr/>
            </a:pPr>
            <a:r>
              <a:rPr lang="zh-CN" altLang="en-US" sz="1200" kern="0" dirty="0" smtClean="0">
                <a:latin typeface="微软雅黑" pitchFamily="34" charset="-122"/>
                <a:ea typeface="微软雅黑" pitchFamily="34" charset="-122"/>
              </a:rPr>
              <a:t>跌价补偿</a:t>
            </a:r>
            <a:endParaRPr lang="en-US" altLang="zh-CN" sz="1200" kern="0" dirty="0" smtClean="0">
              <a:latin typeface="微软雅黑" pitchFamily="34" charset="-122"/>
              <a:ea typeface="微软雅黑" pitchFamily="34" charset="-122"/>
            </a:endParaRPr>
          </a:p>
        </p:txBody>
      </p:sp>
      <p:sp>
        <p:nvSpPr>
          <p:cNvPr id="121" name="Rectangle 40"/>
          <p:cNvSpPr>
            <a:spLocks/>
          </p:cNvSpPr>
          <p:nvPr/>
        </p:nvSpPr>
        <p:spPr bwMode="ltGray">
          <a:xfrm>
            <a:off x="3340190" y="5580931"/>
            <a:ext cx="1080040" cy="270030"/>
          </a:xfrm>
          <a:prstGeom prst="rect">
            <a:avLst/>
          </a:prstGeom>
          <a:ln/>
        </p:spPr>
        <p:style>
          <a:lnRef idx="1">
            <a:schemeClr val="accent1"/>
          </a:lnRef>
          <a:fillRef idx="3">
            <a:schemeClr val="accent1"/>
          </a:fillRef>
          <a:effectRef idx="2">
            <a:schemeClr val="accent1"/>
          </a:effectRef>
          <a:fontRef idx="minor">
            <a:schemeClr val="lt1"/>
          </a:fontRef>
        </p:style>
        <p:txBody>
          <a:bodyPr lIns="36000" tIns="36000" rIns="36000" bIns="36000" anchor="ctr"/>
          <a:lstStyle/>
          <a:p>
            <a:pPr algn="ctr">
              <a:defRPr/>
            </a:pPr>
            <a:r>
              <a:rPr lang="zh-CN" altLang="en-US" sz="1200" kern="0" dirty="0" smtClean="0">
                <a:latin typeface="微软雅黑" pitchFamily="34" charset="-122"/>
                <a:ea typeface="微软雅黑" pitchFamily="34" charset="-122"/>
              </a:rPr>
              <a:t>货物置换</a:t>
            </a:r>
            <a:endParaRPr lang="en-US" altLang="zh-CN" sz="1200" kern="0" dirty="0" smtClean="0">
              <a:latin typeface="微软雅黑" pitchFamily="34" charset="-122"/>
              <a:ea typeface="微软雅黑" pitchFamily="34" charset="-122"/>
            </a:endParaRPr>
          </a:p>
        </p:txBody>
      </p:sp>
      <p:pic>
        <p:nvPicPr>
          <p:cNvPr id="122" name="Picture 2" descr="E:\图片库\捕获.JPG"/>
          <p:cNvPicPr>
            <a:picLocks noChangeAspect="1" noChangeArrowheads="1"/>
          </p:cNvPicPr>
          <p:nvPr/>
        </p:nvPicPr>
        <p:blipFill>
          <a:blip r:embed="rId3" cstate="print"/>
          <a:srcRect/>
          <a:stretch>
            <a:fillRect/>
          </a:stretch>
        </p:blipFill>
        <p:spPr bwMode="auto">
          <a:xfrm>
            <a:off x="243846" y="5904966"/>
            <a:ext cx="3240360" cy="528639"/>
          </a:xfrm>
          <a:prstGeom prst="rect">
            <a:avLst/>
          </a:prstGeom>
          <a:noFill/>
        </p:spPr>
      </p:pic>
      <p:sp>
        <p:nvSpPr>
          <p:cNvPr id="123" name="Rectangle 40"/>
          <p:cNvSpPr>
            <a:spLocks/>
          </p:cNvSpPr>
          <p:nvPr/>
        </p:nvSpPr>
        <p:spPr bwMode="ltGray">
          <a:xfrm>
            <a:off x="1972038" y="5202890"/>
            <a:ext cx="1080040" cy="270030"/>
          </a:xfrm>
          <a:prstGeom prst="rect">
            <a:avLst/>
          </a:prstGeom>
          <a:ln/>
        </p:spPr>
        <p:style>
          <a:lnRef idx="1">
            <a:schemeClr val="accent1"/>
          </a:lnRef>
          <a:fillRef idx="3">
            <a:schemeClr val="accent1"/>
          </a:fillRef>
          <a:effectRef idx="2">
            <a:schemeClr val="accent1"/>
          </a:effectRef>
          <a:fontRef idx="minor">
            <a:schemeClr val="lt1"/>
          </a:fontRef>
        </p:style>
        <p:txBody>
          <a:bodyPr lIns="36000" tIns="36000" rIns="36000" bIns="36000" anchor="ctr"/>
          <a:lstStyle/>
          <a:p>
            <a:pPr algn="ctr">
              <a:defRPr/>
            </a:pPr>
            <a:r>
              <a:rPr lang="zh-CN" altLang="en-US" sz="1200" kern="0" dirty="0" smtClean="0">
                <a:latin typeface="微软雅黑" pitchFamily="34" charset="-122"/>
                <a:ea typeface="微软雅黑" pitchFamily="34" charset="-122"/>
              </a:rPr>
              <a:t>货物回购</a:t>
            </a:r>
            <a:endParaRPr lang="en-US" altLang="zh-CN" sz="1200" kern="0" dirty="0" smtClean="0">
              <a:latin typeface="微软雅黑" pitchFamily="34" charset="-122"/>
              <a:ea typeface="微软雅黑" pitchFamily="34" charset="-122"/>
            </a:endParaRPr>
          </a:p>
        </p:txBody>
      </p:sp>
      <p:sp>
        <p:nvSpPr>
          <p:cNvPr id="124" name="Rectangle 40"/>
          <p:cNvSpPr>
            <a:spLocks/>
          </p:cNvSpPr>
          <p:nvPr/>
        </p:nvSpPr>
        <p:spPr bwMode="ltGray">
          <a:xfrm>
            <a:off x="459950" y="5202890"/>
            <a:ext cx="1080040" cy="270030"/>
          </a:xfrm>
          <a:prstGeom prst="rect">
            <a:avLst/>
          </a:prstGeom>
          <a:ln/>
        </p:spPr>
        <p:style>
          <a:lnRef idx="1">
            <a:schemeClr val="accent1"/>
          </a:lnRef>
          <a:fillRef idx="3">
            <a:schemeClr val="accent1"/>
          </a:fillRef>
          <a:effectRef idx="2">
            <a:schemeClr val="accent1"/>
          </a:effectRef>
          <a:fontRef idx="minor">
            <a:schemeClr val="lt1"/>
          </a:fontRef>
        </p:style>
        <p:txBody>
          <a:bodyPr lIns="36000" tIns="36000" rIns="36000" bIns="36000" anchor="ctr"/>
          <a:lstStyle/>
          <a:p>
            <a:pPr algn="ctr">
              <a:defRPr/>
            </a:pPr>
            <a:r>
              <a:rPr lang="zh-CN" altLang="en-US" sz="1200" kern="0" dirty="0" smtClean="0">
                <a:latin typeface="微软雅黑" pitchFamily="34" charset="-122"/>
                <a:ea typeface="微软雅黑" pitchFamily="34" charset="-122"/>
              </a:rPr>
              <a:t>未发货退款</a:t>
            </a:r>
            <a:endParaRPr lang="en-US" altLang="zh-CN" sz="1200" kern="0" dirty="0" smtClean="0">
              <a:latin typeface="微软雅黑" pitchFamily="34" charset="-122"/>
              <a:ea typeface="微软雅黑" pitchFamily="34" charset="-122"/>
            </a:endParaRPr>
          </a:p>
        </p:txBody>
      </p:sp>
      <p:sp>
        <p:nvSpPr>
          <p:cNvPr id="125" name="Rectangle 40"/>
          <p:cNvSpPr>
            <a:spLocks/>
          </p:cNvSpPr>
          <p:nvPr/>
        </p:nvSpPr>
        <p:spPr bwMode="ltGray">
          <a:xfrm>
            <a:off x="387862" y="2722354"/>
            <a:ext cx="1080040" cy="270030"/>
          </a:xfrm>
          <a:prstGeom prst="rect">
            <a:avLst/>
          </a:prstGeom>
          <a:ln/>
        </p:spPr>
        <p:style>
          <a:lnRef idx="1">
            <a:schemeClr val="accent1"/>
          </a:lnRef>
          <a:fillRef idx="3">
            <a:schemeClr val="accent1"/>
          </a:fillRef>
          <a:effectRef idx="2">
            <a:schemeClr val="accent1"/>
          </a:effectRef>
          <a:fontRef idx="minor">
            <a:schemeClr val="lt1"/>
          </a:fontRef>
        </p:style>
        <p:txBody>
          <a:bodyPr lIns="36000" tIns="36000" rIns="36000" bIns="36000" anchor="ctr"/>
          <a:lstStyle/>
          <a:p>
            <a:pPr algn="ctr">
              <a:defRPr/>
            </a:pPr>
            <a:r>
              <a:rPr lang="zh-CN" altLang="en-US" sz="1200" kern="0" dirty="0" smtClean="0">
                <a:latin typeface="微软雅黑" pitchFamily="34" charset="-122"/>
                <a:ea typeface="微软雅黑" pitchFamily="34" charset="-122"/>
              </a:rPr>
              <a:t>核巡库管理</a:t>
            </a:r>
            <a:endParaRPr lang="en-US" altLang="zh-CN" sz="1200" kern="0" dirty="0" smtClean="0">
              <a:latin typeface="微软雅黑" pitchFamily="34" charset="-122"/>
              <a:ea typeface="微软雅黑" pitchFamily="34" charset="-122"/>
            </a:endParaRPr>
          </a:p>
        </p:txBody>
      </p:sp>
      <p:cxnSp>
        <p:nvCxnSpPr>
          <p:cNvPr id="126" name="直接连接符 125"/>
          <p:cNvCxnSpPr/>
          <p:nvPr/>
        </p:nvCxnSpPr>
        <p:spPr bwMode="ltGray">
          <a:xfrm flipV="1">
            <a:off x="963926" y="2938380"/>
            <a:ext cx="0" cy="216023"/>
          </a:xfrm>
          <a:prstGeom prst="line">
            <a:avLst/>
          </a:prstGeom>
          <a:ln>
            <a:headEnd type="triangle" w="med" len="med"/>
            <a:tailEnd type="none" w="med" len="med"/>
          </a:ln>
        </p:spPr>
        <p:style>
          <a:lnRef idx="2">
            <a:schemeClr val="dk1"/>
          </a:lnRef>
          <a:fillRef idx="0">
            <a:schemeClr val="dk1"/>
          </a:fillRef>
          <a:effectRef idx="1">
            <a:schemeClr val="dk1"/>
          </a:effectRef>
          <a:fontRef idx="minor">
            <a:schemeClr val="tx1"/>
          </a:fontRef>
        </p:style>
      </p:cxnSp>
      <p:sp>
        <p:nvSpPr>
          <p:cNvPr id="127" name="Rectangle 40"/>
          <p:cNvSpPr>
            <a:spLocks/>
          </p:cNvSpPr>
          <p:nvPr/>
        </p:nvSpPr>
        <p:spPr bwMode="ltGray">
          <a:xfrm>
            <a:off x="3340190" y="5958975"/>
            <a:ext cx="1080040" cy="270030"/>
          </a:xfrm>
          <a:prstGeom prst="rect">
            <a:avLst/>
          </a:prstGeom>
          <a:ln/>
        </p:spPr>
        <p:style>
          <a:lnRef idx="1">
            <a:schemeClr val="accent1"/>
          </a:lnRef>
          <a:fillRef idx="3">
            <a:schemeClr val="accent1"/>
          </a:fillRef>
          <a:effectRef idx="2">
            <a:schemeClr val="accent1"/>
          </a:effectRef>
          <a:fontRef idx="minor">
            <a:schemeClr val="lt1"/>
          </a:fontRef>
        </p:style>
        <p:txBody>
          <a:bodyPr lIns="36000" tIns="36000" rIns="36000" bIns="36000" anchor="ctr"/>
          <a:lstStyle/>
          <a:p>
            <a:pPr algn="ctr">
              <a:defRPr/>
            </a:pPr>
            <a:r>
              <a:rPr lang="zh-CN" altLang="en-US" sz="1200" kern="0" dirty="0" smtClean="0">
                <a:latin typeface="微软雅黑" pitchFamily="34" charset="-122"/>
                <a:ea typeface="微软雅黑" pitchFamily="34" charset="-122"/>
              </a:rPr>
              <a:t>置物处置</a:t>
            </a:r>
            <a:endParaRPr lang="en-US" altLang="zh-CN" sz="1200" kern="0" dirty="0" smtClean="0">
              <a:latin typeface="微软雅黑" pitchFamily="34" charset="-122"/>
              <a:ea typeface="微软雅黑" pitchFamily="34" charset="-122"/>
            </a:endParaRPr>
          </a:p>
        </p:txBody>
      </p:sp>
      <p:sp>
        <p:nvSpPr>
          <p:cNvPr id="128" name="Rectangle 4"/>
          <p:cNvSpPr>
            <a:spLocks noChangeArrowheads="1"/>
          </p:cNvSpPr>
          <p:nvPr/>
        </p:nvSpPr>
        <p:spPr bwMode="gray">
          <a:xfrm>
            <a:off x="306839" y="5094876"/>
            <a:ext cx="4355976" cy="1296144"/>
          </a:xfrm>
          <a:prstGeom prst="rect">
            <a:avLst/>
          </a:prstGeom>
          <a:solidFill>
            <a:srgbClr val="4F81BD">
              <a:alpha val="10196"/>
            </a:srgbClr>
          </a:solidFill>
          <a:ln w="19050" algn="ctr">
            <a:solidFill>
              <a:srgbClr val="000000"/>
            </a:solidFill>
            <a:prstDash val="dash"/>
            <a:miter lim="800000"/>
            <a:headEnd/>
            <a:tailEnd/>
          </a:ln>
        </p:spPr>
        <p:txBody>
          <a:bodyPr wrap="none" lIns="91440" tIns="45720" rIns="91440" bIns="45720" anchor="ctr"/>
          <a:lstStyle/>
          <a:p>
            <a:pPr>
              <a:lnSpc>
                <a:spcPct val="50000"/>
              </a:lnSpc>
              <a:spcBef>
                <a:spcPct val="50000"/>
              </a:spcBef>
            </a:pPr>
            <a:endParaRPr lang="zh-CN" altLang="zh-CN" dirty="0">
              <a:solidFill>
                <a:srgbClr val="000000"/>
              </a:solidFill>
              <a:latin typeface="微软雅黑" pitchFamily="34" charset="-122"/>
              <a:ea typeface="微软雅黑" pitchFamily="34" charset="-122"/>
            </a:endParaRPr>
          </a:p>
        </p:txBody>
      </p:sp>
      <p:sp>
        <p:nvSpPr>
          <p:cNvPr id="129" name="Rectangle 40"/>
          <p:cNvSpPr>
            <a:spLocks/>
          </p:cNvSpPr>
          <p:nvPr/>
        </p:nvSpPr>
        <p:spPr bwMode="ltGray">
          <a:xfrm>
            <a:off x="1972118" y="5958975"/>
            <a:ext cx="1080040" cy="270030"/>
          </a:xfrm>
          <a:prstGeom prst="rect">
            <a:avLst/>
          </a:prstGeom>
          <a:ln/>
        </p:spPr>
        <p:style>
          <a:lnRef idx="1">
            <a:schemeClr val="accent1"/>
          </a:lnRef>
          <a:fillRef idx="3">
            <a:schemeClr val="accent1"/>
          </a:fillRef>
          <a:effectRef idx="2">
            <a:schemeClr val="accent1"/>
          </a:effectRef>
          <a:fontRef idx="minor">
            <a:schemeClr val="lt1"/>
          </a:fontRef>
        </p:style>
        <p:txBody>
          <a:bodyPr lIns="36000" tIns="36000" rIns="36000" bIns="36000" anchor="ctr"/>
          <a:lstStyle/>
          <a:p>
            <a:pPr algn="ctr">
              <a:defRPr/>
            </a:pPr>
            <a:r>
              <a:rPr lang="zh-CN" altLang="en-US" sz="1200" kern="0" dirty="0" smtClean="0">
                <a:latin typeface="微软雅黑" pitchFamily="34" charset="-122"/>
                <a:ea typeface="微软雅黑" pitchFamily="34" charset="-122"/>
              </a:rPr>
              <a:t>库存调整</a:t>
            </a:r>
            <a:endParaRPr lang="en-US" altLang="zh-CN" sz="1200" kern="0" dirty="0" smtClean="0">
              <a:latin typeface="微软雅黑" pitchFamily="34" charset="-122"/>
              <a:ea typeface="微软雅黑" pitchFamily="34" charset="-122"/>
            </a:endParaRPr>
          </a:p>
        </p:txBody>
      </p:sp>
      <p:sp>
        <p:nvSpPr>
          <p:cNvPr id="130" name="Rectangle 40"/>
          <p:cNvSpPr>
            <a:spLocks/>
          </p:cNvSpPr>
          <p:nvPr/>
        </p:nvSpPr>
        <p:spPr bwMode="ltGray">
          <a:xfrm>
            <a:off x="459870" y="5958975"/>
            <a:ext cx="1080040" cy="270030"/>
          </a:xfrm>
          <a:prstGeom prst="rect">
            <a:avLst/>
          </a:prstGeom>
          <a:ln/>
        </p:spPr>
        <p:style>
          <a:lnRef idx="1">
            <a:schemeClr val="accent1"/>
          </a:lnRef>
          <a:fillRef idx="3">
            <a:schemeClr val="accent1"/>
          </a:fillRef>
          <a:effectRef idx="2">
            <a:schemeClr val="accent1"/>
          </a:effectRef>
          <a:fontRef idx="minor">
            <a:schemeClr val="lt1"/>
          </a:fontRef>
        </p:style>
        <p:txBody>
          <a:bodyPr lIns="36000" tIns="36000" rIns="36000" bIns="36000" anchor="ctr"/>
          <a:lstStyle/>
          <a:p>
            <a:pPr algn="ctr">
              <a:defRPr/>
            </a:pPr>
            <a:r>
              <a:rPr lang="zh-CN" altLang="en-US" sz="1200" kern="0" dirty="0" smtClean="0">
                <a:latin typeface="微软雅黑" pitchFamily="34" charset="-122"/>
                <a:ea typeface="微软雅黑" pitchFamily="34" charset="-122"/>
              </a:rPr>
              <a:t>盯市价格管理</a:t>
            </a:r>
            <a:endParaRPr lang="en-US" altLang="zh-CN" sz="1200" kern="0" dirty="0" smtClean="0">
              <a:latin typeface="微软雅黑" pitchFamily="34" charset="-122"/>
              <a:ea typeface="微软雅黑" pitchFamily="34" charset="-122"/>
            </a:endParaRPr>
          </a:p>
        </p:txBody>
      </p:sp>
      <p:sp>
        <p:nvSpPr>
          <p:cNvPr id="141" name="Rectangle 40"/>
          <p:cNvSpPr>
            <a:spLocks/>
          </p:cNvSpPr>
          <p:nvPr/>
        </p:nvSpPr>
        <p:spPr bwMode="ltGray">
          <a:xfrm>
            <a:off x="7131744" y="1323864"/>
            <a:ext cx="924236" cy="324036"/>
          </a:xfrm>
          <a:prstGeom prst="rect">
            <a:avLst/>
          </a:prstGeom>
          <a:solidFill>
            <a:srgbClr val="00B0F0"/>
          </a:solidFill>
          <a:ln/>
        </p:spPr>
        <p:style>
          <a:lnRef idx="1">
            <a:schemeClr val="accent3"/>
          </a:lnRef>
          <a:fillRef idx="3">
            <a:schemeClr val="accent3"/>
          </a:fillRef>
          <a:effectRef idx="2">
            <a:schemeClr val="accent3"/>
          </a:effectRef>
          <a:fontRef idx="minor">
            <a:schemeClr val="lt1"/>
          </a:fontRef>
        </p:style>
        <p:txBody>
          <a:bodyPr lIns="36000" tIns="36000" rIns="36000" bIns="36000" anchor="ctr"/>
          <a:lstStyle/>
          <a:p>
            <a:pPr algn="ctr">
              <a:defRPr/>
            </a:pPr>
            <a:r>
              <a:rPr lang="zh-CN" altLang="en-US" sz="1200" kern="0" dirty="0" smtClean="0">
                <a:latin typeface="微软雅黑" pitchFamily="34" charset="-122"/>
                <a:ea typeface="微软雅黑" pitchFamily="34" charset="-122"/>
              </a:rPr>
              <a:t>客户准入及授信</a:t>
            </a:r>
            <a:endParaRPr lang="en-US" altLang="zh-CN" sz="1200" kern="0" dirty="0">
              <a:latin typeface="微软雅黑" pitchFamily="34" charset="-122"/>
              <a:ea typeface="微软雅黑" pitchFamily="34" charset="-122"/>
            </a:endParaRPr>
          </a:p>
        </p:txBody>
      </p:sp>
    </p:spTree>
    <p:extLst>
      <p:ext uri="{BB962C8B-B14F-4D97-AF65-F5344CB8AC3E}">
        <p14:creationId xmlns:p14="http://schemas.microsoft.com/office/powerpoint/2010/main" xmlns="" val="1454658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38525" y="163840"/>
            <a:ext cx="8748000" cy="647699"/>
          </a:xfrm>
        </p:spPr>
        <p:txBody>
          <a:bodyPr>
            <a:normAutofit fontScale="90000"/>
          </a:bodyPr>
          <a:lstStyle/>
          <a:p>
            <a:r>
              <a:rPr lang="en-US" altLang="zh-CN" b="1" dirty="0" smtClean="0">
                <a:solidFill>
                  <a:srgbClr val="26AB8E"/>
                </a:solidFill>
              </a:rPr>
              <a:t/>
            </a:r>
            <a:br>
              <a:rPr lang="en-US" altLang="zh-CN" b="1" dirty="0" smtClean="0">
                <a:solidFill>
                  <a:srgbClr val="26AB8E"/>
                </a:solidFill>
              </a:rPr>
            </a:br>
            <a:endParaRPr lang="zh-CN" altLang="en-US" dirty="0"/>
          </a:p>
        </p:txBody>
      </p:sp>
      <p:sp>
        <p:nvSpPr>
          <p:cNvPr id="26" name="矩形 25"/>
          <p:cNvSpPr/>
          <p:nvPr/>
        </p:nvSpPr>
        <p:spPr>
          <a:xfrm>
            <a:off x="102496" y="293342"/>
            <a:ext cx="7108531" cy="523220"/>
          </a:xfrm>
          <a:prstGeom prst="rect">
            <a:avLst/>
          </a:prstGeom>
        </p:spPr>
        <p:txBody>
          <a:bodyPr wrap="square" lIns="91440" tIns="45720" rIns="91440" bIns="45720">
            <a:spAutoFit/>
          </a:bodyPr>
          <a:lstStyle/>
          <a:p>
            <a:r>
              <a:rPr lang="zh-CN" altLang="en-US" sz="2800" b="1" dirty="0" smtClean="0">
                <a:solidFill>
                  <a:schemeClr val="bg1"/>
                </a:solidFill>
                <a:latin typeface="黑体" pitchFamily="2" charset="-122"/>
                <a:ea typeface="黑体" pitchFamily="2" charset="-122"/>
              </a:rPr>
              <a:t>供应链金融</a:t>
            </a:r>
            <a:r>
              <a:rPr lang="en-US" altLang="zh-CN" sz="2800" b="1" dirty="0" smtClean="0">
                <a:solidFill>
                  <a:schemeClr val="bg1"/>
                </a:solidFill>
                <a:latin typeface="黑体" pitchFamily="2" charset="-122"/>
                <a:ea typeface="黑体" pitchFamily="2" charset="-122"/>
              </a:rPr>
              <a:t>-</a:t>
            </a:r>
            <a:r>
              <a:rPr lang="zh-CN" altLang="en-US" sz="2800" b="1" dirty="0" smtClean="0">
                <a:solidFill>
                  <a:schemeClr val="bg1"/>
                </a:solidFill>
                <a:latin typeface="黑体" pitchFamily="2" charset="-122"/>
                <a:ea typeface="黑体" pitchFamily="2" charset="-122"/>
              </a:rPr>
              <a:t>典型产品介绍</a:t>
            </a:r>
            <a:endParaRPr lang="zh-CN" altLang="en-US" sz="2800" b="1" dirty="0">
              <a:solidFill>
                <a:schemeClr val="bg1"/>
              </a:solidFill>
              <a:latin typeface="黑体" pitchFamily="2" charset="-122"/>
              <a:ea typeface="黑体" pitchFamily="2" charset="-122"/>
            </a:endParaRPr>
          </a:p>
        </p:txBody>
      </p:sp>
      <p:sp>
        <p:nvSpPr>
          <p:cNvPr id="31" name="AutoShape 155"/>
          <p:cNvSpPr>
            <a:spLocks noChangeArrowheads="1"/>
          </p:cNvSpPr>
          <p:nvPr/>
        </p:nvSpPr>
        <p:spPr bwMode="blackWhite">
          <a:xfrm>
            <a:off x="2050722" y="1407258"/>
            <a:ext cx="6595581" cy="4565279"/>
          </a:xfrm>
          <a:prstGeom prst="flowChartProcess">
            <a:avLst/>
          </a:prstGeom>
          <a:noFill/>
          <a:ln w="9525">
            <a:no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0" tIns="0" rIns="0" bIns="0" anchor="ctr"/>
          <a:lstStyle>
            <a:lvl1pPr marL="177800" indent="-177800" algn="l" defTabSz="787400">
              <a:spcBef>
                <a:spcPct val="0"/>
              </a:spcBef>
              <a:defRPr sz="2400">
                <a:solidFill>
                  <a:schemeClr val="tx1"/>
                </a:solidFill>
                <a:latin typeface="Times New Roman" panose="02020603050405020304" pitchFamily="18" charset="0"/>
              </a:defRPr>
            </a:lvl1pPr>
            <a:lvl2pPr algn="l" defTabSz="787400">
              <a:spcBef>
                <a:spcPct val="0"/>
              </a:spcBef>
              <a:defRPr sz="2400">
                <a:solidFill>
                  <a:schemeClr val="tx1"/>
                </a:solidFill>
                <a:latin typeface="Times New Roman" panose="02020603050405020304" pitchFamily="18" charset="0"/>
              </a:defRPr>
            </a:lvl2pPr>
            <a:lvl3pPr algn="l" defTabSz="787400">
              <a:spcBef>
                <a:spcPct val="0"/>
              </a:spcBef>
              <a:defRPr sz="2400">
                <a:solidFill>
                  <a:schemeClr val="tx1"/>
                </a:solidFill>
                <a:latin typeface="Times New Roman" panose="02020603050405020304" pitchFamily="18" charset="0"/>
              </a:defRPr>
            </a:lvl3pPr>
            <a:lvl4pPr algn="l" defTabSz="787400">
              <a:spcBef>
                <a:spcPct val="0"/>
              </a:spcBef>
              <a:defRPr sz="2400">
                <a:solidFill>
                  <a:schemeClr val="tx1"/>
                </a:solidFill>
                <a:latin typeface="Times New Roman" panose="02020603050405020304" pitchFamily="18" charset="0"/>
              </a:defRPr>
            </a:lvl4pPr>
            <a:lvl5pPr algn="l" defTabSz="787400">
              <a:spcBef>
                <a:spcPct val="0"/>
              </a:spcBef>
              <a:defRPr sz="2400">
                <a:solidFill>
                  <a:schemeClr val="tx1"/>
                </a:solidFill>
                <a:latin typeface="Times New Roman" panose="02020603050405020304" pitchFamily="18" charset="0"/>
              </a:defRPr>
            </a:lvl5pPr>
            <a:lvl6pPr defTabSz="787400" eaLnBrk="0" fontAlgn="base" hangingPunct="0">
              <a:spcBef>
                <a:spcPct val="0"/>
              </a:spcBef>
              <a:spcAft>
                <a:spcPct val="0"/>
              </a:spcAft>
              <a:defRPr sz="2400">
                <a:solidFill>
                  <a:schemeClr val="tx1"/>
                </a:solidFill>
                <a:latin typeface="Times New Roman" panose="02020603050405020304" pitchFamily="18" charset="0"/>
              </a:defRPr>
            </a:lvl6pPr>
            <a:lvl7pPr defTabSz="787400" eaLnBrk="0" fontAlgn="base" hangingPunct="0">
              <a:spcBef>
                <a:spcPct val="0"/>
              </a:spcBef>
              <a:spcAft>
                <a:spcPct val="0"/>
              </a:spcAft>
              <a:defRPr sz="2400">
                <a:solidFill>
                  <a:schemeClr val="tx1"/>
                </a:solidFill>
                <a:latin typeface="Times New Roman" panose="02020603050405020304" pitchFamily="18" charset="0"/>
              </a:defRPr>
            </a:lvl7pPr>
            <a:lvl8pPr defTabSz="787400" eaLnBrk="0" fontAlgn="base" hangingPunct="0">
              <a:spcBef>
                <a:spcPct val="0"/>
              </a:spcBef>
              <a:spcAft>
                <a:spcPct val="0"/>
              </a:spcAft>
              <a:defRPr sz="2400">
                <a:solidFill>
                  <a:schemeClr val="tx1"/>
                </a:solidFill>
                <a:latin typeface="Times New Roman" panose="02020603050405020304" pitchFamily="18" charset="0"/>
              </a:defRPr>
            </a:lvl8pPr>
            <a:lvl9pPr defTabSz="7874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50000"/>
              </a:lnSpc>
              <a:buFontTx/>
              <a:buChar char="•"/>
            </a:pPr>
            <a:r>
              <a:rPr lang="zh-CN" altLang="en-US" sz="2800" b="1" dirty="0" smtClean="0">
                <a:ln w="0"/>
                <a:solidFill>
                  <a:srgbClr val="32AC90"/>
                </a:solidFill>
                <a:latin typeface="微软雅黑" panose="020B0503020204020204" pitchFamily="34" charset="-122"/>
                <a:ea typeface="微软雅黑" panose="020B0503020204020204" pitchFamily="34" charset="-122"/>
              </a:rPr>
              <a:t>动产质押（逐笔） </a:t>
            </a:r>
          </a:p>
          <a:p>
            <a:pPr>
              <a:lnSpc>
                <a:spcPct val="150000"/>
              </a:lnSpc>
              <a:buFontTx/>
              <a:buChar char="•"/>
            </a:pPr>
            <a:r>
              <a:rPr lang="zh-CN" altLang="en-US" sz="2800" b="1" dirty="0" smtClean="0">
                <a:ln w="0"/>
                <a:solidFill>
                  <a:srgbClr val="32AC90"/>
                </a:solidFill>
                <a:latin typeface="微软雅黑" panose="020B0503020204020204" pitchFamily="34" charset="-122"/>
                <a:ea typeface="微软雅黑" panose="020B0503020204020204" pitchFamily="34" charset="-122"/>
              </a:rPr>
              <a:t>动产质押（总量）</a:t>
            </a:r>
            <a:endParaRPr lang="en-US" altLang="zh-CN" sz="2800" b="1" dirty="0" smtClean="0">
              <a:ln w="0"/>
              <a:solidFill>
                <a:srgbClr val="32AC90"/>
              </a:solidFill>
              <a:latin typeface="微软雅黑" panose="020B0503020204020204" pitchFamily="34" charset="-122"/>
              <a:ea typeface="微软雅黑" panose="020B0503020204020204" pitchFamily="34" charset="-122"/>
            </a:endParaRPr>
          </a:p>
          <a:p>
            <a:pPr>
              <a:lnSpc>
                <a:spcPct val="150000"/>
              </a:lnSpc>
              <a:buFontTx/>
              <a:buChar char="•"/>
            </a:pPr>
            <a:r>
              <a:rPr lang="zh-CN" altLang="en-US" sz="2800" b="1" dirty="0" smtClean="0">
                <a:ln w="0"/>
                <a:solidFill>
                  <a:srgbClr val="32AC90"/>
                </a:solidFill>
                <a:latin typeface="微软雅黑" panose="020B0503020204020204" pitchFamily="34" charset="-122"/>
                <a:ea typeface="微软雅黑" panose="020B0503020204020204" pitchFamily="34" charset="-122"/>
              </a:rPr>
              <a:t>标准仓单质押</a:t>
            </a:r>
          </a:p>
          <a:p>
            <a:pPr>
              <a:lnSpc>
                <a:spcPct val="150000"/>
              </a:lnSpc>
              <a:buFontTx/>
              <a:buChar char="•"/>
            </a:pPr>
            <a:r>
              <a:rPr lang="zh-CN" altLang="en-US" sz="2800" b="1" dirty="0" smtClean="0">
                <a:ln w="0"/>
                <a:solidFill>
                  <a:srgbClr val="32AC90"/>
                </a:solidFill>
                <a:latin typeface="微软雅黑" panose="020B0503020204020204" pitchFamily="34" charset="-122"/>
                <a:ea typeface="微软雅黑" panose="020B0503020204020204" pitchFamily="34" charset="-122"/>
              </a:rPr>
              <a:t>非标准仓单质押</a:t>
            </a:r>
            <a:endParaRPr lang="en-US" altLang="zh-CN" sz="2800" b="1" dirty="0" smtClean="0">
              <a:ln w="0"/>
              <a:solidFill>
                <a:srgbClr val="32AC90"/>
              </a:solidFill>
              <a:latin typeface="微软雅黑" panose="020B0503020204020204" pitchFamily="34" charset="-122"/>
              <a:ea typeface="微软雅黑" panose="020B0503020204020204" pitchFamily="34" charset="-122"/>
            </a:endParaRPr>
          </a:p>
          <a:p>
            <a:pPr>
              <a:lnSpc>
                <a:spcPct val="150000"/>
              </a:lnSpc>
              <a:buFontTx/>
              <a:buChar char="•"/>
            </a:pPr>
            <a:endParaRPr lang="en-US" altLang="zh-CN" sz="2000" dirty="0" smtClean="0">
              <a:ln w="0"/>
              <a:solidFill>
                <a:srgbClr val="32AC90"/>
              </a:solidFill>
              <a:latin typeface="微软雅黑" panose="020B0503020204020204" pitchFamily="34" charset="-122"/>
              <a:ea typeface="微软雅黑" panose="020B0503020204020204" pitchFamily="34" charset="-122"/>
            </a:endParaRPr>
          </a:p>
        </p:txBody>
      </p:sp>
      <p:sp>
        <p:nvSpPr>
          <p:cNvPr id="32" name="Line 163"/>
          <p:cNvSpPr>
            <a:spLocks noChangeShapeType="1"/>
          </p:cNvSpPr>
          <p:nvPr/>
        </p:nvSpPr>
        <p:spPr bwMode="blackWhite">
          <a:xfrm flipV="1">
            <a:off x="303834" y="1315240"/>
            <a:ext cx="10668966" cy="45719"/>
          </a:xfrm>
          <a:prstGeom prst="line">
            <a:avLst/>
          </a:prstGeom>
          <a:noFill/>
          <a:ln w="9525">
            <a:solidFill>
              <a:schemeClr val="tx2">
                <a:lumMod val="60000"/>
                <a:lumOff val="40000"/>
              </a:schemeClr>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lIns="0" tIns="0" rIns="0" bIns="0" anchor="ctr"/>
          <a:lstStyle/>
          <a:p>
            <a:endParaRPr lang="zh-CN" altLang="en-US" dirty="0">
              <a:ln w="0"/>
              <a:solidFill>
                <a:schemeClr val="accent1"/>
              </a:solidFill>
              <a:latin typeface="微软雅黑" panose="020B0503020204020204" pitchFamily="34" charset="-122"/>
              <a:ea typeface="微软雅黑" panose="020B0503020204020204" pitchFamily="34" charset="-122"/>
            </a:endParaRPr>
          </a:p>
        </p:txBody>
      </p:sp>
      <p:sp>
        <p:nvSpPr>
          <p:cNvPr id="33" name="矩形 32"/>
          <p:cNvSpPr/>
          <p:nvPr/>
        </p:nvSpPr>
        <p:spPr>
          <a:xfrm>
            <a:off x="335048" y="940972"/>
            <a:ext cx="3373038" cy="400110"/>
          </a:xfrm>
          <a:prstGeom prst="rect">
            <a:avLst/>
          </a:prstGeom>
        </p:spPr>
        <p:txBody>
          <a:bodyPr wrap="none">
            <a:spAutoFit/>
          </a:bodyPr>
          <a:lstStyle/>
          <a:p>
            <a:pPr algn="ctr">
              <a:spcBef>
                <a:spcPct val="50000"/>
              </a:spcBef>
            </a:pPr>
            <a:r>
              <a:rPr lang="zh-CN" altLang="en-US" sz="2000" dirty="0" smtClean="0">
                <a:ln w="0"/>
                <a:solidFill>
                  <a:schemeClr val="accent1"/>
                </a:solidFill>
                <a:latin typeface="微软雅黑" panose="020B0503020204020204" pitchFamily="34" charset="-122"/>
                <a:ea typeface="微软雅黑" panose="020B0503020204020204" pitchFamily="34" charset="-122"/>
              </a:rPr>
              <a:t>供应链金融典型产品</a:t>
            </a:r>
            <a:r>
              <a:rPr lang="en-US" altLang="zh-CN" sz="2000" dirty="0" smtClean="0">
                <a:ln w="0"/>
                <a:solidFill>
                  <a:schemeClr val="accent1"/>
                </a:solidFill>
                <a:latin typeface="微软雅黑" panose="020B0503020204020204" pitchFamily="34" charset="-122"/>
                <a:ea typeface="微软雅黑" panose="020B0503020204020204" pitchFamily="34" charset="-122"/>
              </a:rPr>
              <a:t>-</a:t>
            </a:r>
            <a:r>
              <a:rPr lang="zh-CN" altLang="en-US" sz="2000" dirty="0" smtClean="0">
                <a:ln w="0"/>
                <a:solidFill>
                  <a:schemeClr val="accent1"/>
                </a:solidFill>
                <a:latin typeface="微软雅黑" panose="020B0503020204020204" pitchFamily="34" charset="-122"/>
                <a:ea typeface="微软雅黑" panose="020B0503020204020204" pitchFamily="34" charset="-122"/>
              </a:rPr>
              <a:t>存货类</a:t>
            </a:r>
            <a:endParaRPr lang="zh-CN" altLang="en-US" sz="2000" dirty="0">
              <a:ln w="0"/>
              <a:solidFill>
                <a:schemeClr val="accent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xmlns="" val="1454658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500" fill="hold"/>
                                        <p:tgtEl>
                                          <p:spTgt spid="26"/>
                                        </p:tgtEl>
                                        <p:attrNameLst>
                                          <p:attrName>ppt_x</p:attrName>
                                        </p:attrNameLst>
                                      </p:cBhvr>
                                      <p:tavLst>
                                        <p:tav tm="0">
                                          <p:val>
                                            <p:strVal val="1+#ppt_w/2"/>
                                          </p:val>
                                        </p:tav>
                                        <p:tav tm="100000">
                                          <p:val>
                                            <p:strVal val="#ppt_x"/>
                                          </p:val>
                                        </p:tav>
                                      </p:tavLst>
                                    </p:anim>
                                    <p:anim calcmode="lin" valueType="num">
                                      <p:cBhvr additive="base">
                                        <p:cTn id="8" dur="500" fill="hold"/>
                                        <p:tgtEl>
                                          <p:spTgt spid="26"/>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32"/>
                                        </p:tgtEl>
                                        <p:attrNameLst>
                                          <p:attrName>style.visibility</p:attrName>
                                        </p:attrNameLst>
                                      </p:cBhvr>
                                      <p:to>
                                        <p:strVal val="visible"/>
                                      </p:to>
                                    </p:set>
                                    <p:anim calcmode="lin" valueType="num">
                                      <p:cBhvr additive="base">
                                        <p:cTn id="11" dur="500" fill="hold"/>
                                        <p:tgtEl>
                                          <p:spTgt spid="32"/>
                                        </p:tgtEl>
                                        <p:attrNameLst>
                                          <p:attrName>ppt_x</p:attrName>
                                        </p:attrNameLst>
                                      </p:cBhvr>
                                      <p:tavLst>
                                        <p:tav tm="0">
                                          <p:val>
                                            <p:strVal val="1+#ppt_w/2"/>
                                          </p:val>
                                        </p:tav>
                                        <p:tav tm="100000">
                                          <p:val>
                                            <p:strVal val="#ppt_x"/>
                                          </p:val>
                                        </p:tav>
                                      </p:tavLst>
                                    </p:anim>
                                    <p:anim calcmode="lin" valueType="num">
                                      <p:cBhvr additive="base">
                                        <p:cTn id="12" dur="500" fill="hold"/>
                                        <p:tgtEl>
                                          <p:spTgt spid="32"/>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2" presetClass="entr" presetSubtype="2" fill="hold" grpId="0" nodeType="afterEffect">
                                  <p:stCondLst>
                                    <p:cond delay="0"/>
                                  </p:stCondLst>
                                  <p:childTnLst>
                                    <p:set>
                                      <p:cBhvr>
                                        <p:cTn id="15" dur="1" fill="hold">
                                          <p:stCondLst>
                                            <p:cond delay="0"/>
                                          </p:stCondLst>
                                        </p:cTn>
                                        <p:tgtEl>
                                          <p:spTgt spid="31"/>
                                        </p:tgtEl>
                                        <p:attrNameLst>
                                          <p:attrName>style.visibility</p:attrName>
                                        </p:attrNameLst>
                                      </p:cBhvr>
                                      <p:to>
                                        <p:strVal val="visible"/>
                                      </p:to>
                                    </p:set>
                                    <p:anim calcmode="lin" valueType="num">
                                      <p:cBhvr additive="base">
                                        <p:cTn id="16" dur="500" fill="hold"/>
                                        <p:tgtEl>
                                          <p:spTgt spid="31"/>
                                        </p:tgtEl>
                                        <p:attrNameLst>
                                          <p:attrName>ppt_x</p:attrName>
                                        </p:attrNameLst>
                                      </p:cBhvr>
                                      <p:tavLst>
                                        <p:tav tm="0">
                                          <p:val>
                                            <p:strVal val="1+#ppt_w/2"/>
                                          </p:val>
                                        </p:tav>
                                        <p:tav tm="100000">
                                          <p:val>
                                            <p:strVal val="#ppt_x"/>
                                          </p:val>
                                        </p:tav>
                                      </p:tavLst>
                                    </p:anim>
                                    <p:anim calcmode="lin" valueType="num">
                                      <p:cBhvr additive="base">
                                        <p:cTn id="17" dur="500" fill="hold"/>
                                        <p:tgtEl>
                                          <p:spTgt spid="3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31" grpId="0"/>
      <p:bldP spid="3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a:xfrm>
            <a:off x="11634622" y="6356350"/>
            <a:ext cx="1139636" cy="365125"/>
          </a:xfrm>
        </p:spPr>
        <p:txBody>
          <a:bodyPr/>
          <a:lstStyle/>
          <a:p>
            <a:fld id="{4B1B0860-3CE7-4EC1-80B2-E4FAEF86BBEB}" type="slidenum">
              <a:rPr lang="zh-CN" altLang="en-US" sz="2000" smtClean="0"/>
              <a:pPr/>
              <a:t>2</a:t>
            </a:fld>
            <a:endParaRPr lang="zh-CN" altLang="en-US" sz="2000"/>
          </a:p>
        </p:txBody>
      </p:sp>
      <p:sp>
        <p:nvSpPr>
          <p:cNvPr id="14" name="文本占位符 12"/>
          <p:cNvSpPr txBox="1">
            <a:spLocks/>
          </p:cNvSpPr>
          <p:nvPr/>
        </p:nvSpPr>
        <p:spPr>
          <a:xfrm>
            <a:off x="1032980" y="1185109"/>
            <a:ext cx="5049685" cy="1672391"/>
          </a:xfrm>
          <a:prstGeom prst="rect">
            <a:avLst/>
          </a:prstGeom>
        </p:spPr>
        <p:txBody>
          <a:bodyPr vert="horz" lIns="91440" tIns="45720" rIns="91440" bIns="45720" rtlCol="0">
            <a:noAutofit/>
          </a:bodyPr>
          <a:lstStyle/>
          <a:p>
            <a:pPr marL="534988" marR="0" lvl="0" indent="-534988" algn="just" defTabSz="914400" rtl="0" eaLnBrk="1" fontAlgn="auto" latinLnBrk="0" hangingPunct="1">
              <a:lnSpc>
                <a:spcPct val="150000"/>
              </a:lnSpc>
              <a:spcBef>
                <a:spcPts val="0"/>
              </a:spcBef>
              <a:spcAft>
                <a:spcPts val="0"/>
              </a:spcAft>
              <a:buClrTx/>
              <a:buSzPct val="100000"/>
              <a:buFont typeface="+mj-lt"/>
              <a:buAutoNum type="arabicPeriod"/>
              <a:tabLst/>
              <a:defRPr/>
            </a:pPr>
            <a:endParaRPr kumimoji="0" lang="en-US" altLang="zh-CN" sz="2400" b="1" i="0" u="none" strike="noStrike" kern="1200" cap="none" spc="0" normalizeH="0" baseline="0" noProof="0" smtClean="0">
              <a:ln>
                <a:noFill/>
              </a:ln>
              <a:solidFill>
                <a:srgbClr val="FFFF00"/>
              </a:solidFill>
              <a:effectLst/>
              <a:uLnTx/>
              <a:uFillTx/>
              <a:latin typeface="+mn-ea"/>
              <a:ea typeface="微软雅黑" panose="020B0503020204020204" pitchFamily="34" charset="-122"/>
              <a:cs typeface="+mn-cs"/>
            </a:endParaRPr>
          </a:p>
          <a:p>
            <a:pPr marL="534988" marR="0" lvl="0" indent="-534988" algn="just" defTabSz="914400" rtl="0" eaLnBrk="1" fontAlgn="auto" latinLnBrk="0" hangingPunct="1">
              <a:lnSpc>
                <a:spcPct val="150000"/>
              </a:lnSpc>
              <a:spcBef>
                <a:spcPts val="0"/>
              </a:spcBef>
              <a:spcAft>
                <a:spcPts val="0"/>
              </a:spcAft>
              <a:buClrTx/>
              <a:buSzPct val="100000"/>
              <a:buFont typeface="+mj-lt"/>
              <a:buNone/>
              <a:tabLst/>
              <a:defRPr/>
            </a:pPr>
            <a:endParaRPr kumimoji="0" lang="en-US" altLang="zh-CN" sz="2400" b="1" i="0" u="none" strike="noStrike" kern="1200" cap="none" spc="0" normalizeH="0" baseline="0" noProof="0" dirty="0" smtClean="0">
              <a:ln>
                <a:noFill/>
              </a:ln>
              <a:solidFill>
                <a:schemeClr val="bg1"/>
              </a:solidFill>
              <a:effectLst/>
              <a:uLnTx/>
              <a:uFillTx/>
              <a:latin typeface="+mn-ea"/>
              <a:ea typeface="微软雅黑" panose="020B0503020204020204" pitchFamily="34" charset="-122"/>
              <a:cs typeface="+mn-cs"/>
            </a:endParaRPr>
          </a:p>
        </p:txBody>
      </p:sp>
      <p:sp>
        <p:nvSpPr>
          <p:cNvPr id="15" name="TextBox 14"/>
          <p:cNvSpPr txBox="1"/>
          <p:nvPr/>
        </p:nvSpPr>
        <p:spPr>
          <a:xfrm>
            <a:off x="1325245" y="1320800"/>
            <a:ext cx="4693920" cy="461665"/>
          </a:xfrm>
          <a:prstGeom prst="rect">
            <a:avLst/>
          </a:prstGeom>
          <a:noFill/>
        </p:spPr>
        <p:txBody>
          <a:bodyPr wrap="square" rtlCol="0">
            <a:spAutoFit/>
          </a:bodyPr>
          <a:lstStyle/>
          <a:p>
            <a:r>
              <a:rPr lang="zh-CN" altLang="en-US" sz="2400" b="1" dirty="0" smtClean="0">
                <a:solidFill>
                  <a:schemeClr val="bg1"/>
                </a:solidFill>
              </a:rPr>
              <a:t>一</a:t>
            </a:r>
            <a:r>
              <a:rPr lang="en-US" altLang="zh-CN" sz="2400" b="1" dirty="0" smtClean="0">
                <a:solidFill>
                  <a:schemeClr val="bg1"/>
                </a:solidFill>
              </a:rPr>
              <a:t>.</a:t>
            </a:r>
            <a:r>
              <a:rPr lang="zh-CN" altLang="en-US" sz="2400" b="1" dirty="0" smtClean="0">
                <a:solidFill>
                  <a:schemeClr val="bg1"/>
                </a:solidFill>
              </a:rPr>
              <a:t>供应链金融基础知识介绍</a:t>
            </a:r>
            <a:endParaRPr lang="zh-CN" altLang="en-US" sz="2400" b="1" dirty="0">
              <a:solidFill>
                <a:schemeClr val="bg1"/>
              </a:solidFill>
            </a:endParaRPr>
          </a:p>
        </p:txBody>
      </p:sp>
      <p:sp>
        <p:nvSpPr>
          <p:cNvPr id="16" name="TextBox 15"/>
          <p:cNvSpPr txBox="1"/>
          <p:nvPr/>
        </p:nvSpPr>
        <p:spPr>
          <a:xfrm>
            <a:off x="1345565" y="2052320"/>
            <a:ext cx="4693920" cy="461665"/>
          </a:xfrm>
          <a:prstGeom prst="rect">
            <a:avLst/>
          </a:prstGeom>
          <a:noFill/>
        </p:spPr>
        <p:txBody>
          <a:bodyPr wrap="square" rtlCol="0">
            <a:spAutoFit/>
          </a:bodyPr>
          <a:lstStyle/>
          <a:p>
            <a:r>
              <a:rPr lang="zh-CN" altLang="en-US" sz="2400" b="1" dirty="0" smtClean="0">
                <a:solidFill>
                  <a:schemeClr val="bg1"/>
                </a:solidFill>
              </a:rPr>
              <a:t>二</a:t>
            </a:r>
            <a:r>
              <a:rPr lang="en-US" altLang="zh-CN" sz="2400" b="1" dirty="0" smtClean="0">
                <a:solidFill>
                  <a:schemeClr val="bg1"/>
                </a:solidFill>
              </a:rPr>
              <a:t>.</a:t>
            </a:r>
            <a:r>
              <a:rPr lang="zh-CN" altLang="en-US" sz="2400" b="1" dirty="0" smtClean="0">
                <a:solidFill>
                  <a:schemeClr val="bg1"/>
                </a:solidFill>
              </a:rPr>
              <a:t>供应链金融三大类产品介绍</a:t>
            </a:r>
            <a:endParaRPr lang="zh-CN" altLang="en-US" sz="2400" b="1" dirty="0">
              <a:solidFill>
                <a:schemeClr val="bg1"/>
              </a:solidFill>
            </a:endParaRPr>
          </a:p>
        </p:txBody>
      </p:sp>
      <p:sp>
        <p:nvSpPr>
          <p:cNvPr id="17" name="TextBox 16"/>
          <p:cNvSpPr txBox="1"/>
          <p:nvPr/>
        </p:nvSpPr>
        <p:spPr>
          <a:xfrm>
            <a:off x="1341319" y="2838112"/>
            <a:ext cx="4693920" cy="461665"/>
          </a:xfrm>
          <a:prstGeom prst="rect">
            <a:avLst/>
          </a:prstGeom>
          <a:noFill/>
        </p:spPr>
        <p:txBody>
          <a:bodyPr wrap="square" rtlCol="0">
            <a:spAutoFit/>
          </a:bodyPr>
          <a:lstStyle/>
          <a:p>
            <a:r>
              <a:rPr lang="zh-CN" altLang="en-US" sz="2400" b="1" dirty="0" smtClean="0">
                <a:solidFill>
                  <a:schemeClr val="bg1"/>
                </a:solidFill>
              </a:rPr>
              <a:t>三</a:t>
            </a:r>
            <a:r>
              <a:rPr lang="en-US" altLang="zh-CN" sz="2400" b="1" dirty="0" smtClean="0">
                <a:solidFill>
                  <a:schemeClr val="bg1"/>
                </a:solidFill>
              </a:rPr>
              <a:t>.</a:t>
            </a:r>
            <a:r>
              <a:rPr lang="zh-CN" altLang="en-US" sz="2400" b="1" dirty="0" smtClean="0">
                <a:solidFill>
                  <a:schemeClr val="bg1"/>
                </a:solidFill>
              </a:rPr>
              <a:t>供应链金融管理系统业务功能</a:t>
            </a:r>
            <a:endParaRPr lang="zh-CN" altLang="en-US" sz="2400" b="1" dirty="0">
              <a:solidFill>
                <a:schemeClr val="bg1"/>
              </a:solidFill>
            </a:endParaRPr>
          </a:p>
        </p:txBody>
      </p:sp>
      <p:sp>
        <p:nvSpPr>
          <p:cNvPr id="18" name="TextBox 17"/>
          <p:cNvSpPr txBox="1"/>
          <p:nvPr/>
        </p:nvSpPr>
        <p:spPr>
          <a:xfrm>
            <a:off x="1386205" y="3563155"/>
            <a:ext cx="4693920" cy="461665"/>
          </a:xfrm>
          <a:prstGeom prst="rect">
            <a:avLst/>
          </a:prstGeom>
          <a:noFill/>
        </p:spPr>
        <p:txBody>
          <a:bodyPr wrap="square" rtlCol="0">
            <a:spAutoFit/>
          </a:bodyPr>
          <a:lstStyle/>
          <a:p>
            <a:r>
              <a:rPr lang="zh-CN" altLang="en-US" sz="2400" b="1" dirty="0" smtClean="0">
                <a:solidFill>
                  <a:schemeClr val="bg1"/>
                </a:solidFill>
              </a:rPr>
              <a:t>四</a:t>
            </a:r>
            <a:r>
              <a:rPr lang="en-US" altLang="zh-CN" sz="2400" b="1" dirty="0" smtClean="0">
                <a:solidFill>
                  <a:schemeClr val="bg1"/>
                </a:solidFill>
              </a:rPr>
              <a:t>.</a:t>
            </a:r>
            <a:r>
              <a:rPr lang="zh-CN" altLang="en-US" sz="2400" b="1" dirty="0" smtClean="0">
                <a:solidFill>
                  <a:schemeClr val="bg1"/>
                </a:solidFill>
              </a:rPr>
              <a:t>供应链金融现状及发展情况</a:t>
            </a:r>
            <a:endParaRPr lang="zh-CN" altLang="en-US" sz="2400" b="1" dirty="0">
              <a:solidFill>
                <a:schemeClr val="bg1"/>
              </a:solidFill>
            </a:endParaRPr>
          </a:p>
        </p:txBody>
      </p:sp>
    </p:spTree>
    <p:extLst>
      <p:ext uri="{BB962C8B-B14F-4D97-AF65-F5344CB8AC3E}">
        <p14:creationId xmlns:p14="http://schemas.microsoft.com/office/powerpoint/2010/main" xmlns="" val="72535568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1025" y="81025"/>
            <a:ext cx="8748000" cy="647699"/>
          </a:xfrm>
        </p:spPr>
        <p:txBody>
          <a:bodyPr>
            <a:normAutofit fontScale="90000"/>
          </a:bodyPr>
          <a:lstStyle/>
          <a:p>
            <a:r>
              <a:rPr lang="en-US" altLang="zh-CN" b="1" dirty="0" smtClean="0">
                <a:latin typeface="黑体" pitchFamily="2" charset="-122"/>
                <a:ea typeface="黑体" pitchFamily="2" charset="-122"/>
              </a:rPr>
              <a:t/>
            </a:r>
            <a:br>
              <a:rPr lang="en-US" altLang="zh-CN" b="1" dirty="0" smtClean="0">
                <a:latin typeface="黑体" pitchFamily="2" charset="-122"/>
                <a:ea typeface="黑体" pitchFamily="2" charset="-122"/>
              </a:rPr>
            </a:br>
            <a:r>
              <a:rPr lang="en-US" altLang="zh-CN" b="1" dirty="0" smtClean="0">
                <a:latin typeface="黑体" pitchFamily="2" charset="-122"/>
                <a:ea typeface="黑体" pitchFamily="2" charset="-122"/>
              </a:rPr>
              <a:t/>
            </a:r>
            <a:br>
              <a:rPr lang="en-US" altLang="zh-CN" b="1" dirty="0" smtClean="0">
                <a:latin typeface="黑体" pitchFamily="2" charset="-122"/>
                <a:ea typeface="黑体" pitchFamily="2" charset="-122"/>
              </a:rPr>
            </a:br>
            <a:r>
              <a:rPr lang="zh-CN" altLang="en-US" sz="3100" b="1" dirty="0" smtClean="0">
                <a:latin typeface="黑体" pitchFamily="2" charset="-122"/>
                <a:ea typeface="黑体" pitchFamily="2" charset="-122"/>
              </a:rPr>
              <a:t>供应链金融</a:t>
            </a:r>
            <a:r>
              <a:rPr lang="en-US" altLang="zh-CN" sz="3100" b="1" dirty="0" smtClean="0">
                <a:latin typeface="黑体" pitchFamily="2" charset="-122"/>
                <a:ea typeface="黑体" pitchFamily="2" charset="-122"/>
              </a:rPr>
              <a:t>-</a:t>
            </a:r>
            <a:r>
              <a:rPr lang="zh-CN" altLang="en-US" sz="3100" b="1" dirty="0" smtClean="0">
                <a:latin typeface="黑体" pitchFamily="2" charset="-122"/>
                <a:ea typeface="黑体" pitchFamily="2" charset="-122"/>
              </a:rPr>
              <a:t>存货类产品（动产质押）</a:t>
            </a:r>
            <a:r>
              <a:rPr lang="zh-CN" altLang="en-US" b="1" dirty="0" smtClean="0">
                <a:latin typeface="黑体" pitchFamily="2" charset="-122"/>
                <a:ea typeface="黑体" pitchFamily="2" charset="-122"/>
              </a:rPr>
              <a:t/>
            </a:r>
            <a:br>
              <a:rPr lang="zh-CN" altLang="en-US" b="1" dirty="0" smtClean="0">
                <a:latin typeface="黑体" pitchFamily="2" charset="-122"/>
                <a:ea typeface="黑体" pitchFamily="2" charset="-122"/>
              </a:rPr>
            </a:br>
            <a:r>
              <a:rPr lang="en-US" altLang="zh-CN" b="1" dirty="0" smtClean="0">
                <a:solidFill>
                  <a:srgbClr val="26AB8E"/>
                </a:solidFill>
              </a:rPr>
              <a:t/>
            </a:r>
            <a:br>
              <a:rPr lang="en-US" altLang="zh-CN" b="1" dirty="0" smtClean="0">
                <a:solidFill>
                  <a:srgbClr val="26AB8E"/>
                </a:solidFill>
              </a:rPr>
            </a:br>
            <a:endParaRPr lang="zh-CN" altLang="en-US" dirty="0"/>
          </a:p>
        </p:txBody>
      </p:sp>
      <p:sp>
        <p:nvSpPr>
          <p:cNvPr id="4" name="灯片编号占位符 3"/>
          <p:cNvSpPr>
            <a:spLocks noGrp="1"/>
          </p:cNvSpPr>
          <p:nvPr>
            <p:ph type="sldNum" sz="quarter" idx="12"/>
          </p:nvPr>
        </p:nvSpPr>
        <p:spPr/>
        <p:txBody>
          <a:bodyPr/>
          <a:lstStyle/>
          <a:p>
            <a:fld id="{4B1B0860-3CE7-4EC1-80B2-E4FAEF86BBEB}" type="slidenum">
              <a:rPr lang="zh-CN" altLang="en-US" smtClean="0"/>
              <a:pPr/>
              <a:t>20</a:t>
            </a:fld>
            <a:endParaRPr lang="zh-CN" altLang="en-US"/>
          </a:p>
        </p:txBody>
      </p:sp>
      <p:sp>
        <p:nvSpPr>
          <p:cNvPr id="26" name="Rectangle 15"/>
          <p:cNvSpPr>
            <a:spLocks noChangeArrowheads="1"/>
          </p:cNvSpPr>
          <p:nvPr/>
        </p:nvSpPr>
        <p:spPr bwMode="auto">
          <a:xfrm>
            <a:off x="92600" y="1458611"/>
            <a:ext cx="11702005" cy="1569660"/>
          </a:xfrm>
          <a:prstGeom prst="rect">
            <a:avLst/>
          </a:prstGeom>
          <a:noFill/>
          <a:ln w="9525">
            <a:noFill/>
            <a:miter lim="800000"/>
            <a:headEnd/>
            <a:tailEnd/>
          </a:ln>
        </p:spPr>
        <p:txBody>
          <a:bodyPr wrap="square" lIns="91440" tIns="45720" rIns="91440" bIns="45720">
            <a:spAutoFit/>
          </a:bodyPr>
          <a:lstStyle/>
          <a:p>
            <a:pPr fontAlgn="ctr">
              <a:lnSpc>
                <a:spcPct val="150000"/>
              </a:lnSpc>
            </a:pPr>
            <a:r>
              <a:rPr lang="en-US" altLang="zh-CN" sz="1600" dirty="0" smtClean="0">
                <a:solidFill>
                  <a:srgbClr val="00B5FB"/>
                </a:solidFill>
              </a:rPr>
              <a:t>       </a:t>
            </a:r>
            <a:r>
              <a:rPr lang="zh-CN" altLang="zh-CN" sz="1600" dirty="0" smtClean="0">
                <a:solidFill>
                  <a:srgbClr val="00B5FB"/>
                </a:solidFill>
              </a:rPr>
              <a:t>动产质押</a:t>
            </a:r>
            <a:r>
              <a:rPr lang="zh-CN" altLang="en-US" sz="1600" dirty="0" smtClean="0">
                <a:solidFill>
                  <a:srgbClr val="00B5FB"/>
                </a:solidFill>
              </a:rPr>
              <a:t>（静态</a:t>
            </a:r>
            <a:r>
              <a:rPr lang="zh-CN" altLang="zh-CN" sz="1600" dirty="0" smtClean="0">
                <a:solidFill>
                  <a:srgbClr val="00B5FB"/>
                </a:solidFill>
              </a:rPr>
              <a:t>控制模式</a:t>
            </a:r>
            <a:r>
              <a:rPr lang="zh-CN" altLang="en-US" sz="1600" dirty="0" smtClean="0">
                <a:solidFill>
                  <a:srgbClr val="00B5FB"/>
                </a:solidFill>
              </a:rPr>
              <a:t>），</a:t>
            </a:r>
            <a:r>
              <a:rPr lang="zh-CN" altLang="zh-CN" sz="1600" dirty="0" smtClean="0">
                <a:solidFill>
                  <a:srgbClr val="00B5FB"/>
                </a:solidFill>
              </a:rPr>
              <a:t>企业客户以自有或第三人合法拥有的动产为质押</a:t>
            </a:r>
            <a:r>
              <a:rPr lang="zh-CN" altLang="en-US" sz="1600" dirty="0" smtClean="0">
                <a:solidFill>
                  <a:srgbClr val="00B5FB"/>
                </a:solidFill>
              </a:rPr>
              <a:t>，向银行</a:t>
            </a:r>
            <a:r>
              <a:rPr lang="zh-CN" altLang="zh-CN" sz="1600" dirty="0" smtClean="0">
                <a:solidFill>
                  <a:srgbClr val="00B5FB"/>
                </a:solidFill>
              </a:rPr>
              <a:t>申请融资。</a:t>
            </a:r>
            <a:r>
              <a:rPr lang="zh-CN" altLang="en-US" sz="1600" dirty="0" smtClean="0">
                <a:solidFill>
                  <a:srgbClr val="00B5FB"/>
                </a:solidFill>
              </a:rPr>
              <a:t>银</a:t>
            </a:r>
            <a:r>
              <a:rPr lang="zh-CN" altLang="zh-CN" sz="1600" dirty="0" smtClean="0">
                <a:solidFill>
                  <a:srgbClr val="00B5FB"/>
                </a:solidFill>
              </a:rPr>
              <a:t>行委托第三方物流公司对货物实行监管，货物入库后</a:t>
            </a:r>
            <a:r>
              <a:rPr lang="zh-CN" altLang="en-US" sz="1600" dirty="0" smtClean="0">
                <a:solidFill>
                  <a:srgbClr val="00B5FB"/>
                </a:solidFill>
              </a:rPr>
              <a:t>出质人</a:t>
            </a:r>
            <a:r>
              <a:rPr lang="zh-CN" altLang="zh-CN" sz="1600" dirty="0" smtClean="0">
                <a:solidFill>
                  <a:srgbClr val="00B5FB"/>
                </a:solidFill>
              </a:rPr>
              <a:t>不能自主提货或换货。</a:t>
            </a:r>
            <a:r>
              <a:rPr lang="zh-CN" altLang="en-US" sz="1600" dirty="0" smtClean="0">
                <a:solidFill>
                  <a:srgbClr val="00B5FB"/>
                </a:solidFill>
              </a:rPr>
              <a:t>出质人</a:t>
            </a:r>
            <a:r>
              <a:rPr lang="zh-CN" altLang="zh-CN" sz="1600" dirty="0" smtClean="0">
                <a:solidFill>
                  <a:srgbClr val="00B5FB"/>
                </a:solidFill>
              </a:rPr>
              <a:t>在授信项下的每一次提货都须提前补足与提货价值相应的保证金或办理提前还款，</a:t>
            </a:r>
            <a:r>
              <a:rPr lang="zh-CN" altLang="en-US" sz="1600" dirty="0" smtClean="0">
                <a:solidFill>
                  <a:srgbClr val="00B5FB"/>
                </a:solidFill>
              </a:rPr>
              <a:t>银</a:t>
            </a:r>
            <a:r>
              <a:rPr lang="zh-CN" altLang="zh-CN" sz="1600" dirty="0" smtClean="0">
                <a:solidFill>
                  <a:srgbClr val="00B5FB"/>
                </a:solidFill>
              </a:rPr>
              <a:t>行收妥客户资金后开出提货单据并由监管人按指令放货。若到期无法归还，银行有权直接拍卖或变卖质物，所得款项用于归还银行贷款本息或用于抵补银行承兑汇票项下的保证金。</a:t>
            </a:r>
            <a:endParaRPr lang="en-US" altLang="zh-CN" sz="1600" dirty="0" smtClean="0">
              <a:solidFill>
                <a:srgbClr val="00B5FB"/>
              </a:solidFill>
            </a:endParaRPr>
          </a:p>
        </p:txBody>
      </p:sp>
      <p:grpSp>
        <p:nvGrpSpPr>
          <p:cNvPr id="27" name="Group 29"/>
          <p:cNvGrpSpPr>
            <a:grpSpLocks/>
          </p:cNvGrpSpPr>
          <p:nvPr/>
        </p:nvGrpSpPr>
        <p:grpSpPr bwMode="auto">
          <a:xfrm>
            <a:off x="252426" y="881898"/>
            <a:ext cx="3712695" cy="541740"/>
            <a:chOff x="0" y="-40"/>
            <a:chExt cx="1091" cy="455"/>
          </a:xfrm>
        </p:grpSpPr>
        <p:sp>
          <p:nvSpPr>
            <p:cNvPr id="29" name="AutoShape 2"/>
            <p:cNvSpPr>
              <a:spLocks noChangeArrowheads="1"/>
            </p:cNvSpPr>
            <p:nvPr/>
          </p:nvSpPr>
          <p:spPr bwMode="auto">
            <a:xfrm>
              <a:off x="0" y="46"/>
              <a:ext cx="933" cy="369"/>
            </a:xfrm>
            <a:prstGeom prst="roundRect">
              <a:avLst>
                <a:gd name="adj" fmla="val 16667"/>
              </a:avLst>
            </a:prstGeom>
            <a:ln/>
          </p:spPr>
          <p:style>
            <a:lnRef idx="3">
              <a:schemeClr val="lt1"/>
            </a:lnRef>
            <a:fillRef idx="1">
              <a:schemeClr val="accent5"/>
            </a:fillRef>
            <a:effectRef idx="1">
              <a:schemeClr val="accent5"/>
            </a:effectRef>
            <a:fontRef idx="minor">
              <a:schemeClr val="lt1"/>
            </a:fontRef>
          </p:style>
          <p:txBody>
            <a:bodyPr wrap="none" anchor="ctr" anchorCtr="1"/>
            <a:lstStyle/>
            <a:p>
              <a:pPr marL="266700" indent="-266700" eaLnBrk="0" hangingPunct="0">
                <a:lnSpc>
                  <a:spcPct val="160000"/>
                </a:lnSpc>
                <a:spcBef>
                  <a:spcPct val="20000"/>
                </a:spcBef>
                <a:spcAft>
                  <a:spcPct val="20000"/>
                </a:spcAft>
                <a:buSzPct val="90000"/>
              </a:pPr>
              <a:endParaRPr lang="zh-CN" altLang="en-US" sz="3200" dirty="0">
                <a:solidFill>
                  <a:schemeClr val="bg1"/>
                </a:solidFill>
                <a:latin typeface="黑体" pitchFamily="2" charset="-122"/>
                <a:ea typeface="黑体" pitchFamily="2" charset="-122"/>
              </a:endParaRPr>
            </a:p>
          </p:txBody>
        </p:sp>
        <p:sp>
          <p:nvSpPr>
            <p:cNvPr id="41" name="Text Box 9"/>
            <p:cNvSpPr txBox="1">
              <a:spLocks noChangeArrowheads="1"/>
            </p:cNvSpPr>
            <p:nvPr/>
          </p:nvSpPr>
          <p:spPr bwMode="auto">
            <a:xfrm>
              <a:off x="23" y="-40"/>
              <a:ext cx="1068" cy="40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marL="266700" indent="-266700" eaLnBrk="0" hangingPunct="0">
                <a:defRPr sz="2000" b="1">
                  <a:solidFill>
                    <a:srgbClr val="FF0000"/>
                  </a:solidFill>
                  <a:latin typeface="楷体_GB2312" pitchFamily="49" charset="-122"/>
                  <a:ea typeface="楷体_GB2312" pitchFamily="49" charset="-122"/>
                </a:defRPr>
              </a:lvl1pPr>
              <a:lvl2pPr marL="742950" indent="-285750" eaLnBrk="0" hangingPunct="0">
                <a:defRPr sz="2000" b="1">
                  <a:solidFill>
                    <a:srgbClr val="FF0000"/>
                  </a:solidFill>
                  <a:latin typeface="楷体_GB2312" pitchFamily="49" charset="-122"/>
                  <a:ea typeface="楷体_GB2312" pitchFamily="49" charset="-122"/>
                </a:defRPr>
              </a:lvl2pPr>
              <a:lvl3pPr marL="1143000" indent="-228600" eaLnBrk="0" hangingPunct="0">
                <a:defRPr sz="2000" b="1">
                  <a:solidFill>
                    <a:srgbClr val="FF0000"/>
                  </a:solidFill>
                  <a:latin typeface="楷体_GB2312" pitchFamily="49" charset="-122"/>
                  <a:ea typeface="楷体_GB2312" pitchFamily="49" charset="-122"/>
                </a:defRPr>
              </a:lvl3pPr>
              <a:lvl4pPr marL="1600200" indent="-228600" eaLnBrk="0" hangingPunct="0">
                <a:defRPr sz="2000" b="1">
                  <a:solidFill>
                    <a:srgbClr val="FF0000"/>
                  </a:solidFill>
                  <a:latin typeface="楷体_GB2312" pitchFamily="49" charset="-122"/>
                  <a:ea typeface="楷体_GB2312" pitchFamily="49" charset="-122"/>
                </a:defRPr>
              </a:lvl4pPr>
              <a:lvl5pPr marL="2057400" indent="-228600" eaLnBrk="0" hangingPunct="0">
                <a:defRPr sz="2000" b="1">
                  <a:solidFill>
                    <a:srgbClr val="FF0000"/>
                  </a:solidFill>
                  <a:latin typeface="楷体_GB2312" pitchFamily="49" charset="-122"/>
                  <a:ea typeface="楷体_GB2312" pitchFamily="49" charset="-122"/>
                </a:defRPr>
              </a:lvl5pPr>
              <a:lvl6pPr marL="2514600" indent="-228600" eaLnBrk="0" fontAlgn="base" hangingPunct="0">
                <a:lnSpc>
                  <a:spcPct val="80000"/>
                </a:lnSpc>
                <a:spcBef>
                  <a:spcPct val="0"/>
                </a:spcBef>
                <a:spcAft>
                  <a:spcPct val="0"/>
                </a:spcAft>
                <a:buFont typeface="Arial" charset="0"/>
                <a:defRPr sz="2000" b="1">
                  <a:solidFill>
                    <a:srgbClr val="FF0000"/>
                  </a:solidFill>
                  <a:latin typeface="楷体_GB2312" pitchFamily="49" charset="-122"/>
                  <a:ea typeface="楷体_GB2312" pitchFamily="49" charset="-122"/>
                </a:defRPr>
              </a:lvl6pPr>
              <a:lvl7pPr marL="2971800" indent="-228600" eaLnBrk="0" fontAlgn="base" hangingPunct="0">
                <a:lnSpc>
                  <a:spcPct val="80000"/>
                </a:lnSpc>
                <a:spcBef>
                  <a:spcPct val="0"/>
                </a:spcBef>
                <a:spcAft>
                  <a:spcPct val="0"/>
                </a:spcAft>
                <a:buFont typeface="Arial" charset="0"/>
                <a:defRPr sz="2000" b="1">
                  <a:solidFill>
                    <a:srgbClr val="FF0000"/>
                  </a:solidFill>
                  <a:latin typeface="楷体_GB2312" pitchFamily="49" charset="-122"/>
                  <a:ea typeface="楷体_GB2312" pitchFamily="49" charset="-122"/>
                </a:defRPr>
              </a:lvl7pPr>
              <a:lvl8pPr marL="3429000" indent="-228600" eaLnBrk="0" fontAlgn="base" hangingPunct="0">
                <a:lnSpc>
                  <a:spcPct val="80000"/>
                </a:lnSpc>
                <a:spcBef>
                  <a:spcPct val="0"/>
                </a:spcBef>
                <a:spcAft>
                  <a:spcPct val="0"/>
                </a:spcAft>
                <a:buFont typeface="Arial" charset="0"/>
                <a:defRPr sz="2000" b="1">
                  <a:solidFill>
                    <a:srgbClr val="FF0000"/>
                  </a:solidFill>
                  <a:latin typeface="楷体_GB2312" pitchFamily="49" charset="-122"/>
                  <a:ea typeface="楷体_GB2312" pitchFamily="49" charset="-122"/>
                </a:defRPr>
              </a:lvl8pPr>
              <a:lvl9pPr marL="3886200" indent="-228600" eaLnBrk="0" fontAlgn="base" hangingPunct="0">
                <a:lnSpc>
                  <a:spcPct val="80000"/>
                </a:lnSpc>
                <a:spcBef>
                  <a:spcPct val="0"/>
                </a:spcBef>
                <a:spcAft>
                  <a:spcPct val="0"/>
                </a:spcAft>
                <a:buFont typeface="Arial" charset="0"/>
                <a:defRPr sz="2000" b="1">
                  <a:solidFill>
                    <a:srgbClr val="FF0000"/>
                  </a:solidFill>
                  <a:latin typeface="楷体_GB2312" pitchFamily="49" charset="-122"/>
                  <a:ea typeface="楷体_GB2312" pitchFamily="49" charset="-122"/>
                </a:defRPr>
              </a:lvl9pPr>
            </a:lstStyle>
            <a:p>
              <a:pPr>
                <a:lnSpc>
                  <a:spcPct val="160000"/>
                </a:lnSpc>
                <a:spcBef>
                  <a:spcPct val="50000"/>
                </a:spcBef>
                <a:spcAft>
                  <a:spcPct val="20000"/>
                </a:spcAft>
                <a:buSzPct val="90000"/>
                <a:buFont typeface="Wingdings" pitchFamily="2" charset="2"/>
                <a:buNone/>
              </a:pPr>
              <a:r>
                <a:rPr lang="zh-CN" altLang="en-US" sz="1600" dirty="0" smtClean="0">
                  <a:solidFill>
                    <a:schemeClr val="bg1"/>
                  </a:solidFill>
                </a:rPr>
                <a:t>动产质押（逐步笔控制模式）</a:t>
              </a:r>
              <a:endParaRPr lang="zh-CN" altLang="en-US" sz="1600" dirty="0">
                <a:solidFill>
                  <a:schemeClr val="bg1"/>
                </a:solidFill>
              </a:endParaRPr>
            </a:p>
          </p:txBody>
        </p:sp>
      </p:grpSp>
      <p:sp>
        <p:nvSpPr>
          <p:cNvPr id="13" name="Rectangle 24"/>
          <p:cNvSpPr>
            <a:spLocks noChangeArrowheads="1"/>
          </p:cNvSpPr>
          <p:nvPr/>
        </p:nvSpPr>
        <p:spPr bwMode="auto">
          <a:xfrm rot="19871465">
            <a:off x="479482" y="3856779"/>
            <a:ext cx="3347830" cy="43704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40" tIns="45720" rIns="91440" bIns="45720">
            <a:spAutoFit/>
          </a:bodyPr>
          <a:lstStyle/>
          <a:p>
            <a:pPr algn="ctr" eaLnBrk="0" hangingPunct="0">
              <a:lnSpc>
                <a:spcPct val="160000"/>
              </a:lnSpc>
              <a:spcBef>
                <a:spcPct val="50000"/>
              </a:spcBef>
              <a:spcAft>
                <a:spcPct val="20000"/>
              </a:spcAft>
              <a:buSzPct val="90000"/>
              <a:buFont typeface="Wingdings" pitchFamily="2" charset="2"/>
              <a:buNone/>
            </a:pPr>
            <a:r>
              <a:rPr lang="zh-CN" altLang="en-US" sz="1400" dirty="0" smtClean="0"/>
              <a:t>①动产质押融资申请</a:t>
            </a:r>
            <a:endParaRPr lang="zh-CN" altLang="en-US" sz="1400" dirty="0"/>
          </a:p>
        </p:txBody>
      </p:sp>
      <p:sp>
        <p:nvSpPr>
          <p:cNvPr id="14" name="Line 7"/>
          <p:cNvSpPr>
            <a:spLocks noChangeShapeType="1"/>
          </p:cNvSpPr>
          <p:nvPr/>
        </p:nvSpPr>
        <p:spPr bwMode="auto">
          <a:xfrm flipV="1">
            <a:off x="1069444" y="3439283"/>
            <a:ext cx="2592288" cy="1512167"/>
          </a:xfrm>
          <a:prstGeom prst="line">
            <a:avLst/>
          </a:prstGeom>
          <a:noFill/>
          <a:ln w="38100">
            <a:solidFill>
              <a:srgbClr val="C00000"/>
            </a:solidFill>
            <a:round/>
            <a:headEnd/>
            <a:tailEnd type="triangle" w="med" len="med"/>
          </a:ln>
          <a:extLst>
            <a:ext uri="{909E8E84-426E-40DD-AFC4-6F175D3DCCD1}">
              <a14:hiddenFill xmlns="" xmlns:a14="http://schemas.microsoft.com/office/drawing/2010/main">
                <a:noFill/>
              </a14:hiddenFill>
            </a:ext>
          </a:extLst>
        </p:spPr>
        <p:txBody>
          <a:bodyPr lIns="91440" tIns="45720" rIns="91440" bIns="45720"/>
          <a:lstStyle/>
          <a:p>
            <a:endParaRPr lang="zh-CN" altLang="en-US"/>
          </a:p>
        </p:txBody>
      </p:sp>
      <p:sp>
        <p:nvSpPr>
          <p:cNvPr id="15" name="Line 8"/>
          <p:cNvSpPr>
            <a:spLocks noChangeShapeType="1"/>
          </p:cNvSpPr>
          <p:nvPr/>
        </p:nvSpPr>
        <p:spPr bwMode="auto">
          <a:xfrm flipH="1">
            <a:off x="1789527" y="4014098"/>
            <a:ext cx="2448273" cy="1458163"/>
          </a:xfrm>
          <a:prstGeom prst="line">
            <a:avLst/>
          </a:prstGeom>
          <a:noFill/>
          <a:ln w="38100">
            <a:solidFill>
              <a:schemeClr val="tx2"/>
            </a:solidFill>
            <a:round/>
            <a:headEnd/>
            <a:tailEnd type="triangle" w="med" len="med"/>
          </a:ln>
          <a:extLst>
            <a:ext uri="{909E8E84-426E-40DD-AFC4-6F175D3DCCD1}">
              <a14:hiddenFill xmlns="" xmlns:a14="http://schemas.microsoft.com/office/drawing/2010/main">
                <a:noFill/>
              </a14:hiddenFill>
            </a:ext>
          </a:extLst>
        </p:spPr>
        <p:txBody>
          <a:bodyPr lIns="91440" tIns="45720" rIns="91440" bIns="45720"/>
          <a:lstStyle/>
          <a:p>
            <a:endParaRPr lang="zh-CN" altLang="en-US"/>
          </a:p>
        </p:txBody>
      </p:sp>
      <p:sp>
        <p:nvSpPr>
          <p:cNvPr id="16" name="Line 9"/>
          <p:cNvSpPr>
            <a:spLocks noChangeShapeType="1"/>
          </p:cNvSpPr>
          <p:nvPr/>
        </p:nvSpPr>
        <p:spPr bwMode="auto">
          <a:xfrm flipV="1">
            <a:off x="2512015" y="5833637"/>
            <a:ext cx="5110163" cy="16668"/>
          </a:xfrm>
          <a:prstGeom prst="line">
            <a:avLst/>
          </a:prstGeom>
          <a:noFill/>
          <a:ln w="38100">
            <a:solidFill>
              <a:srgbClr val="008CC4"/>
            </a:solidFill>
            <a:round/>
            <a:headEnd type="triangle" w="med" len="med"/>
            <a:tailEnd/>
          </a:ln>
          <a:extLst>
            <a:ext uri="{909E8E84-426E-40DD-AFC4-6F175D3DCCD1}">
              <a14:hiddenFill xmlns="" xmlns:a14="http://schemas.microsoft.com/office/drawing/2010/main">
                <a:noFill/>
              </a14:hiddenFill>
            </a:ext>
          </a:extLst>
        </p:spPr>
        <p:txBody>
          <a:bodyPr lIns="91440" tIns="45720" rIns="91440" bIns="45720"/>
          <a:lstStyle/>
          <a:p>
            <a:endParaRPr lang="zh-CN" altLang="en-US"/>
          </a:p>
        </p:txBody>
      </p:sp>
      <p:sp>
        <p:nvSpPr>
          <p:cNvPr id="17" name="Rectangle 40"/>
          <p:cNvSpPr>
            <a:spLocks noChangeArrowheads="1"/>
          </p:cNvSpPr>
          <p:nvPr/>
        </p:nvSpPr>
        <p:spPr bwMode="auto">
          <a:xfrm>
            <a:off x="3229684" y="5580275"/>
            <a:ext cx="3043486" cy="43704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40" tIns="45720" rIns="91440" bIns="45720">
            <a:spAutoFit/>
          </a:bodyPr>
          <a:lstStyle/>
          <a:p>
            <a:pPr algn="ctr" eaLnBrk="0" hangingPunct="0">
              <a:lnSpc>
                <a:spcPct val="160000"/>
              </a:lnSpc>
              <a:spcBef>
                <a:spcPct val="50000"/>
              </a:spcBef>
              <a:spcAft>
                <a:spcPct val="20000"/>
              </a:spcAft>
              <a:buSzPct val="90000"/>
              <a:buFont typeface="Wingdings" pitchFamily="2" charset="2"/>
              <a:buNone/>
            </a:pPr>
            <a:r>
              <a:rPr lang="zh-CN" altLang="en-US" sz="1400" dirty="0" smtClean="0"/>
              <a:t> ⑥按银行指令发货</a:t>
            </a:r>
            <a:endParaRPr lang="zh-CN" altLang="en-US" sz="1400" dirty="0"/>
          </a:p>
        </p:txBody>
      </p:sp>
      <p:sp>
        <p:nvSpPr>
          <p:cNvPr id="18" name="左弧形箭头 17"/>
          <p:cNvSpPr/>
          <p:nvPr/>
        </p:nvSpPr>
        <p:spPr>
          <a:xfrm>
            <a:off x="4406363" y="4292500"/>
            <a:ext cx="731520" cy="912114"/>
          </a:xfrm>
          <a:prstGeom prst="curvedRightArrow">
            <a:avLst/>
          </a:prstGeom>
        </p:spPr>
        <p:style>
          <a:lnRef idx="1">
            <a:schemeClr val="accent1"/>
          </a:lnRef>
          <a:fillRef idx="2">
            <a:schemeClr val="accent1"/>
          </a:fillRef>
          <a:effectRef idx="1">
            <a:schemeClr val="accent1"/>
          </a:effectRef>
          <a:fontRef idx="minor">
            <a:schemeClr val="dk1"/>
          </a:fontRef>
        </p:style>
        <p:txBody>
          <a:bodyPr lIns="91440" tIns="45720" rIns="91440" bIns="45720" rtlCol="0" anchor="ctr"/>
          <a:lstStyle/>
          <a:p>
            <a:pPr algn="ctr"/>
            <a:endParaRPr lang="zh-CN" altLang="en-US">
              <a:solidFill>
                <a:schemeClr val="tx1"/>
              </a:solidFill>
            </a:endParaRPr>
          </a:p>
        </p:txBody>
      </p:sp>
      <p:sp>
        <p:nvSpPr>
          <p:cNvPr id="19" name="右弧形箭头 18"/>
          <p:cNvSpPr/>
          <p:nvPr/>
        </p:nvSpPr>
        <p:spPr>
          <a:xfrm>
            <a:off x="5173332" y="4292500"/>
            <a:ext cx="731520" cy="912114"/>
          </a:xfrm>
          <a:prstGeom prst="curvedLeftArrow">
            <a:avLst/>
          </a:prstGeom>
        </p:spPr>
        <p:style>
          <a:lnRef idx="1">
            <a:schemeClr val="accent1"/>
          </a:lnRef>
          <a:fillRef idx="2">
            <a:schemeClr val="accent1"/>
          </a:fillRef>
          <a:effectRef idx="1">
            <a:schemeClr val="accent1"/>
          </a:effectRef>
          <a:fontRef idx="minor">
            <a:schemeClr val="dk1"/>
          </a:fontRef>
        </p:style>
        <p:txBody>
          <a:bodyPr lIns="91440" tIns="45720" rIns="91440" bIns="45720" rtlCol="0" anchor="ctr"/>
          <a:lstStyle/>
          <a:p>
            <a:pPr algn="ctr"/>
            <a:endParaRPr lang="zh-CN" altLang="en-US">
              <a:solidFill>
                <a:schemeClr val="tx1"/>
              </a:solidFill>
            </a:endParaRPr>
          </a:p>
        </p:txBody>
      </p:sp>
      <p:sp>
        <p:nvSpPr>
          <p:cNvPr id="20" name="Rectangle 40"/>
          <p:cNvSpPr>
            <a:spLocks noChangeArrowheads="1"/>
          </p:cNvSpPr>
          <p:nvPr/>
        </p:nvSpPr>
        <p:spPr bwMode="auto">
          <a:xfrm>
            <a:off x="3797469" y="4543394"/>
            <a:ext cx="2611438" cy="43704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1440" tIns="45720" rIns="91440" bIns="45720">
            <a:spAutoFit/>
          </a:bodyPr>
          <a:lstStyle/>
          <a:p>
            <a:pPr algn="ctr" eaLnBrk="0" hangingPunct="0">
              <a:lnSpc>
                <a:spcPct val="160000"/>
              </a:lnSpc>
              <a:spcBef>
                <a:spcPct val="50000"/>
              </a:spcBef>
              <a:spcAft>
                <a:spcPct val="20000"/>
              </a:spcAft>
              <a:buSzPct val="90000"/>
              <a:buFont typeface="Wingdings" pitchFamily="2" charset="2"/>
              <a:buNone/>
            </a:pPr>
            <a:r>
              <a:rPr lang="zh-CN" altLang="en-US" sz="1400" dirty="0" smtClean="0"/>
              <a:t>签订相关协议</a:t>
            </a:r>
            <a:endParaRPr lang="zh-CN" altLang="en-US" sz="1400" dirty="0"/>
          </a:p>
        </p:txBody>
      </p:sp>
      <p:sp>
        <p:nvSpPr>
          <p:cNvPr id="21" name="流程图: 可选过程 20"/>
          <p:cNvSpPr/>
          <p:nvPr/>
        </p:nvSpPr>
        <p:spPr>
          <a:xfrm>
            <a:off x="692398" y="5504301"/>
            <a:ext cx="1817213" cy="550830"/>
          </a:xfrm>
          <a:prstGeom prst="flowChartAlternateProcess">
            <a:avLst/>
          </a:prstGeom>
        </p:spPr>
        <p:style>
          <a:lnRef idx="1">
            <a:schemeClr val="accent2"/>
          </a:lnRef>
          <a:fillRef idx="3">
            <a:schemeClr val="accent2"/>
          </a:fillRef>
          <a:effectRef idx="2">
            <a:schemeClr val="accent2"/>
          </a:effectRef>
          <a:fontRef idx="minor">
            <a:schemeClr val="lt1"/>
          </a:fontRef>
        </p:style>
        <p:txBody>
          <a:bodyPr lIns="91440" tIns="45720" rIns="91440" bIns="45720" rtlCol="0" anchor="ctr"/>
          <a:lstStyle/>
          <a:p>
            <a:pPr algn="ctr"/>
            <a:r>
              <a:rPr lang="zh-CN" altLang="en-US" dirty="0" smtClean="0"/>
              <a:t>融资客户</a:t>
            </a:r>
            <a:endParaRPr lang="zh-CN" altLang="en-US" dirty="0"/>
          </a:p>
        </p:txBody>
      </p:sp>
      <p:sp>
        <p:nvSpPr>
          <p:cNvPr id="22" name="流程图: 可选过程 21"/>
          <p:cNvSpPr/>
          <p:nvPr/>
        </p:nvSpPr>
        <p:spPr>
          <a:xfrm>
            <a:off x="7686794" y="5515500"/>
            <a:ext cx="2059106" cy="604835"/>
          </a:xfrm>
          <a:prstGeom prst="flowChartAlternateProcess">
            <a:avLst/>
          </a:prstGeom>
        </p:spPr>
        <p:style>
          <a:lnRef idx="3">
            <a:schemeClr val="lt1"/>
          </a:lnRef>
          <a:fillRef idx="1">
            <a:schemeClr val="accent6"/>
          </a:fillRef>
          <a:effectRef idx="1">
            <a:schemeClr val="accent6"/>
          </a:effectRef>
          <a:fontRef idx="minor">
            <a:schemeClr val="lt1"/>
          </a:fontRef>
        </p:style>
        <p:txBody>
          <a:bodyPr lIns="91440" tIns="45720" rIns="91440" bIns="45720" rtlCol="0" anchor="ctr"/>
          <a:lstStyle/>
          <a:p>
            <a:pPr algn="ctr"/>
            <a:r>
              <a:rPr lang="zh-CN" altLang="en-US" dirty="0" smtClean="0"/>
              <a:t>监管公司</a:t>
            </a:r>
            <a:endParaRPr lang="zh-CN" altLang="en-US" dirty="0"/>
          </a:p>
        </p:txBody>
      </p:sp>
      <p:sp>
        <p:nvSpPr>
          <p:cNvPr id="23" name="矩形 22"/>
          <p:cNvSpPr/>
          <p:nvPr/>
        </p:nvSpPr>
        <p:spPr>
          <a:xfrm rot="19782249">
            <a:off x="1895220" y="4441974"/>
            <a:ext cx="1980029" cy="437043"/>
          </a:xfrm>
          <a:prstGeom prst="rect">
            <a:avLst/>
          </a:prstGeom>
        </p:spPr>
        <p:txBody>
          <a:bodyPr wrap="none" lIns="91440" tIns="45720" rIns="91440" bIns="45720">
            <a:spAutoFit/>
          </a:bodyPr>
          <a:lstStyle/>
          <a:p>
            <a:pPr algn="ctr" eaLnBrk="0" hangingPunct="0">
              <a:lnSpc>
                <a:spcPct val="160000"/>
              </a:lnSpc>
              <a:spcBef>
                <a:spcPct val="50000"/>
              </a:spcBef>
              <a:spcAft>
                <a:spcPct val="20000"/>
              </a:spcAft>
              <a:buSzPct val="90000"/>
            </a:pPr>
            <a:r>
              <a:rPr lang="zh-CN" altLang="en-US" sz="1400" dirty="0" smtClean="0"/>
              <a:t>③审批用信，发放融资</a:t>
            </a:r>
            <a:endParaRPr lang="zh-CN" altLang="en-US" sz="1400" dirty="0"/>
          </a:p>
        </p:txBody>
      </p:sp>
      <p:sp>
        <p:nvSpPr>
          <p:cNvPr id="24" name="Line 8"/>
          <p:cNvSpPr>
            <a:spLocks noChangeShapeType="1"/>
          </p:cNvSpPr>
          <p:nvPr/>
        </p:nvSpPr>
        <p:spPr bwMode="auto">
          <a:xfrm>
            <a:off x="6254020" y="3960094"/>
            <a:ext cx="2088232" cy="1512167"/>
          </a:xfrm>
          <a:prstGeom prst="line">
            <a:avLst/>
          </a:prstGeom>
          <a:noFill/>
          <a:ln w="38100">
            <a:solidFill>
              <a:schemeClr val="tx2"/>
            </a:solidFill>
            <a:round/>
            <a:headEnd/>
            <a:tailEnd type="triangle" w="med" len="med"/>
          </a:ln>
          <a:extLst>
            <a:ext uri="{909E8E84-426E-40DD-AFC4-6F175D3DCCD1}">
              <a14:hiddenFill xmlns="" xmlns:a14="http://schemas.microsoft.com/office/drawing/2010/main">
                <a:noFill/>
              </a14:hiddenFill>
            </a:ext>
          </a:extLst>
        </p:spPr>
        <p:txBody>
          <a:bodyPr lIns="91440" tIns="45720" rIns="91440" bIns="45720"/>
          <a:lstStyle/>
          <a:p>
            <a:endParaRPr lang="zh-CN" altLang="en-US"/>
          </a:p>
        </p:txBody>
      </p:sp>
      <p:sp>
        <p:nvSpPr>
          <p:cNvPr id="25" name="矩形 24"/>
          <p:cNvSpPr/>
          <p:nvPr/>
        </p:nvSpPr>
        <p:spPr>
          <a:xfrm rot="2585074">
            <a:off x="6825436" y="4374300"/>
            <a:ext cx="1082348" cy="437043"/>
          </a:xfrm>
          <a:prstGeom prst="rect">
            <a:avLst/>
          </a:prstGeom>
        </p:spPr>
        <p:txBody>
          <a:bodyPr wrap="none" lIns="91440" tIns="45720" rIns="91440" bIns="45720">
            <a:spAutoFit/>
          </a:bodyPr>
          <a:lstStyle/>
          <a:p>
            <a:pPr algn="ctr" eaLnBrk="0" hangingPunct="0">
              <a:lnSpc>
                <a:spcPct val="160000"/>
              </a:lnSpc>
              <a:spcBef>
                <a:spcPct val="50000"/>
              </a:spcBef>
              <a:spcAft>
                <a:spcPct val="20000"/>
              </a:spcAft>
              <a:buSzPct val="90000"/>
            </a:pPr>
            <a:r>
              <a:rPr lang="zh-CN" altLang="en-US" sz="1400" dirty="0" smtClean="0"/>
              <a:t>⑤通知发货</a:t>
            </a:r>
            <a:endParaRPr lang="zh-CN" altLang="en-US" sz="1400" dirty="0"/>
          </a:p>
        </p:txBody>
      </p:sp>
      <p:sp>
        <p:nvSpPr>
          <p:cNvPr id="28" name="矩形 27"/>
          <p:cNvSpPr/>
          <p:nvPr/>
        </p:nvSpPr>
        <p:spPr>
          <a:xfrm rot="2585074">
            <a:off x="7185475" y="4212282"/>
            <a:ext cx="1082348" cy="437043"/>
          </a:xfrm>
          <a:prstGeom prst="rect">
            <a:avLst/>
          </a:prstGeom>
        </p:spPr>
        <p:txBody>
          <a:bodyPr wrap="none" lIns="91440" tIns="45720" rIns="91440" bIns="45720">
            <a:spAutoFit/>
          </a:bodyPr>
          <a:lstStyle/>
          <a:p>
            <a:pPr algn="ctr" eaLnBrk="0" hangingPunct="0">
              <a:lnSpc>
                <a:spcPct val="160000"/>
              </a:lnSpc>
              <a:spcBef>
                <a:spcPct val="50000"/>
              </a:spcBef>
              <a:spcAft>
                <a:spcPct val="20000"/>
              </a:spcAft>
              <a:buSzPct val="90000"/>
            </a:pPr>
            <a:r>
              <a:rPr lang="zh-CN" altLang="en-US" sz="1400" dirty="0" smtClean="0"/>
              <a:t>②委托监管</a:t>
            </a:r>
            <a:endParaRPr lang="zh-CN" altLang="en-US" sz="1400" dirty="0"/>
          </a:p>
        </p:txBody>
      </p:sp>
      <p:sp>
        <p:nvSpPr>
          <p:cNvPr id="30" name="Line 7"/>
          <p:cNvSpPr>
            <a:spLocks noChangeShapeType="1"/>
          </p:cNvSpPr>
          <p:nvPr/>
        </p:nvSpPr>
        <p:spPr bwMode="auto">
          <a:xfrm flipV="1">
            <a:off x="1285468" y="3852083"/>
            <a:ext cx="2592288" cy="1512167"/>
          </a:xfrm>
          <a:prstGeom prst="line">
            <a:avLst/>
          </a:prstGeom>
          <a:noFill/>
          <a:ln w="38100">
            <a:solidFill>
              <a:srgbClr val="C00000"/>
            </a:solidFill>
            <a:round/>
            <a:headEnd/>
            <a:tailEnd type="triangle" w="med" len="med"/>
          </a:ln>
          <a:extLst>
            <a:ext uri="{909E8E84-426E-40DD-AFC4-6F175D3DCCD1}">
              <a14:hiddenFill xmlns="" xmlns:a14="http://schemas.microsoft.com/office/drawing/2010/main">
                <a:noFill/>
              </a14:hiddenFill>
            </a:ext>
          </a:extLst>
        </p:spPr>
        <p:txBody>
          <a:bodyPr lIns="91440" tIns="45720" rIns="91440" bIns="45720"/>
          <a:lstStyle/>
          <a:p>
            <a:endParaRPr lang="zh-CN" altLang="en-US"/>
          </a:p>
        </p:txBody>
      </p:sp>
      <p:sp>
        <p:nvSpPr>
          <p:cNvPr id="31" name="Rectangle 24"/>
          <p:cNvSpPr>
            <a:spLocks noChangeArrowheads="1"/>
          </p:cNvSpPr>
          <p:nvPr/>
        </p:nvSpPr>
        <p:spPr bwMode="auto">
          <a:xfrm rot="19645693">
            <a:off x="759849" y="4259655"/>
            <a:ext cx="3347830" cy="43704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40" tIns="45720" rIns="91440" bIns="45720">
            <a:spAutoFit/>
          </a:bodyPr>
          <a:lstStyle/>
          <a:p>
            <a:pPr algn="ctr" eaLnBrk="0" hangingPunct="0">
              <a:lnSpc>
                <a:spcPct val="160000"/>
              </a:lnSpc>
              <a:spcBef>
                <a:spcPct val="50000"/>
              </a:spcBef>
              <a:spcAft>
                <a:spcPct val="20000"/>
              </a:spcAft>
              <a:buSzPct val="90000"/>
              <a:buFont typeface="Wingdings" pitchFamily="2" charset="2"/>
              <a:buNone/>
            </a:pPr>
            <a:r>
              <a:rPr lang="zh-CN" altLang="en-US" sz="1400" dirty="0" smtClean="0"/>
              <a:t>④增加保证金还款，申请赎货</a:t>
            </a:r>
            <a:endParaRPr lang="zh-CN" altLang="en-US" sz="1400" dirty="0"/>
          </a:p>
        </p:txBody>
      </p:sp>
      <p:sp>
        <p:nvSpPr>
          <p:cNvPr id="32" name="Line 8"/>
          <p:cNvSpPr>
            <a:spLocks noChangeShapeType="1"/>
          </p:cNvSpPr>
          <p:nvPr/>
        </p:nvSpPr>
        <p:spPr bwMode="auto">
          <a:xfrm>
            <a:off x="6542052" y="3798074"/>
            <a:ext cx="2232248" cy="1566174"/>
          </a:xfrm>
          <a:prstGeom prst="line">
            <a:avLst/>
          </a:prstGeom>
          <a:noFill/>
          <a:ln w="38100">
            <a:solidFill>
              <a:schemeClr val="tx2"/>
            </a:solidFill>
            <a:round/>
            <a:headEnd/>
            <a:tailEnd type="triangle" w="med" len="med"/>
          </a:ln>
          <a:extLst>
            <a:ext uri="{909E8E84-426E-40DD-AFC4-6F175D3DCCD1}">
              <a14:hiddenFill xmlns="" xmlns:a14="http://schemas.microsoft.com/office/drawing/2010/main">
                <a:noFill/>
              </a14:hiddenFill>
            </a:ext>
          </a:extLst>
        </p:spPr>
        <p:txBody>
          <a:bodyPr lIns="91440" tIns="45720" rIns="91440" bIns="45720"/>
          <a:lstStyle/>
          <a:p>
            <a:endParaRPr lang="zh-CN" altLang="en-US"/>
          </a:p>
        </p:txBody>
      </p:sp>
      <p:sp>
        <p:nvSpPr>
          <p:cNvPr id="33" name="流程图: 可选过程 32"/>
          <p:cNvSpPr/>
          <p:nvPr/>
        </p:nvSpPr>
        <p:spPr>
          <a:xfrm>
            <a:off x="4087984" y="3227966"/>
            <a:ext cx="2198231" cy="550830"/>
          </a:xfrm>
          <a:prstGeom prst="flowChartAlternateProcess">
            <a:avLst/>
          </a:prstGeom>
          <a:solidFill>
            <a:srgbClr val="00B050"/>
          </a:solidFill>
        </p:spPr>
        <p:style>
          <a:lnRef idx="1">
            <a:schemeClr val="accent2"/>
          </a:lnRef>
          <a:fillRef idx="3">
            <a:schemeClr val="accent2"/>
          </a:fillRef>
          <a:effectRef idx="2">
            <a:schemeClr val="accent2"/>
          </a:effectRef>
          <a:fontRef idx="minor">
            <a:schemeClr val="lt1"/>
          </a:fontRef>
        </p:style>
        <p:txBody>
          <a:bodyPr lIns="91440" tIns="45720" rIns="91440" bIns="45720" rtlCol="0" anchor="ctr"/>
          <a:lstStyle/>
          <a:p>
            <a:pPr algn="ctr"/>
            <a:r>
              <a:rPr lang="zh-CN" altLang="en-US" dirty="0" smtClean="0"/>
              <a:t>银行</a:t>
            </a:r>
            <a:r>
              <a:rPr lang="en-US" altLang="zh-CN" dirty="0" smtClean="0"/>
              <a:t>/</a:t>
            </a:r>
            <a:r>
              <a:rPr lang="zh-CN" altLang="en-US" dirty="0" smtClean="0"/>
              <a:t>金融机构</a:t>
            </a:r>
            <a:endParaRPr lang="zh-CN" altLang="en-US" dirty="0"/>
          </a:p>
        </p:txBody>
      </p:sp>
    </p:spTree>
    <p:extLst>
      <p:ext uri="{BB962C8B-B14F-4D97-AF65-F5344CB8AC3E}">
        <p14:creationId xmlns:p14="http://schemas.microsoft.com/office/powerpoint/2010/main" xmlns="" val="1454658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allAtOnce" autoUpdateAnimBg="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38525" y="163840"/>
            <a:ext cx="8748000" cy="647699"/>
          </a:xfrm>
        </p:spPr>
        <p:txBody>
          <a:bodyPr>
            <a:normAutofit fontScale="90000"/>
          </a:bodyPr>
          <a:lstStyle/>
          <a:p>
            <a:r>
              <a:rPr lang="en-US" altLang="zh-CN" b="1" dirty="0" smtClean="0">
                <a:solidFill>
                  <a:srgbClr val="26AB8E"/>
                </a:solidFill>
              </a:rPr>
              <a:t/>
            </a:r>
            <a:br>
              <a:rPr lang="en-US" altLang="zh-CN" b="1" dirty="0" smtClean="0">
                <a:solidFill>
                  <a:srgbClr val="26AB8E"/>
                </a:solidFill>
              </a:rPr>
            </a:br>
            <a:endParaRPr lang="zh-CN" altLang="en-US" dirty="0"/>
          </a:p>
        </p:txBody>
      </p:sp>
      <p:sp>
        <p:nvSpPr>
          <p:cNvPr id="4" name="灯片编号占位符 3"/>
          <p:cNvSpPr>
            <a:spLocks noGrp="1"/>
          </p:cNvSpPr>
          <p:nvPr>
            <p:ph type="sldNum" sz="quarter" idx="12"/>
          </p:nvPr>
        </p:nvSpPr>
        <p:spPr/>
        <p:txBody>
          <a:bodyPr/>
          <a:lstStyle/>
          <a:p>
            <a:fld id="{4B1B0860-3CE7-4EC1-80B2-E4FAEF86BBEB}" type="slidenum">
              <a:rPr lang="zh-CN" altLang="en-US" smtClean="0"/>
              <a:pPr/>
              <a:t>21</a:t>
            </a:fld>
            <a:endParaRPr lang="zh-CN" altLang="en-US"/>
          </a:p>
        </p:txBody>
      </p:sp>
      <p:sp>
        <p:nvSpPr>
          <p:cNvPr id="26" name="TextBox 25"/>
          <p:cNvSpPr txBox="1"/>
          <p:nvPr/>
        </p:nvSpPr>
        <p:spPr>
          <a:xfrm>
            <a:off x="611559" y="1196752"/>
            <a:ext cx="11316237" cy="369332"/>
          </a:xfrm>
          <a:prstGeom prst="rect">
            <a:avLst/>
          </a:prstGeom>
          <a:noFill/>
        </p:spPr>
        <p:txBody>
          <a:bodyPr wrap="square" rtlCol="0">
            <a:spAutoFit/>
          </a:bodyPr>
          <a:lstStyle/>
          <a:p>
            <a:pPr algn="l">
              <a:buFont typeface="Wingdings" pitchFamily="2" charset="2"/>
              <a:buChar char="p"/>
            </a:pPr>
            <a:endParaRPr lang="zh-CN" altLang="en-US" b="0" dirty="0">
              <a:effectLst/>
            </a:endParaRPr>
          </a:p>
        </p:txBody>
      </p:sp>
      <p:sp>
        <p:nvSpPr>
          <p:cNvPr id="27" name="TextBox 26"/>
          <p:cNvSpPr txBox="1"/>
          <p:nvPr/>
        </p:nvSpPr>
        <p:spPr>
          <a:xfrm>
            <a:off x="-1904" y="788564"/>
            <a:ext cx="12193904" cy="6247864"/>
          </a:xfrm>
          <a:prstGeom prst="rect">
            <a:avLst/>
          </a:prstGeom>
          <a:noFill/>
        </p:spPr>
        <p:txBody>
          <a:bodyPr wrap="square" rtlCol="0">
            <a:spAutoFit/>
          </a:bodyPr>
          <a:lstStyle/>
          <a:p>
            <a:pPr algn="l">
              <a:buFont typeface="Wingdings" pitchFamily="2" charset="2"/>
              <a:buChar char="p"/>
            </a:pPr>
            <a:r>
              <a:rPr lang="en-US" altLang="zh-CN" sz="1600" b="0" dirty="0" smtClean="0">
                <a:effectLst/>
                <a:latin typeface="仿宋_GB2312" pitchFamily="49" charset="-122"/>
                <a:ea typeface="仿宋_GB2312" pitchFamily="49" charset="-122"/>
              </a:rPr>
              <a:t> </a:t>
            </a:r>
            <a:r>
              <a:rPr lang="zh-CN" altLang="en-US" sz="1600" b="0" dirty="0" smtClean="0">
                <a:effectLst/>
                <a:latin typeface="仿宋_GB2312" pitchFamily="49" charset="-122"/>
                <a:ea typeface="仿宋_GB2312" pitchFamily="49" charset="-122"/>
              </a:rPr>
              <a:t>动产质押（逐笔模式）业务</a:t>
            </a:r>
            <a:r>
              <a:rPr lang="zh-CN" altLang="en-US" sz="1600" dirty="0" smtClean="0">
                <a:latin typeface="仿宋_GB2312" pitchFamily="49" charset="-122"/>
                <a:ea typeface="仿宋_GB2312" pitchFamily="49" charset="-122"/>
              </a:rPr>
              <a:t>特点：</a:t>
            </a:r>
            <a:endParaRPr lang="en-US" altLang="zh-CN" sz="1600" b="0" dirty="0" smtClean="0">
              <a:effectLst/>
              <a:latin typeface="仿宋_GB2312" pitchFamily="49" charset="-122"/>
              <a:ea typeface="仿宋_GB2312" pitchFamily="49" charset="-122"/>
            </a:endParaRPr>
          </a:p>
          <a:p>
            <a:r>
              <a:rPr lang="zh-CN" altLang="en-US" sz="1600" dirty="0" smtClean="0">
                <a:solidFill>
                  <a:schemeClr val="dk1"/>
                </a:solidFill>
              </a:rPr>
              <a:t>（</a:t>
            </a:r>
            <a:r>
              <a:rPr lang="en-US" altLang="zh-CN" sz="1600" dirty="0" smtClean="0">
                <a:solidFill>
                  <a:schemeClr val="dk1"/>
                </a:solidFill>
              </a:rPr>
              <a:t>1</a:t>
            </a:r>
            <a:r>
              <a:rPr lang="zh-CN" altLang="en-US" sz="1600" dirty="0" smtClean="0">
                <a:solidFill>
                  <a:schemeClr val="dk1"/>
                </a:solidFill>
              </a:rPr>
              <a:t>）将合法动产给银行质押，所有权未转让。</a:t>
            </a:r>
            <a:endParaRPr lang="en-US" altLang="zh-CN" sz="1600" dirty="0" smtClean="0">
              <a:solidFill>
                <a:schemeClr val="dk1"/>
              </a:solidFill>
            </a:endParaRPr>
          </a:p>
          <a:p>
            <a:r>
              <a:rPr lang="zh-CN" altLang="en-US" sz="1600" dirty="0" smtClean="0">
                <a:solidFill>
                  <a:schemeClr val="dk1"/>
                </a:solidFill>
              </a:rPr>
              <a:t>（</a:t>
            </a:r>
            <a:r>
              <a:rPr lang="en-US" altLang="zh-CN" sz="1600" dirty="0" smtClean="0">
                <a:solidFill>
                  <a:schemeClr val="dk1"/>
                </a:solidFill>
              </a:rPr>
              <a:t>2</a:t>
            </a:r>
            <a:r>
              <a:rPr lang="zh-CN" altLang="en-US" sz="1600" dirty="0" smtClean="0">
                <a:solidFill>
                  <a:schemeClr val="dk1"/>
                </a:solidFill>
              </a:rPr>
              <a:t>）质押多少货物，按照质押率只能融资相应金额。</a:t>
            </a:r>
            <a:endParaRPr lang="en-US" altLang="zh-CN" sz="1600" dirty="0" smtClean="0">
              <a:solidFill>
                <a:schemeClr val="dk1"/>
              </a:solidFill>
            </a:endParaRPr>
          </a:p>
          <a:p>
            <a:r>
              <a:rPr lang="zh-CN" altLang="en-US" sz="1600" dirty="0" smtClean="0">
                <a:solidFill>
                  <a:schemeClr val="dk1"/>
                </a:solidFill>
              </a:rPr>
              <a:t>（</a:t>
            </a:r>
            <a:r>
              <a:rPr lang="en-US" altLang="zh-CN" sz="1600" dirty="0" smtClean="0">
                <a:solidFill>
                  <a:schemeClr val="dk1"/>
                </a:solidFill>
              </a:rPr>
              <a:t>3</a:t>
            </a:r>
            <a:r>
              <a:rPr lang="zh-CN" altLang="en-US" sz="1600" dirty="0" smtClean="0">
                <a:solidFill>
                  <a:schemeClr val="dk1"/>
                </a:solidFill>
              </a:rPr>
              <a:t>）每次还款提货都需银行审批，根据银行提货单向监管方提货。</a:t>
            </a:r>
            <a:endParaRPr lang="en-US" altLang="zh-CN" sz="1600" dirty="0" smtClean="0">
              <a:solidFill>
                <a:schemeClr val="dk1"/>
              </a:solidFill>
            </a:endParaRPr>
          </a:p>
          <a:p>
            <a:r>
              <a:rPr lang="zh-CN" altLang="en-US" sz="1600" dirty="0" smtClean="0">
                <a:solidFill>
                  <a:schemeClr val="dk1"/>
                </a:solidFill>
              </a:rPr>
              <a:t>（</a:t>
            </a:r>
            <a:r>
              <a:rPr lang="en-US" altLang="zh-CN" sz="1600" dirty="0" smtClean="0">
                <a:solidFill>
                  <a:schemeClr val="dk1"/>
                </a:solidFill>
              </a:rPr>
              <a:t>4</a:t>
            </a:r>
            <a:r>
              <a:rPr lang="zh-CN" altLang="en-US" sz="1600" dirty="0" smtClean="0">
                <a:solidFill>
                  <a:schemeClr val="dk1"/>
                </a:solidFill>
              </a:rPr>
              <a:t>）适用于除了存货以外没有其他合适的抵质押物的客户，且客户的购销模式为批量进货、分次销售。相对来说，逐笔模式质押授信是货押业务中对客户要求比较苛刻的一种，更多适用于贸易型客户。</a:t>
            </a:r>
            <a:endParaRPr lang="en-US" altLang="zh-CN" sz="1600" dirty="0" smtClean="0">
              <a:solidFill>
                <a:schemeClr val="dk1"/>
              </a:solidFill>
            </a:endParaRPr>
          </a:p>
          <a:p>
            <a:endParaRPr lang="en-US" altLang="zh-CN" sz="1600" dirty="0" smtClean="0">
              <a:solidFill>
                <a:schemeClr val="dk1"/>
              </a:solidFill>
            </a:endParaRPr>
          </a:p>
          <a:p>
            <a:pPr>
              <a:buFont typeface="Wingdings" pitchFamily="2" charset="2"/>
              <a:buChar char="p"/>
            </a:pPr>
            <a:r>
              <a:rPr lang="en-US" altLang="zh-CN" sz="1600" dirty="0" smtClean="0">
                <a:latin typeface="仿宋_GB2312" pitchFamily="49" charset="-122"/>
                <a:ea typeface="仿宋_GB2312" pitchFamily="49" charset="-122"/>
              </a:rPr>
              <a:t> </a:t>
            </a:r>
            <a:r>
              <a:rPr lang="zh-CN" altLang="en-US" sz="1600" dirty="0" smtClean="0">
                <a:latin typeface="仿宋_GB2312" pitchFamily="49" charset="-122"/>
                <a:ea typeface="仿宋_GB2312" pitchFamily="49" charset="-122"/>
              </a:rPr>
              <a:t>动产质押（逐笔模式）业务对各方好处：</a:t>
            </a:r>
            <a:endParaRPr lang="en-US" altLang="zh-CN" sz="1600" dirty="0" smtClean="0">
              <a:latin typeface="仿宋_GB2312" pitchFamily="49" charset="-122"/>
              <a:ea typeface="仿宋_GB2312" pitchFamily="49" charset="-122"/>
            </a:endParaRPr>
          </a:p>
          <a:p>
            <a:r>
              <a:rPr lang="zh-CN" altLang="en-US" sz="1600" dirty="0" smtClean="0">
                <a:solidFill>
                  <a:schemeClr val="dk1"/>
                </a:solidFill>
              </a:rPr>
              <a:t>（</a:t>
            </a:r>
            <a:r>
              <a:rPr lang="en-US" altLang="zh-CN" sz="1600" dirty="0" smtClean="0">
                <a:solidFill>
                  <a:schemeClr val="dk1"/>
                </a:solidFill>
              </a:rPr>
              <a:t>1</a:t>
            </a:r>
            <a:r>
              <a:rPr lang="zh-CN" altLang="en-US" sz="1600" dirty="0" smtClean="0">
                <a:solidFill>
                  <a:schemeClr val="dk1"/>
                </a:solidFill>
              </a:rPr>
              <a:t>）对于融资客户，可以得以将原本积压在存货上的资金盘活，扩大经营规模。</a:t>
            </a:r>
            <a:endParaRPr lang="en-US" altLang="zh-CN" sz="1600" dirty="0" smtClean="0">
              <a:solidFill>
                <a:schemeClr val="dk1"/>
              </a:solidFill>
            </a:endParaRPr>
          </a:p>
          <a:p>
            <a:r>
              <a:rPr lang="zh-CN" altLang="en-US" sz="1600" dirty="0" smtClean="0">
                <a:solidFill>
                  <a:schemeClr val="dk1"/>
                </a:solidFill>
              </a:rPr>
              <a:t>（</a:t>
            </a:r>
            <a:r>
              <a:rPr lang="en-US" altLang="zh-CN" sz="1600" dirty="0" smtClean="0">
                <a:solidFill>
                  <a:schemeClr val="dk1"/>
                </a:solidFill>
              </a:rPr>
              <a:t>2</a:t>
            </a:r>
            <a:r>
              <a:rPr lang="zh-CN" altLang="en-US" sz="1600" dirty="0" smtClean="0">
                <a:solidFill>
                  <a:schemeClr val="dk1"/>
                </a:solidFill>
              </a:rPr>
              <a:t>）对于银行，</a:t>
            </a:r>
            <a:r>
              <a:rPr lang="zh-CN" altLang="zh-CN" sz="1600" dirty="0" smtClean="0">
                <a:solidFill>
                  <a:schemeClr val="dk1"/>
                </a:solidFill>
              </a:rPr>
              <a:t>与客户物流和资金流密切结合，通过控制存货降低了银企双方的信息不对称，提高了风险控制能力</a:t>
            </a:r>
            <a:r>
              <a:rPr lang="zh-CN" altLang="en-US" sz="1600" dirty="0" smtClean="0">
                <a:solidFill>
                  <a:schemeClr val="dk1"/>
                </a:solidFill>
              </a:rPr>
              <a:t>，</a:t>
            </a:r>
            <a:r>
              <a:rPr lang="zh-CN" altLang="zh-CN" sz="1600" dirty="0" smtClean="0">
                <a:solidFill>
                  <a:schemeClr val="dk1"/>
                </a:solidFill>
              </a:rPr>
              <a:t>拓展了客户范围且处于优势谈判地位，综合收益较高。</a:t>
            </a:r>
            <a:r>
              <a:rPr lang="zh-CN" altLang="en-US" sz="1600" dirty="0" smtClean="0">
                <a:solidFill>
                  <a:schemeClr val="dk1"/>
                </a:solidFill>
              </a:rPr>
              <a:t>同时该产品保证金派生最为明显，只允许追加保证金赎货，不允许以货易货。</a:t>
            </a:r>
            <a:endParaRPr lang="zh-CN" altLang="zh-CN" sz="1600" dirty="0" smtClean="0">
              <a:solidFill>
                <a:schemeClr val="dk1"/>
              </a:solidFill>
            </a:endParaRPr>
          </a:p>
          <a:p>
            <a:r>
              <a:rPr lang="zh-CN" altLang="en-US" sz="1600" dirty="0" smtClean="0">
                <a:latin typeface="仿宋_GB2312" pitchFamily="49" charset="-122"/>
                <a:ea typeface="仿宋_GB2312" pitchFamily="49" charset="-122"/>
              </a:rPr>
              <a:t>（</a:t>
            </a:r>
            <a:r>
              <a:rPr lang="en-US" altLang="zh-CN" sz="1600" dirty="0" smtClean="0">
                <a:latin typeface="仿宋_GB2312" pitchFamily="49" charset="-122"/>
                <a:ea typeface="仿宋_GB2312" pitchFamily="49" charset="-122"/>
              </a:rPr>
              <a:t>3</a:t>
            </a:r>
            <a:r>
              <a:rPr lang="zh-CN" altLang="en-US" sz="1600" dirty="0" smtClean="0">
                <a:latin typeface="仿宋_GB2312" pitchFamily="49" charset="-122"/>
                <a:ea typeface="仿宋_GB2312" pitchFamily="49" charset="-122"/>
              </a:rPr>
              <a:t>）对于监管公司，</a:t>
            </a:r>
            <a:r>
              <a:rPr lang="zh-CN" altLang="zh-CN" sz="1600" dirty="0" smtClean="0">
                <a:latin typeface="仿宋_GB2312" pitchFamily="49" charset="-122"/>
                <a:ea typeface="仿宋_GB2312" pitchFamily="49" charset="-122"/>
              </a:rPr>
              <a:t>丰富了业务品种，有利于与客户建立更为紧密的合作关系，降低了拓展主营业务客户的成本</a:t>
            </a:r>
            <a:r>
              <a:rPr lang="zh-CN" altLang="en-US" sz="1600" dirty="0" smtClean="0">
                <a:latin typeface="仿宋_GB2312" pitchFamily="49" charset="-122"/>
                <a:ea typeface="仿宋_GB2312" pitchFamily="49" charset="-122"/>
              </a:rPr>
              <a:t>，</a:t>
            </a:r>
            <a:r>
              <a:rPr lang="zh-CN" altLang="zh-CN" sz="1600" dirty="0" smtClean="0">
                <a:latin typeface="仿宋_GB2312" pitchFamily="49" charset="-122"/>
                <a:ea typeface="仿宋_GB2312" pitchFamily="49" charset="-122"/>
              </a:rPr>
              <a:t>开辟了新的利润增长点。</a:t>
            </a:r>
            <a:endParaRPr lang="en-US" altLang="zh-CN" sz="1600" dirty="0" smtClean="0">
              <a:latin typeface="仿宋_GB2312" pitchFamily="49" charset="-122"/>
              <a:ea typeface="仿宋_GB2312" pitchFamily="49" charset="-122"/>
            </a:endParaRPr>
          </a:p>
          <a:p>
            <a:endParaRPr lang="zh-CN" altLang="en-US" sz="1600" dirty="0" smtClean="0">
              <a:solidFill>
                <a:schemeClr val="dk1"/>
              </a:solidFill>
            </a:endParaRPr>
          </a:p>
          <a:p>
            <a:pPr algn="l">
              <a:buFont typeface="Wingdings" pitchFamily="2" charset="2"/>
              <a:buChar char="p"/>
            </a:pPr>
            <a:r>
              <a:rPr lang="zh-CN" altLang="en-US" sz="1600" b="0" dirty="0" smtClean="0">
                <a:effectLst/>
                <a:latin typeface="仿宋_GB2312" pitchFamily="49" charset="-122"/>
                <a:ea typeface="仿宋_GB2312" pitchFamily="49" charset="-122"/>
              </a:rPr>
              <a:t> 动产质押（逐笔模式）业务风险点：</a:t>
            </a:r>
            <a:endParaRPr lang="en-US" altLang="zh-CN" sz="1600" b="0" dirty="0" smtClean="0">
              <a:effectLst/>
              <a:latin typeface="仿宋_GB2312" pitchFamily="49" charset="-122"/>
              <a:ea typeface="仿宋_GB2312" pitchFamily="49" charset="-122"/>
            </a:endParaRPr>
          </a:p>
          <a:p>
            <a:r>
              <a:rPr lang="zh-CN" altLang="en-US" sz="1600" dirty="0" smtClean="0">
                <a:solidFill>
                  <a:schemeClr val="dk1"/>
                </a:solidFill>
              </a:rPr>
              <a:t>（</a:t>
            </a:r>
            <a:r>
              <a:rPr lang="en-US" altLang="zh-CN" sz="1600" dirty="0" smtClean="0">
                <a:solidFill>
                  <a:schemeClr val="dk1"/>
                </a:solidFill>
              </a:rPr>
              <a:t>1</a:t>
            </a:r>
            <a:r>
              <a:rPr lang="zh-CN" altLang="en-US" sz="1600" dirty="0" smtClean="0">
                <a:solidFill>
                  <a:schemeClr val="dk1"/>
                </a:solidFill>
              </a:rPr>
              <a:t>）</a:t>
            </a:r>
            <a:r>
              <a:rPr lang="zh-CN" altLang="en-US" sz="1600" dirty="0" smtClean="0"/>
              <a:t>信用风险：预防由于</a:t>
            </a:r>
            <a:r>
              <a:rPr lang="zh-CN" altLang="en-US" sz="1600" dirty="0" smtClean="0">
                <a:solidFill>
                  <a:schemeClr val="dk1"/>
                </a:solidFill>
              </a:rPr>
              <a:t>经营环境的突发不利事件，行业周期波动等各种不确定性，客户未能及时、足额偿还融资而违约。</a:t>
            </a:r>
            <a:endParaRPr lang="en-US" altLang="zh-CN" sz="1600" b="0" dirty="0" smtClean="0">
              <a:effectLst/>
              <a:latin typeface="仿宋_GB2312" pitchFamily="49" charset="-122"/>
              <a:ea typeface="仿宋_GB2312" pitchFamily="49" charset="-122"/>
            </a:endParaRPr>
          </a:p>
          <a:p>
            <a:pPr eaLnBrk="1" fontAlgn="auto" hangingPunct="1">
              <a:spcBef>
                <a:spcPts val="0"/>
              </a:spcBef>
              <a:spcAft>
                <a:spcPts val="0"/>
              </a:spcAft>
              <a:defRPr/>
            </a:pPr>
            <a:r>
              <a:rPr lang="zh-CN" altLang="en-US" sz="1600" dirty="0" smtClean="0">
                <a:solidFill>
                  <a:schemeClr val="dk1"/>
                </a:solidFill>
              </a:rPr>
              <a:t>（</a:t>
            </a:r>
            <a:r>
              <a:rPr lang="en-US" altLang="zh-CN" sz="1600" dirty="0" smtClean="0">
                <a:solidFill>
                  <a:schemeClr val="dk1"/>
                </a:solidFill>
              </a:rPr>
              <a:t>2</a:t>
            </a:r>
            <a:r>
              <a:rPr lang="zh-CN" altLang="en-US" sz="1600" dirty="0" smtClean="0">
                <a:solidFill>
                  <a:schemeClr val="dk1"/>
                </a:solidFill>
              </a:rPr>
              <a:t>）监管方监管风险：对仓储监管方的评级、准入、额度总控、分类管理，加强巡库、核库等相关工作。审慎介入以输出监管模式开展的厂仓银业务；除标准仓单质押模式外，禁止介入以异地监管模式开展的厂仓银业务。</a:t>
            </a:r>
            <a:endParaRPr lang="en-US" altLang="zh-CN" sz="1600" dirty="0" smtClean="0">
              <a:solidFill>
                <a:schemeClr val="dk1"/>
              </a:solidFill>
            </a:endParaRPr>
          </a:p>
          <a:p>
            <a:pPr eaLnBrk="1" fontAlgn="auto" hangingPunct="1">
              <a:spcBef>
                <a:spcPts val="0"/>
              </a:spcBef>
              <a:spcAft>
                <a:spcPts val="0"/>
              </a:spcAft>
              <a:defRPr/>
            </a:pPr>
            <a:r>
              <a:rPr lang="zh-CN" altLang="en-US" sz="1600" dirty="0" smtClean="0">
                <a:solidFill>
                  <a:schemeClr val="dk1"/>
                </a:solidFill>
              </a:rPr>
              <a:t>（</a:t>
            </a:r>
            <a:r>
              <a:rPr lang="en-US" altLang="zh-CN" sz="1600" dirty="0" smtClean="0">
                <a:solidFill>
                  <a:schemeClr val="dk1"/>
                </a:solidFill>
              </a:rPr>
              <a:t>3</a:t>
            </a:r>
            <a:r>
              <a:rPr lang="zh-CN" altLang="en-US" sz="1600" dirty="0" smtClean="0">
                <a:solidFill>
                  <a:schemeClr val="dk1"/>
                </a:solidFill>
              </a:rPr>
              <a:t>）质物变现风险：为防止质押物处置不能及时、足额清偿融资的风险，应选择变现市场大、交易活跃、变现能力强的货物品种作为质押货品。</a:t>
            </a:r>
            <a:endParaRPr lang="en-US" altLang="zh-CN" sz="1600" dirty="0" smtClean="0">
              <a:solidFill>
                <a:schemeClr val="dk1"/>
              </a:solidFill>
            </a:endParaRPr>
          </a:p>
          <a:p>
            <a:pPr eaLnBrk="1" fontAlgn="auto" hangingPunct="1">
              <a:spcBef>
                <a:spcPts val="0"/>
              </a:spcBef>
              <a:spcAft>
                <a:spcPts val="0"/>
              </a:spcAft>
              <a:defRPr/>
            </a:pPr>
            <a:r>
              <a:rPr lang="zh-CN" altLang="en-US" sz="1600" dirty="0" smtClean="0">
                <a:solidFill>
                  <a:schemeClr val="dk1"/>
                </a:solidFill>
              </a:rPr>
              <a:t>（</a:t>
            </a:r>
            <a:r>
              <a:rPr lang="en-US" altLang="zh-CN" sz="1600" dirty="0" smtClean="0">
                <a:solidFill>
                  <a:schemeClr val="dk1"/>
                </a:solidFill>
              </a:rPr>
              <a:t>4</a:t>
            </a:r>
            <a:r>
              <a:rPr lang="zh-CN" altLang="en-US" sz="1600" dirty="0" smtClean="0">
                <a:solidFill>
                  <a:schemeClr val="dk1"/>
                </a:solidFill>
              </a:rPr>
              <a:t>）价格风险：自货物入库，开展逐日盯市和跌价补偿等相关规定。一旦价格下跌并达到协议约定的跌价幅度，应要求客户在规定期限内补足相应价值的保证金或货物。同时与客户约定，逾期未补或未补足的视为客户违约，可提前收回融资，要求客户提前偿还已使用的授信额度，并有权依法处置货物，并以所得价款优先受偿，不足受偿部分应向客户和担保人继续追索</a:t>
            </a:r>
            <a:r>
              <a:rPr lang="en-US" altLang="zh-CN" sz="1600" dirty="0" smtClean="0">
                <a:solidFill>
                  <a:schemeClr val="dk1"/>
                </a:solidFill>
              </a:rPr>
              <a:t>.</a:t>
            </a:r>
            <a:endParaRPr lang="en-US" altLang="zh-CN" sz="1600" b="0" dirty="0" smtClean="0">
              <a:effectLst/>
              <a:latin typeface="仿宋_GB2312" pitchFamily="49" charset="-122"/>
              <a:ea typeface="仿宋_GB2312" pitchFamily="49" charset="-122"/>
            </a:endParaRPr>
          </a:p>
          <a:p>
            <a:r>
              <a:rPr lang="zh-CN" altLang="en-US" sz="1600" dirty="0" smtClean="0">
                <a:solidFill>
                  <a:schemeClr val="dk1"/>
                </a:solidFill>
              </a:rPr>
              <a:t>（</a:t>
            </a:r>
            <a:r>
              <a:rPr lang="en-US" altLang="zh-CN" sz="1600" dirty="0" smtClean="0">
                <a:solidFill>
                  <a:schemeClr val="dk1"/>
                </a:solidFill>
              </a:rPr>
              <a:t>5</a:t>
            </a:r>
            <a:r>
              <a:rPr lang="zh-CN" altLang="en-US" sz="1600" dirty="0" smtClean="0">
                <a:solidFill>
                  <a:schemeClr val="dk1"/>
                </a:solidFill>
              </a:rPr>
              <a:t>）在动产质押期间可要求客户投保足值的财产综合险，并以出资人为保险受益人，保险费用由客户承担。必要时应要求监管方向保险公司投保雇员忠诚保险</a:t>
            </a:r>
            <a:r>
              <a:rPr lang="en-US" altLang="zh-CN" sz="1600" dirty="0" smtClean="0">
                <a:solidFill>
                  <a:schemeClr val="dk1"/>
                </a:solidFill>
                <a:ea typeface="仿宋_GB2312" pitchFamily="49" charset="-122"/>
              </a:rPr>
              <a:t>.</a:t>
            </a:r>
            <a:endParaRPr lang="en-US" altLang="zh-CN" sz="1600" b="0" dirty="0" smtClean="0">
              <a:effectLst/>
              <a:latin typeface="仿宋_GB2312" pitchFamily="49" charset="-122"/>
              <a:ea typeface="仿宋_GB2312" pitchFamily="49" charset="-122"/>
            </a:endParaRPr>
          </a:p>
        </p:txBody>
      </p:sp>
      <p:sp>
        <p:nvSpPr>
          <p:cNvPr id="29" name="矩形 28"/>
          <p:cNvSpPr/>
          <p:nvPr/>
        </p:nvSpPr>
        <p:spPr>
          <a:xfrm>
            <a:off x="209568" y="223342"/>
            <a:ext cx="7218643" cy="523220"/>
          </a:xfrm>
          <a:prstGeom prst="rect">
            <a:avLst/>
          </a:prstGeom>
        </p:spPr>
        <p:txBody>
          <a:bodyPr wrap="none">
            <a:spAutoFit/>
          </a:bodyPr>
          <a:lstStyle/>
          <a:p>
            <a:r>
              <a:rPr lang="zh-CN" altLang="en-US" sz="2800" b="1" dirty="0" smtClean="0">
                <a:solidFill>
                  <a:schemeClr val="bg1"/>
                </a:solidFill>
                <a:latin typeface="黑体" pitchFamily="2" charset="-122"/>
                <a:ea typeface="黑体" pitchFamily="2" charset="-122"/>
              </a:rPr>
              <a:t>供应链金融</a:t>
            </a:r>
            <a:r>
              <a:rPr lang="en-US" altLang="zh-CN" sz="2800" b="1" dirty="0" smtClean="0">
                <a:solidFill>
                  <a:schemeClr val="bg1"/>
                </a:solidFill>
                <a:latin typeface="黑体" pitchFamily="2" charset="-122"/>
                <a:ea typeface="黑体" pitchFamily="2" charset="-122"/>
              </a:rPr>
              <a:t>-</a:t>
            </a:r>
            <a:r>
              <a:rPr lang="zh-CN" altLang="en-US" sz="2800" b="1" dirty="0" smtClean="0">
                <a:solidFill>
                  <a:schemeClr val="bg1"/>
                </a:solidFill>
                <a:latin typeface="黑体" pitchFamily="2" charset="-122"/>
                <a:ea typeface="黑体" pitchFamily="2" charset="-122"/>
              </a:rPr>
              <a:t>动产质押业务（逐笔模式）特点</a:t>
            </a:r>
            <a:endParaRPr lang="zh-CN" altLang="en-US" sz="2800" dirty="0"/>
          </a:p>
        </p:txBody>
      </p:sp>
    </p:spTree>
    <p:extLst>
      <p:ext uri="{BB962C8B-B14F-4D97-AF65-F5344CB8AC3E}">
        <p14:creationId xmlns:p14="http://schemas.microsoft.com/office/powerpoint/2010/main" xmlns="" val="145465860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1025" y="81025"/>
            <a:ext cx="8748000" cy="647699"/>
          </a:xfrm>
        </p:spPr>
        <p:txBody>
          <a:bodyPr>
            <a:normAutofit fontScale="90000"/>
          </a:bodyPr>
          <a:lstStyle/>
          <a:p>
            <a:r>
              <a:rPr lang="en-US" altLang="zh-CN" b="1" dirty="0" smtClean="0">
                <a:latin typeface="黑体" pitchFamily="2" charset="-122"/>
                <a:ea typeface="黑体" pitchFamily="2" charset="-122"/>
              </a:rPr>
              <a:t/>
            </a:r>
            <a:br>
              <a:rPr lang="en-US" altLang="zh-CN" b="1" dirty="0" smtClean="0">
                <a:latin typeface="黑体" pitchFamily="2" charset="-122"/>
                <a:ea typeface="黑体" pitchFamily="2" charset="-122"/>
              </a:rPr>
            </a:br>
            <a:r>
              <a:rPr lang="en-US" altLang="zh-CN" b="1" dirty="0" smtClean="0">
                <a:latin typeface="黑体" pitchFamily="2" charset="-122"/>
                <a:ea typeface="黑体" pitchFamily="2" charset="-122"/>
              </a:rPr>
              <a:t/>
            </a:r>
            <a:br>
              <a:rPr lang="en-US" altLang="zh-CN" b="1" dirty="0" smtClean="0">
                <a:latin typeface="黑体" pitchFamily="2" charset="-122"/>
                <a:ea typeface="黑体" pitchFamily="2" charset="-122"/>
              </a:rPr>
            </a:br>
            <a:r>
              <a:rPr lang="zh-CN" altLang="en-US" sz="3100" b="1" dirty="0" smtClean="0">
                <a:latin typeface="黑体" pitchFamily="2" charset="-122"/>
                <a:ea typeface="黑体" pitchFamily="2" charset="-122"/>
              </a:rPr>
              <a:t>供应链金融</a:t>
            </a:r>
            <a:r>
              <a:rPr lang="en-US" altLang="zh-CN" sz="3100" b="1" dirty="0" smtClean="0">
                <a:latin typeface="黑体" pitchFamily="2" charset="-122"/>
                <a:ea typeface="黑体" pitchFamily="2" charset="-122"/>
              </a:rPr>
              <a:t>-</a:t>
            </a:r>
            <a:r>
              <a:rPr lang="zh-CN" altLang="en-US" sz="3100" b="1" dirty="0" smtClean="0">
                <a:latin typeface="黑体" pitchFamily="2" charset="-122"/>
                <a:ea typeface="黑体" pitchFamily="2" charset="-122"/>
              </a:rPr>
              <a:t>存货类产品（动产质押）</a:t>
            </a:r>
            <a:r>
              <a:rPr lang="zh-CN" altLang="en-US" b="1" dirty="0" smtClean="0">
                <a:latin typeface="黑体" pitchFamily="2" charset="-122"/>
                <a:ea typeface="黑体" pitchFamily="2" charset="-122"/>
              </a:rPr>
              <a:t/>
            </a:r>
            <a:br>
              <a:rPr lang="zh-CN" altLang="en-US" b="1" dirty="0" smtClean="0">
                <a:latin typeface="黑体" pitchFamily="2" charset="-122"/>
                <a:ea typeface="黑体" pitchFamily="2" charset="-122"/>
              </a:rPr>
            </a:br>
            <a:r>
              <a:rPr lang="en-US" altLang="zh-CN" b="1" dirty="0" smtClean="0">
                <a:solidFill>
                  <a:srgbClr val="26AB8E"/>
                </a:solidFill>
              </a:rPr>
              <a:t/>
            </a:r>
            <a:br>
              <a:rPr lang="en-US" altLang="zh-CN" b="1" dirty="0" smtClean="0">
                <a:solidFill>
                  <a:srgbClr val="26AB8E"/>
                </a:solidFill>
              </a:rPr>
            </a:br>
            <a:endParaRPr lang="zh-CN" altLang="en-US" dirty="0"/>
          </a:p>
        </p:txBody>
      </p:sp>
      <p:sp>
        <p:nvSpPr>
          <p:cNvPr id="4" name="灯片编号占位符 3"/>
          <p:cNvSpPr>
            <a:spLocks noGrp="1"/>
          </p:cNvSpPr>
          <p:nvPr>
            <p:ph type="sldNum" sz="quarter" idx="12"/>
          </p:nvPr>
        </p:nvSpPr>
        <p:spPr/>
        <p:txBody>
          <a:bodyPr/>
          <a:lstStyle/>
          <a:p>
            <a:fld id="{4B1B0860-3CE7-4EC1-80B2-E4FAEF86BBEB}" type="slidenum">
              <a:rPr lang="zh-CN" altLang="en-US" smtClean="0"/>
              <a:pPr/>
              <a:t>22</a:t>
            </a:fld>
            <a:endParaRPr lang="zh-CN" altLang="en-US"/>
          </a:p>
        </p:txBody>
      </p:sp>
      <p:sp>
        <p:nvSpPr>
          <p:cNvPr id="71" name="Rectangle 15"/>
          <p:cNvSpPr>
            <a:spLocks noChangeArrowheads="1"/>
          </p:cNvSpPr>
          <p:nvPr/>
        </p:nvSpPr>
        <p:spPr bwMode="auto">
          <a:xfrm>
            <a:off x="161282" y="1597526"/>
            <a:ext cx="11868667" cy="1569660"/>
          </a:xfrm>
          <a:prstGeom prst="rect">
            <a:avLst/>
          </a:prstGeom>
          <a:noFill/>
          <a:ln w="9525">
            <a:noFill/>
            <a:miter lim="800000"/>
            <a:headEnd/>
            <a:tailEnd/>
          </a:ln>
        </p:spPr>
        <p:txBody>
          <a:bodyPr wrap="square" lIns="91440" tIns="45720" rIns="91440" bIns="45720">
            <a:spAutoFit/>
          </a:bodyPr>
          <a:lstStyle/>
          <a:p>
            <a:pPr fontAlgn="ctr">
              <a:lnSpc>
                <a:spcPct val="150000"/>
              </a:lnSpc>
              <a:buFontTx/>
              <a:buNone/>
            </a:pPr>
            <a:r>
              <a:rPr lang="en-US" altLang="zh-CN" sz="1600" dirty="0" smtClean="0">
                <a:solidFill>
                  <a:srgbClr val="00B5FB"/>
                </a:solidFill>
              </a:rPr>
              <a:t>       </a:t>
            </a:r>
            <a:r>
              <a:rPr lang="zh-CN" altLang="zh-CN" sz="1600" dirty="0" smtClean="0">
                <a:solidFill>
                  <a:srgbClr val="00B5FB"/>
                </a:solidFill>
              </a:rPr>
              <a:t>动产质押</a:t>
            </a:r>
            <a:r>
              <a:rPr lang="zh-CN" altLang="en-US" sz="1600" dirty="0" smtClean="0">
                <a:solidFill>
                  <a:srgbClr val="00B5FB"/>
                </a:solidFill>
              </a:rPr>
              <a:t>（</a:t>
            </a:r>
            <a:r>
              <a:rPr lang="zh-CN" altLang="zh-CN" sz="1600" dirty="0" smtClean="0">
                <a:solidFill>
                  <a:srgbClr val="00B5FB"/>
                </a:solidFill>
              </a:rPr>
              <a:t>总量控制模式</a:t>
            </a:r>
            <a:r>
              <a:rPr lang="zh-CN" altLang="en-US" sz="1600" dirty="0" smtClean="0">
                <a:solidFill>
                  <a:srgbClr val="00B5FB"/>
                </a:solidFill>
              </a:rPr>
              <a:t>），</a:t>
            </a:r>
            <a:r>
              <a:rPr lang="zh-CN" altLang="zh-CN" sz="1600" dirty="0" smtClean="0">
                <a:solidFill>
                  <a:srgbClr val="00B5FB"/>
                </a:solidFill>
              </a:rPr>
              <a:t>企业客户以自有或第三人合法拥有的动产为质押</a:t>
            </a:r>
            <a:r>
              <a:rPr lang="zh-CN" altLang="en-US" sz="1600" dirty="0" smtClean="0">
                <a:solidFill>
                  <a:srgbClr val="00B5FB"/>
                </a:solidFill>
              </a:rPr>
              <a:t>，向银行</a:t>
            </a:r>
            <a:r>
              <a:rPr lang="zh-CN" altLang="zh-CN" sz="1600" dirty="0" smtClean="0">
                <a:solidFill>
                  <a:srgbClr val="00B5FB"/>
                </a:solidFill>
              </a:rPr>
              <a:t>申请融资。</a:t>
            </a:r>
            <a:r>
              <a:rPr lang="zh-CN" altLang="en-US" sz="1600" dirty="0" smtClean="0">
                <a:solidFill>
                  <a:srgbClr val="00B5FB"/>
                </a:solidFill>
              </a:rPr>
              <a:t>银</a:t>
            </a:r>
            <a:r>
              <a:rPr lang="zh-CN" altLang="zh-CN" sz="1600" dirty="0" smtClean="0">
                <a:solidFill>
                  <a:srgbClr val="00B5FB"/>
                </a:solidFill>
              </a:rPr>
              <a:t>行委托第三方物流</a:t>
            </a:r>
            <a:r>
              <a:rPr lang="zh-CN" altLang="en-US" sz="1600" dirty="0" smtClean="0">
                <a:solidFill>
                  <a:srgbClr val="00B5FB"/>
                </a:solidFill>
              </a:rPr>
              <a:t>监管</a:t>
            </a:r>
            <a:r>
              <a:rPr lang="zh-CN" altLang="zh-CN" sz="1600" dirty="0" smtClean="0">
                <a:solidFill>
                  <a:srgbClr val="00B5FB"/>
                </a:solidFill>
              </a:rPr>
              <a:t>公司对货物实行监管，</a:t>
            </a:r>
            <a:r>
              <a:rPr lang="zh-CN" altLang="en-US" sz="1600" dirty="0" smtClean="0">
                <a:solidFill>
                  <a:srgbClr val="00B5FB"/>
                </a:solidFill>
              </a:rPr>
              <a:t>银</a:t>
            </a:r>
            <a:r>
              <a:rPr lang="zh-CN" altLang="zh-CN" sz="1600" dirty="0" smtClean="0">
                <a:solidFill>
                  <a:srgbClr val="00B5FB"/>
                </a:solidFill>
              </a:rPr>
              <a:t>行规定</a:t>
            </a:r>
            <a:r>
              <a:rPr lang="zh-CN" altLang="en-US" sz="1600" dirty="0" smtClean="0">
                <a:solidFill>
                  <a:srgbClr val="00B5FB"/>
                </a:solidFill>
              </a:rPr>
              <a:t>出质人</a:t>
            </a:r>
            <a:r>
              <a:rPr lang="zh-CN" altLang="zh-CN" sz="1600" dirty="0" smtClean="0">
                <a:solidFill>
                  <a:srgbClr val="00B5FB"/>
                </a:solidFill>
              </a:rPr>
              <a:t>在监管仓库保有的最低库存货物价值，</a:t>
            </a:r>
            <a:r>
              <a:rPr lang="zh-CN" altLang="en-US" sz="1600" dirty="0" smtClean="0">
                <a:solidFill>
                  <a:srgbClr val="00B5FB"/>
                </a:solidFill>
              </a:rPr>
              <a:t>出质人</a:t>
            </a:r>
            <a:r>
              <a:rPr lang="zh-CN" altLang="zh-CN" sz="1600" dirty="0" smtClean="0">
                <a:solidFill>
                  <a:srgbClr val="00B5FB"/>
                </a:solidFill>
              </a:rPr>
              <a:t>可在保证最低库存货物价值</a:t>
            </a:r>
            <a:r>
              <a:rPr lang="zh-CN" altLang="en-US" sz="1600" dirty="0" smtClean="0">
                <a:solidFill>
                  <a:srgbClr val="00B5FB"/>
                </a:solidFill>
              </a:rPr>
              <a:t>（监管下限）</a:t>
            </a:r>
            <a:r>
              <a:rPr lang="zh-CN" altLang="zh-CN" sz="1600" dirty="0" smtClean="0">
                <a:solidFill>
                  <a:srgbClr val="00B5FB"/>
                </a:solidFill>
              </a:rPr>
              <a:t>的前提下自由办理货物出入库，但入库货物必须与原有货物同类、同质。对于达到质押要求的存量临界点以下的货物出库，</a:t>
            </a:r>
            <a:r>
              <a:rPr lang="zh-CN" altLang="en-US" sz="1600" dirty="0" smtClean="0">
                <a:solidFill>
                  <a:srgbClr val="00B5FB"/>
                </a:solidFill>
              </a:rPr>
              <a:t>出质人</a:t>
            </a:r>
            <a:r>
              <a:rPr lang="zh-CN" altLang="zh-CN" sz="1600" dirty="0" smtClean="0">
                <a:solidFill>
                  <a:srgbClr val="00B5FB"/>
                </a:solidFill>
              </a:rPr>
              <a:t>必须补足相应的保证金</a:t>
            </a:r>
            <a:r>
              <a:rPr lang="zh-CN" altLang="en-US" sz="1600" dirty="0" smtClean="0">
                <a:solidFill>
                  <a:srgbClr val="00B5FB"/>
                </a:solidFill>
              </a:rPr>
              <a:t>，调低最低库存货物价值</a:t>
            </a:r>
            <a:r>
              <a:rPr lang="zh-CN" altLang="zh-CN" sz="1600" dirty="0" smtClean="0">
                <a:solidFill>
                  <a:srgbClr val="00B5FB"/>
                </a:solidFill>
              </a:rPr>
              <a:t>。</a:t>
            </a:r>
            <a:endParaRPr lang="zh-CN" altLang="en-US" sz="1600" dirty="0" smtClean="0">
              <a:solidFill>
                <a:srgbClr val="00B5FB"/>
              </a:solidFill>
            </a:endParaRPr>
          </a:p>
        </p:txBody>
      </p:sp>
      <p:grpSp>
        <p:nvGrpSpPr>
          <p:cNvPr id="5" name="Group 29"/>
          <p:cNvGrpSpPr>
            <a:grpSpLocks/>
          </p:cNvGrpSpPr>
          <p:nvPr/>
        </p:nvGrpSpPr>
        <p:grpSpPr bwMode="auto">
          <a:xfrm>
            <a:off x="208051" y="918548"/>
            <a:ext cx="3712695" cy="541740"/>
            <a:chOff x="0" y="-40"/>
            <a:chExt cx="1091" cy="455"/>
          </a:xfrm>
        </p:grpSpPr>
        <p:sp>
          <p:nvSpPr>
            <p:cNvPr id="74" name="AutoShape 2"/>
            <p:cNvSpPr>
              <a:spLocks noChangeArrowheads="1"/>
            </p:cNvSpPr>
            <p:nvPr/>
          </p:nvSpPr>
          <p:spPr bwMode="auto">
            <a:xfrm>
              <a:off x="0" y="46"/>
              <a:ext cx="933" cy="369"/>
            </a:xfrm>
            <a:prstGeom prst="roundRect">
              <a:avLst>
                <a:gd name="adj" fmla="val 16667"/>
              </a:avLst>
            </a:prstGeom>
            <a:ln/>
          </p:spPr>
          <p:style>
            <a:lnRef idx="3">
              <a:schemeClr val="lt1"/>
            </a:lnRef>
            <a:fillRef idx="1">
              <a:schemeClr val="accent5"/>
            </a:fillRef>
            <a:effectRef idx="1">
              <a:schemeClr val="accent5"/>
            </a:effectRef>
            <a:fontRef idx="minor">
              <a:schemeClr val="lt1"/>
            </a:fontRef>
          </p:style>
          <p:txBody>
            <a:bodyPr wrap="none" anchor="ctr" anchorCtr="1"/>
            <a:lstStyle/>
            <a:p>
              <a:pPr marL="266700" indent="-266700" eaLnBrk="0" hangingPunct="0">
                <a:lnSpc>
                  <a:spcPct val="160000"/>
                </a:lnSpc>
                <a:spcBef>
                  <a:spcPct val="20000"/>
                </a:spcBef>
                <a:spcAft>
                  <a:spcPct val="20000"/>
                </a:spcAft>
                <a:buSzPct val="90000"/>
              </a:pPr>
              <a:endParaRPr lang="zh-CN" altLang="en-US" sz="3200" dirty="0">
                <a:solidFill>
                  <a:schemeClr val="bg1"/>
                </a:solidFill>
                <a:latin typeface="黑体" pitchFamily="2" charset="-122"/>
                <a:ea typeface="黑体" pitchFamily="2" charset="-122"/>
              </a:endParaRPr>
            </a:p>
          </p:txBody>
        </p:sp>
        <p:sp>
          <p:nvSpPr>
            <p:cNvPr id="75" name="Text Box 9"/>
            <p:cNvSpPr txBox="1">
              <a:spLocks noChangeArrowheads="1"/>
            </p:cNvSpPr>
            <p:nvPr/>
          </p:nvSpPr>
          <p:spPr bwMode="auto">
            <a:xfrm>
              <a:off x="23" y="-40"/>
              <a:ext cx="1068" cy="40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marL="266700" indent="-266700" eaLnBrk="0" hangingPunct="0">
                <a:defRPr sz="2000" b="1">
                  <a:solidFill>
                    <a:srgbClr val="FF0000"/>
                  </a:solidFill>
                  <a:latin typeface="楷体_GB2312" pitchFamily="49" charset="-122"/>
                  <a:ea typeface="楷体_GB2312" pitchFamily="49" charset="-122"/>
                </a:defRPr>
              </a:lvl1pPr>
              <a:lvl2pPr marL="742950" indent="-285750" eaLnBrk="0" hangingPunct="0">
                <a:defRPr sz="2000" b="1">
                  <a:solidFill>
                    <a:srgbClr val="FF0000"/>
                  </a:solidFill>
                  <a:latin typeface="楷体_GB2312" pitchFamily="49" charset="-122"/>
                  <a:ea typeface="楷体_GB2312" pitchFamily="49" charset="-122"/>
                </a:defRPr>
              </a:lvl2pPr>
              <a:lvl3pPr marL="1143000" indent="-228600" eaLnBrk="0" hangingPunct="0">
                <a:defRPr sz="2000" b="1">
                  <a:solidFill>
                    <a:srgbClr val="FF0000"/>
                  </a:solidFill>
                  <a:latin typeface="楷体_GB2312" pitchFamily="49" charset="-122"/>
                  <a:ea typeface="楷体_GB2312" pitchFamily="49" charset="-122"/>
                </a:defRPr>
              </a:lvl3pPr>
              <a:lvl4pPr marL="1600200" indent="-228600" eaLnBrk="0" hangingPunct="0">
                <a:defRPr sz="2000" b="1">
                  <a:solidFill>
                    <a:srgbClr val="FF0000"/>
                  </a:solidFill>
                  <a:latin typeface="楷体_GB2312" pitchFamily="49" charset="-122"/>
                  <a:ea typeface="楷体_GB2312" pitchFamily="49" charset="-122"/>
                </a:defRPr>
              </a:lvl4pPr>
              <a:lvl5pPr marL="2057400" indent="-228600" eaLnBrk="0" hangingPunct="0">
                <a:defRPr sz="2000" b="1">
                  <a:solidFill>
                    <a:srgbClr val="FF0000"/>
                  </a:solidFill>
                  <a:latin typeface="楷体_GB2312" pitchFamily="49" charset="-122"/>
                  <a:ea typeface="楷体_GB2312" pitchFamily="49" charset="-122"/>
                </a:defRPr>
              </a:lvl5pPr>
              <a:lvl6pPr marL="2514600" indent="-228600" eaLnBrk="0" fontAlgn="base" hangingPunct="0">
                <a:lnSpc>
                  <a:spcPct val="80000"/>
                </a:lnSpc>
                <a:spcBef>
                  <a:spcPct val="0"/>
                </a:spcBef>
                <a:spcAft>
                  <a:spcPct val="0"/>
                </a:spcAft>
                <a:buFont typeface="Arial" charset="0"/>
                <a:defRPr sz="2000" b="1">
                  <a:solidFill>
                    <a:srgbClr val="FF0000"/>
                  </a:solidFill>
                  <a:latin typeface="楷体_GB2312" pitchFamily="49" charset="-122"/>
                  <a:ea typeface="楷体_GB2312" pitchFamily="49" charset="-122"/>
                </a:defRPr>
              </a:lvl6pPr>
              <a:lvl7pPr marL="2971800" indent="-228600" eaLnBrk="0" fontAlgn="base" hangingPunct="0">
                <a:lnSpc>
                  <a:spcPct val="80000"/>
                </a:lnSpc>
                <a:spcBef>
                  <a:spcPct val="0"/>
                </a:spcBef>
                <a:spcAft>
                  <a:spcPct val="0"/>
                </a:spcAft>
                <a:buFont typeface="Arial" charset="0"/>
                <a:defRPr sz="2000" b="1">
                  <a:solidFill>
                    <a:srgbClr val="FF0000"/>
                  </a:solidFill>
                  <a:latin typeface="楷体_GB2312" pitchFamily="49" charset="-122"/>
                  <a:ea typeface="楷体_GB2312" pitchFamily="49" charset="-122"/>
                </a:defRPr>
              </a:lvl7pPr>
              <a:lvl8pPr marL="3429000" indent="-228600" eaLnBrk="0" fontAlgn="base" hangingPunct="0">
                <a:lnSpc>
                  <a:spcPct val="80000"/>
                </a:lnSpc>
                <a:spcBef>
                  <a:spcPct val="0"/>
                </a:spcBef>
                <a:spcAft>
                  <a:spcPct val="0"/>
                </a:spcAft>
                <a:buFont typeface="Arial" charset="0"/>
                <a:defRPr sz="2000" b="1">
                  <a:solidFill>
                    <a:srgbClr val="FF0000"/>
                  </a:solidFill>
                  <a:latin typeface="楷体_GB2312" pitchFamily="49" charset="-122"/>
                  <a:ea typeface="楷体_GB2312" pitchFamily="49" charset="-122"/>
                </a:defRPr>
              </a:lvl8pPr>
              <a:lvl9pPr marL="3886200" indent="-228600" eaLnBrk="0" fontAlgn="base" hangingPunct="0">
                <a:lnSpc>
                  <a:spcPct val="80000"/>
                </a:lnSpc>
                <a:spcBef>
                  <a:spcPct val="0"/>
                </a:spcBef>
                <a:spcAft>
                  <a:spcPct val="0"/>
                </a:spcAft>
                <a:buFont typeface="Arial" charset="0"/>
                <a:defRPr sz="2000" b="1">
                  <a:solidFill>
                    <a:srgbClr val="FF0000"/>
                  </a:solidFill>
                  <a:latin typeface="楷体_GB2312" pitchFamily="49" charset="-122"/>
                  <a:ea typeface="楷体_GB2312" pitchFamily="49" charset="-122"/>
                </a:defRPr>
              </a:lvl9pPr>
            </a:lstStyle>
            <a:p>
              <a:pPr>
                <a:lnSpc>
                  <a:spcPct val="160000"/>
                </a:lnSpc>
                <a:spcBef>
                  <a:spcPct val="50000"/>
                </a:spcBef>
                <a:spcAft>
                  <a:spcPct val="20000"/>
                </a:spcAft>
                <a:buSzPct val="90000"/>
                <a:buFont typeface="Wingdings" pitchFamily="2" charset="2"/>
                <a:buNone/>
              </a:pPr>
              <a:r>
                <a:rPr lang="zh-CN" altLang="en-US" sz="1600" dirty="0" smtClean="0">
                  <a:solidFill>
                    <a:schemeClr val="bg1"/>
                  </a:solidFill>
                </a:rPr>
                <a:t>动产质押（总量控制模式）</a:t>
              </a:r>
              <a:endParaRPr lang="zh-CN" altLang="en-US" sz="1600" dirty="0">
                <a:solidFill>
                  <a:schemeClr val="bg1"/>
                </a:solidFill>
              </a:endParaRPr>
            </a:p>
          </p:txBody>
        </p:sp>
      </p:grpSp>
      <p:pic>
        <p:nvPicPr>
          <p:cNvPr id="12" name="Picture 2" descr="E:\图片库\捕获.JPG"/>
          <p:cNvPicPr>
            <a:picLocks noChangeAspect="1" noChangeArrowheads="1"/>
          </p:cNvPicPr>
          <p:nvPr/>
        </p:nvPicPr>
        <p:blipFill>
          <a:blip r:embed="rId3" cstate="print"/>
          <a:srcRect/>
          <a:stretch>
            <a:fillRect/>
          </a:stretch>
        </p:blipFill>
        <p:spPr bwMode="auto">
          <a:xfrm>
            <a:off x="961496" y="6055441"/>
            <a:ext cx="3240360" cy="528639"/>
          </a:xfrm>
          <a:prstGeom prst="rect">
            <a:avLst/>
          </a:prstGeom>
          <a:noFill/>
        </p:spPr>
      </p:pic>
      <p:sp>
        <p:nvSpPr>
          <p:cNvPr id="14" name="Line 7"/>
          <p:cNvSpPr>
            <a:spLocks noChangeShapeType="1"/>
          </p:cNvSpPr>
          <p:nvPr/>
        </p:nvSpPr>
        <p:spPr bwMode="auto">
          <a:xfrm flipV="1">
            <a:off x="1393544" y="3625172"/>
            <a:ext cx="2592288" cy="1512167"/>
          </a:xfrm>
          <a:prstGeom prst="line">
            <a:avLst/>
          </a:prstGeom>
          <a:noFill/>
          <a:ln w="38100">
            <a:solidFill>
              <a:srgbClr val="C00000"/>
            </a:solidFill>
            <a:round/>
            <a:headEnd/>
            <a:tailEnd type="triangle" w="med" len="med"/>
          </a:ln>
          <a:extLst>
            <a:ext uri="{909E8E84-426E-40DD-AFC4-6F175D3DCCD1}">
              <a14:hiddenFill xmlns="" xmlns:a14="http://schemas.microsoft.com/office/drawing/2010/main">
                <a:noFill/>
              </a14:hiddenFill>
            </a:ext>
          </a:extLst>
        </p:spPr>
        <p:txBody>
          <a:bodyPr lIns="91440" tIns="45720" rIns="91440" bIns="45720"/>
          <a:lstStyle/>
          <a:p>
            <a:endParaRPr lang="zh-CN" altLang="en-US"/>
          </a:p>
        </p:txBody>
      </p:sp>
      <p:sp>
        <p:nvSpPr>
          <p:cNvPr id="15" name="Line 8"/>
          <p:cNvSpPr>
            <a:spLocks noChangeShapeType="1"/>
          </p:cNvSpPr>
          <p:nvPr/>
        </p:nvSpPr>
        <p:spPr bwMode="auto">
          <a:xfrm flipH="1">
            <a:off x="2113627" y="4003212"/>
            <a:ext cx="2448273" cy="1458163"/>
          </a:xfrm>
          <a:prstGeom prst="line">
            <a:avLst/>
          </a:prstGeom>
          <a:noFill/>
          <a:ln w="38100">
            <a:solidFill>
              <a:schemeClr val="tx2"/>
            </a:solidFill>
            <a:round/>
            <a:headEnd/>
            <a:tailEnd type="triangle" w="med" len="med"/>
          </a:ln>
          <a:extLst>
            <a:ext uri="{909E8E84-426E-40DD-AFC4-6F175D3DCCD1}">
              <a14:hiddenFill xmlns="" xmlns:a14="http://schemas.microsoft.com/office/drawing/2010/main">
                <a:noFill/>
              </a14:hiddenFill>
            </a:ext>
          </a:extLst>
        </p:spPr>
        <p:txBody>
          <a:bodyPr lIns="91440" tIns="45720" rIns="91440" bIns="45720"/>
          <a:lstStyle/>
          <a:p>
            <a:endParaRPr lang="zh-CN" altLang="en-US"/>
          </a:p>
        </p:txBody>
      </p:sp>
      <p:sp>
        <p:nvSpPr>
          <p:cNvPr id="16" name="Line 9"/>
          <p:cNvSpPr>
            <a:spLocks noChangeShapeType="1"/>
          </p:cNvSpPr>
          <p:nvPr/>
        </p:nvSpPr>
        <p:spPr bwMode="auto">
          <a:xfrm flipV="1">
            <a:off x="2836115" y="5930763"/>
            <a:ext cx="5110163" cy="16668"/>
          </a:xfrm>
          <a:prstGeom prst="line">
            <a:avLst/>
          </a:prstGeom>
          <a:noFill/>
          <a:ln w="38100">
            <a:solidFill>
              <a:srgbClr val="008CC4"/>
            </a:solidFill>
            <a:round/>
            <a:headEnd type="triangle" w="med" len="med"/>
            <a:tailEnd/>
          </a:ln>
          <a:extLst>
            <a:ext uri="{909E8E84-426E-40DD-AFC4-6F175D3DCCD1}">
              <a14:hiddenFill xmlns="" xmlns:a14="http://schemas.microsoft.com/office/drawing/2010/main">
                <a:noFill/>
              </a14:hiddenFill>
            </a:ext>
          </a:extLst>
        </p:spPr>
        <p:txBody>
          <a:bodyPr lIns="91440" tIns="45720" rIns="91440" bIns="45720"/>
          <a:lstStyle/>
          <a:p>
            <a:endParaRPr lang="zh-CN" altLang="en-US"/>
          </a:p>
        </p:txBody>
      </p:sp>
      <p:sp>
        <p:nvSpPr>
          <p:cNvPr id="17" name="Rectangle 40"/>
          <p:cNvSpPr>
            <a:spLocks noChangeArrowheads="1"/>
          </p:cNvSpPr>
          <p:nvPr/>
        </p:nvSpPr>
        <p:spPr bwMode="auto">
          <a:xfrm>
            <a:off x="3246603" y="5407371"/>
            <a:ext cx="3043486" cy="43704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40" tIns="45720" rIns="91440" bIns="45720">
            <a:spAutoFit/>
          </a:bodyPr>
          <a:lstStyle/>
          <a:p>
            <a:pPr algn="ctr" eaLnBrk="0" hangingPunct="0">
              <a:lnSpc>
                <a:spcPct val="160000"/>
              </a:lnSpc>
              <a:spcBef>
                <a:spcPct val="50000"/>
              </a:spcBef>
              <a:spcAft>
                <a:spcPct val="20000"/>
              </a:spcAft>
              <a:buSzPct val="90000"/>
              <a:buFont typeface="Wingdings" pitchFamily="2" charset="2"/>
              <a:buNone/>
            </a:pPr>
            <a:r>
              <a:rPr lang="zh-CN" altLang="en-US" sz="1400" dirty="0" smtClean="0"/>
              <a:t> ⑥申请提货</a:t>
            </a:r>
            <a:endParaRPr lang="zh-CN" altLang="en-US" sz="1400" dirty="0"/>
          </a:p>
        </p:txBody>
      </p:sp>
      <p:sp>
        <p:nvSpPr>
          <p:cNvPr id="18" name="左弧形箭头 17"/>
          <p:cNvSpPr/>
          <p:nvPr/>
        </p:nvSpPr>
        <p:spPr>
          <a:xfrm>
            <a:off x="4730463" y="4281614"/>
            <a:ext cx="731520" cy="912114"/>
          </a:xfrm>
          <a:prstGeom prst="curvedRightArrow">
            <a:avLst/>
          </a:prstGeom>
        </p:spPr>
        <p:style>
          <a:lnRef idx="1">
            <a:schemeClr val="accent1"/>
          </a:lnRef>
          <a:fillRef idx="2">
            <a:schemeClr val="accent1"/>
          </a:fillRef>
          <a:effectRef idx="1">
            <a:schemeClr val="accent1"/>
          </a:effectRef>
          <a:fontRef idx="minor">
            <a:schemeClr val="dk1"/>
          </a:fontRef>
        </p:style>
        <p:txBody>
          <a:bodyPr lIns="91440" tIns="45720" rIns="91440" bIns="45720" rtlCol="0" anchor="ctr"/>
          <a:lstStyle/>
          <a:p>
            <a:pPr algn="ctr"/>
            <a:endParaRPr lang="zh-CN" altLang="en-US">
              <a:solidFill>
                <a:schemeClr val="tx1"/>
              </a:solidFill>
            </a:endParaRPr>
          </a:p>
        </p:txBody>
      </p:sp>
      <p:sp>
        <p:nvSpPr>
          <p:cNvPr id="19" name="右弧形箭头 18"/>
          <p:cNvSpPr/>
          <p:nvPr/>
        </p:nvSpPr>
        <p:spPr>
          <a:xfrm>
            <a:off x="5497432" y="4281614"/>
            <a:ext cx="731520" cy="912114"/>
          </a:xfrm>
          <a:prstGeom prst="curvedLeftArrow">
            <a:avLst/>
          </a:prstGeom>
        </p:spPr>
        <p:style>
          <a:lnRef idx="1">
            <a:schemeClr val="accent1"/>
          </a:lnRef>
          <a:fillRef idx="2">
            <a:schemeClr val="accent1"/>
          </a:fillRef>
          <a:effectRef idx="1">
            <a:schemeClr val="accent1"/>
          </a:effectRef>
          <a:fontRef idx="minor">
            <a:schemeClr val="dk1"/>
          </a:fontRef>
        </p:style>
        <p:txBody>
          <a:bodyPr lIns="91440" tIns="45720" rIns="91440" bIns="45720" rtlCol="0" anchor="ctr"/>
          <a:lstStyle/>
          <a:p>
            <a:pPr algn="ctr"/>
            <a:endParaRPr lang="zh-CN" altLang="en-US">
              <a:solidFill>
                <a:schemeClr val="tx1"/>
              </a:solidFill>
            </a:endParaRPr>
          </a:p>
        </p:txBody>
      </p:sp>
      <p:sp>
        <p:nvSpPr>
          <p:cNvPr id="20" name="Rectangle 40"/>
          <p:cNvSpPr>
            <a:spLocks noChangeArrowheads="1"/>
          </p:cNvSpPr>
          <p:nvPr/>
        </p:nvSpPr>
        <p:spPr bwMode="auto">
          <a:xfrm>
            <a:off x="4121569" y="4532508"/>
            <a:ext cx="2611438" cy="43704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1440" tIns="45720" rIns="91440" bIns="45720">
            <a:spAutoFit/>
          </a:bodyPr>
          <a:lstStyle/>
          <a:p>
            <a:pPr algn="ctr" eaLnBrk="0" hangingPunct="0">
              <a:lnSpc>
                <a:spcPct val="160000"/>
              </a:lnSpc>
              <a:spcBef>
                <a:spcPct val="50000"/>
              </a:spcBef>
              <a:spcAft>
                <a:spcPct val="20000"/>
              </a:spcAft>
              <a:buSzPct val="90000"/>
              <a:buFont typeface="Wingdings" pitchFamily="2" charset="2"/>
              <a:buNone/>
            </a:pPr>
            <a:r>
              <a:rPr lang="zh-CN" altLang="en-US" sz="1400" dirty="0" smtClean="0"/>
              <a:t>签订相关协议</a:t>
            </a:r>
            <a:endParaRPr lang="zh-CN" altLang="en-US" sz="1400" dirty="0"/>
          </a:p>
        </p:txBody>
      </p:sp>
      <p:sp>
        <p:nvSpPr>
          <p:cNvPr id="21" name="流程图: 可选过程 20"/>
          <p:cNvSpPr/>
          <p:nvPr/>
        </p:nvSpPr>
        <p:spPr>
          <a:xfrm>
            <a:off x="1016498" y="5493415"/>
            <a:ext cx="1817213" cy="550830"/>
          </a:xfrm>
          <a:prstGeom prst="flowChartAlternateProcess">
            <a:avLst/>
          </a:prstGeom>
        </p:spPr>
        <p:style>
          <a:lnRef idx="1">
            <a:schemeClr val="accent2"/>
          </a:lnRef>
          <a:fillRef idx="3">
            <a:schemeClr val="accent2"/>
          </a:fillRef>
          <a:effectRef idx="2">
            <a:schemeClr val="accent2"/>
          </a:effectRef>
          <a:fontRef idx="minor">
            <a:schemeClr val="lt1"/>
          </a:fontRef>
        </p:style>
        <p:txBody>
          <a:bodyPr lIns="91440" tIns="45720" rIns="91440" bIns="45720" rtlCol="0" anchor="ctr"/>
          <a:lstStyle/>
          <a:p>
            <a:pPr algn="ctr"/>
            <a:r>
              <a:rPr lang="zh-CN" altLang="en-US" dirty="0" smtClean="0"/>
              <a:t>融资客户</a:t>
            </a:r>
            <a:endParaRPr lang="zh-CN" altLang="en-US" dirty="0"/>
          </a:p>
        </p:txBody>
      </p:sp>
      <p:sp>
        <p:nvSpPr>
          <p:cNvPr id="22" name="流程图: 可选过程 21"/>
          <p:cNvSpPr/>
          <p:nvPr/>
        </p:nvSpPr>
        <p:spPr>
          <a:xfrm>
            <a:off x="8010894" y="5504614"/>
            <a:ext cx="2059106" cy="604835"/>
          </a:xfrm>
          <a:prstGeom prst="flowChartAlternateProcess">
            <a:avLst/>
          </a:prstGeom>
        </p:spPr>
        <p:style>
          <a:lnRef idx="3">
            <a:schemeClr val="lt1"/>
          </a:lnRef>
          <a:fillRef idx="1">
            <a:schemeClr val="accent6"/>
          </a:fillRef>
          <a:effectRef idx="1">
            <a:schemeClr val="accent6"/>
          </a:effectRef>
          <a:fontRef idx="minor">
            <a:schemeClr val="lt1"/>
          </a:fontRef>
        </p:style>
        <p:txBody>
          <a:bodyPr lIns="91440" tIns="45720" rIns="91440" bIns="45720" rtlCol="0" anchor="ctr"/>
          <a:lstStyle/>
          <a:p>
            <a:pPr algn="ctr"/>
            <a:r>
              <a:rPr lang="zh-CN" altLang="en-US" dirty="0" smtClean="0"/>
              <a:t>监管公司</a:t>
            </a:r>
            <a:endParaRPr lang="zh-CN" altLang="en-US" dirty="0"/>
          </a:p>
        </p:txBody>
      </p:sp>
      <p:sp>
        <p:nvSpPr>
          <p:cNvPr id="23" name="矩形 22"/>
          <p:cNvSpPr/>
          <p:nvPr/>
        </p:nvSpPr>
        <p:spPr>
          <a:xfrm rot="19585635">
            <a:off x="2219320" y="4431088"/>
            <a:ext cx="1980029" cy="437043"/>
          </a:xfrm>
          <a:prstGeom prst="rect">
            <a:avLst/>
          </a:prstGeom>
        </p:spPr>
        <p:txBody>
          <a:bodyPr wrap="none" lIns="91440" tIns="45720" rIns="91440" bIns="45720">
            <a:spAutoFit/>
          </a:bodyPr>
          <a:lstStyle/>
          <a:p>
            <a:pPr algn="ctr" eaLnBrk="0" hangingPunct="0">
              <a:lnSpc>
                <a:spcPct val="160000"/>
              </a:lnSpc>
              <a:spcBef>
                <a:spcPct val="50000"/>
              </a:spcBef>
              <a:spcAft>
                <a:spcPct val="20000"/>
              </a:spcAft>
              <a:buSzPct val="90000"/>
            </a:pPr>
            <a:r>
              <a:rPr lang="zh-CN" altLang="en-US" sz="1400" dirty="0" smtClean="0"/>
              <a:t>③审批用信，发放融资</a:t>
            </a:r>
            <a:endParaRPr lang="zh-CN" altLang="en-US" sz="1400" dirty="0"/>
          </a:p>
        </p:txBody>
      </p:sp>
      <p:sp>
        <p:nvSpPr>
          <p:cNvPr id="24" name="Line 8"/>
          <p:cNvSpPr>
            <a:spLocks noChangeShapeType="1"/>
          </p:cNvSpPr>
          <p:nvPr/>
        </p:nvSpPr>
        <p:spPr bwMode="auto">
          <a:xfrm>
            <a:off x="6578120" y="3949208"/>
            <a:ext cx="2088232" cy="1512167"/>
          </a:xfrm>
          <a:prstGeom prst="line">
            <a:avLst/>
          </a:prstGeom>
          <a:noFill/>
          <a:ln w="38100">
            <a:solidFill>
              <a:schemeClr val="tx2"/>
            </a:solidFill>
            <a:round/>
            <a:headEnd/>
            <a:tailEnd type="triangle" w="med" len="med"/>
          </a:ln>
          <a:extLst>
            <a:ext uri="{909E8E84-426E-40DD-AFC4-6F175D3DCCD1}">
              <a14:hiddenFill xmlns="" xmlns:a14="http://schemas.microsoft.com/office/drawing/2010/main">
                <a:noFill/>
              </a14:hiddenFill>
            </a:ext>
          </a:extLst>
        </p:spPr>
        <p:txBody>
          <a:bodyPr lIns="91440" tIns="45720" rIns="91440" bIns="45720"/>
          <a:lstStyle/>
          <a:p>
            <a:endParaRPr lang="zh-CN" altLang="en-US"/>
          </a:p>
        </p:txBody>
      </p:sp>
      <p:sp>
        <p:nvSpPr>
          <p:cNvPr id="25" name="矩形 24"/>
          <p:cNvSpPr/>
          <p:nvPr/>
        </p:nvSpPr>
        <p:spPr>
          <a:xfrm rot="2078382">
            <a:off x="6880239" y="4363414"/>
            <a:ext cx="1620957" cy="437043"/>
          </a:xfrm>
          <a:prstGeom prst="rect">
            <a:avLst/>
          </a:prstGeom>
        </p:spPr>
        <p:txBody>
          <a:bodyPr wrap="none" lIns="91440" tIns="45720" rIns="91440" bIns="45720">
            <a:spAutoFit/>
          </a:bodyPr>
          <a:lstStyle/>
          <a:p>
            <a:pPr algn="ctr" eaLnBrk="0" hangingPunct="0">
              <a:lnSpc>
                <a:spcPct val="160000"/>
              </a:lnSpc>
              <a:spcBef>
                <a:spcPct val="50000"/>
              </a:spcBef>
              <a:spcAft>
                <a:spcPct val="20000"/>
              </a:spcAft>
              <a:buSzPct val="90000"/>
            </a:pPr>
            <a:r>
              <a:rPr lang="zh-CN" altLang="en-US" sz="1400" dirty="0" smtClean="0"/>
              <a:t>⑤设置最低控货值</a:t>
            </a:r>
            <a:endParaRPr lang="zh-CN" altLang="en-US" sz="1400" dirty="0"/>
          </a:p>
        </p:txBody>
      </p:sp>
      <p:sp>
        <p:nvSpPr>
          <p:cNvPr id="27" name="矩形 26"/>
          <p:cNvSpPr/>
          <p:nvPr/>
        </p:nvSpPr>
        <p:spPr>
          <a:xfrm rot="2215578">
            <a:off x="7509575" y="4201396"/>
            <a:ext cx="1082348" cy="437043"/>
          </a:xfrm>
          <a:prstGeom prst="rect">
            <a:avLst/>
          </a:prstGeom>
        </p:spPr>
        <p:txBody>
          <a:bodyPr wrap="none" lIns="91440" tIns="45720" rIns="91440" bIns="45720">
            <a:spAutoFit/>
          </a:bodyPr>
          <a:lstStyle/>
          <a:p>
            <a:pPr algn="ctr" eaLnBrk="0" hangingPunct="0">
              <a:lnSpc>
                <a:spcPct val="160000"/>
              </a:lnSpc>
              <a:spcBef>
                <a:spcPct val="50000"/>
              </a:spcBef>
              <a:spcAft>
                <a:spcPct val="20000"/>
              </a:spcAft>
              <a:buSzPct val="90000"/>
            </a:pPr>
            <a:r>
              <a:rPr lang="zh-CN" altLang="en-US" sz="1400" dirty="0" smtClean="0"/>
              <a:t>②委托监管</a:t>
            </a:r>
            <a:endParaRPr lang="zh-CN" altLang="en-US" sz="1400" dirty="0"/>
          </a:p>
        </p:txBody>
      </p:sp>
      <p:sp>
        <p:nvSpPr>
          <p:cNvPr id="28" name="Line 7"/>
          <p:cNvSpPr>
            <a:spLocks noChangeShapeType="1"/>
          </p:cNvSpPr>
          <p:nvPr/>
        </p:nvSpPr>
        <p:spPr bwMode="auto">
          <a:xfrm flipV="1">
            <a:off x="1609568" y="3841197"/>
            <a:ext cx="2592288" cy="1512167"/>
          </a:xfrm>
          <a:prstGeom prst="line">
            <a:avLst/>
          </a:prstGeom>
          <a:noFill/>
          <a:ln w="38100">
            <a:solidFill>
              <a:srgbClr val="C00000"/>
            </a:solidFill>
            <a:round/>
            <a:headEnd/>
            <a:tailEnd type="triangle" w="med" len="med"/>
          </a:ln>
          <a:extLst>
            <a:ext uri="{909E8E84-426E-40DD-AFC4-6F175D3DCCD1}">
              <a14:hiddenFill xmlns="" xmlns:a14="http://schemas.microsoft.com/office/drawing/2010/main">
                <a:noFill/>
              </a14:hiddenFill>
            </a:ext>
          </a:extLst>
        </p:spPr>
        <p:txBody>
          <a:bodyPr lIns="91440" tIns="45720" rIns="91440" bIns="45720"/>
          <a:lstStyle/>
          <a:p>
            <a:endParaRPr lang="zh-CN" altLang="en-US"/>
          </a:p>
        </p:txBody>
      </p:sp>
      <p:sp>
        <p:nvSpPr>
          <p:cNvPr id="30" name="Rectangle 24"/>
          <p:cNvSpPr>
            <a:spLocks noChangeArrowheads="1"/>
          </p:cNvSpPr>
          <p:nvPr/>
        </p:nvSpPr>
        <p:spPr bwMode="auto">
          <a:xfrm rot="19699116">
            <a:off x="1083949" y="4290250"/>
            <a:ext cx="3347830" cy="43704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40" tIns="45720" rIns="91440" bIns="45720">
            <a:spAutoFit/>
          </a:bodyPr>
          <a:lstStyle/>
          <a:p>
            <a:pPr algn="ctr" eaLnBrk="0" hangingPunct="0">
              <a:lnSpc>
                <a:spcPct val="160000"/>
              </a:lnSpc>
              <a:spcBef>
                <a:spcPct val="50000"/>
              </a:spcBef>
              <a:spcAft>
                <a:spcPct val="20000"/>
              </a:spcAft>
              <a:buSzPct val="90000"/>
              <a:buFont typeface="Wingdings" pitchFamily="2" charset="2"/>
              <a:buNone/>
            </a:pPr>
            <a:r>
              <a:rPr lang="zh-CN" altLang="en-US" sz="1400" dirty="0" smtClean="0"/>
              <a:t>④增加保证金还款</a:t>
            </a:r>
            <a:endParaRPr lang="zh-CN" altLang="en-US" sz="1400" dirty="0"/>
          </a:p>
        </p:txBody>
      </p:sp>
      <p:sp>
        <p:nvSpPr>
          <p:cNvPr id="31" name="Line 8"/>
          <p:cNvSpPr>
            <a:spLocks noChangeShapeType="1"/>
          </p:cNvSpPr>
          <p:nvPr/>
        </p:nvSpPr>
        <p:spPr bwMode="auto">
          <a:xfrm>
            <a:off x="6866152" y="3787188"/>
            <a:ext cx="2232248" cy="1566174"/>
          </a:xfrm>
          <a:prstGeom prst="line">
            <a:avLst/>
          </a:prstGeom>
          <a:noFill/>
          <a:ln w="38100">
            <a:solidFill>
              <a:schemeClr val="tx2"/>
            </a:solidFill>
            <a:round/>
            <a:headEnd/>
            <a:tailEnd type="triangle" w="med" len="med"/>
          </a:ln>
          <a:extLst>
            <a:ext uri="{909E8E84-426E-40DD-AFC4-6F175D3DCCD1}">
              <a14:hiddenFill xmlns="" xmlns:a14="http://schemas.microsoft.com/office/drawing/2010/main">
                <a:noFill/>
              </a14:hiddenFill>
            </a:ext>
          </a:extLst>
        </p:spPr>
        <p:txBody>
          <a:bodyPr lIns="91440" tIns="45720" rIns="91440" bIns="45720"/>
          <a:lstStyle/>
          <a:p>
            <a:endParaRPr lang="zh-CN" altLang="en-US"/>
          </a:p>
        </p:txBody>
      </p:sp>
      <p:sp>
        <p:nvSpPr>
          <p:cNvPr id="32" name="Rectangle 24"/>
          <p:cNvSpPr>
            <a:spLocks noChangeArrowheads="1"/>
          </p:cNvSpPr>
          <p:nvPr/>
        </p:nvSpPr>
        <p:spPr bwMode="auto">
          <a:xfrm rot="19739576">
            <a:off x="744517" y="4081932"/>
            <a:ext cx="3347830" cy="43704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40" tIns="45720" rIns="91440" bIns="45720">
            <a:spAutoFit/>
          </a:bodyPr>
          <a:lstStyle/>
          <a:p>
            <a:pPr algn="ctr" eaLnBrk="0" hangingPunct="0">
              <a:lnSpc>
                <a:spcPct val="160000"/>
              </a:lnSpc>
              <a:spcBef>
                <a:spcPct val="50000"/>
              </a:spcBef>
              <a:spcAft>
                <a:spcPct val="20000"/>
              </a:spcAft>
              <a:buSzPct val="90000"/>
              <a:buFont typeface="Wingdings" pitchFamily="2" charset="2"/>
              <a:buNone/>
            </a:pPr>
            <a:r>
              <a:rPr lang="zh-CN" altLang="en-US" sz="1400" dirty="0" smtClean="0"/>
              <a:t>①动产质押</a:t>
            </a:r>
            <a:endParaRPr lang="zh-CN" altLang="en-US" sz="1400" dirty="0"/>
          </a:p>
        </p:txBody>
      </p:sp>
      <p:sp>
        <p:nvSpPr>
          <p:cNvPr id="33" name="Line 7"/>
          <p:cNvSpPr>
            <a:spLocks noChangeShapeType="1"/>
          </p:cNvSpPr>
          <p:nvPr/>
        </p:nvSpPr>
        <p:spPr bwMode="auto">
          <a:xfrm flipV="1">
            <a:off x="2977721" y="5677398"/>
            <a:ext cx="4896544" cy="0"/>
          </a:xfrm>
          <a:prstGeom prst="line">
            <a:avLst/>
          </a:prstGeom>
          <a:noFill/>
          <a:ln w="38100">
            <a:solidFill>
              <a:srgbClr val="C00000"/>
            </a:solidFill>
            <a:round/>
            <a:headEnd/>
            <a:tailEnd type="triangle" w="med" len="med"/>
          </a:ln>
          <a:extLst>
            <a:ext uri="{909E8E84-426E-40DD-AFC4-6F175D3DCCD1}">
              <a14:hiddenFill xmlns="" xmlns:a14="http://schemas.microsoft.com/office/drawing/2010/main">
                <a:noFill/>
              </a14:hiddenFill>
            </a:ext>
          </a:extLst>
        </p:spPr>
        <p:txBody>
          <a:bodyPr lIns="91440" tIns="45720" rIns="91440" bIns="45720"/>
          <a:lstStyle/>
          <a:p>
            <a:endParaRPr lang="zh-CN" altLang="en-US"/>
          </a:p>
        </p:txBody>
      </p:sp>
      <p:sp>
        <p:nvSpPr>
          <p:cNvPr id="34" name="Rectangle 40"/>
          <p:cNvSpPr>
            <a:spLocks noChangeArrowheads="1"/>
          </p:cNvSpPr>
          <p:nvPr/>
        </p:nvSpPr>
        <p:spPr bwMode="auto">
          <a:xfrm>
            <a:off x="3706184" y="5683690"/>
            <a:ext cx="3043486" cy="43704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40" tIns="45720" rIns="91440" bIns="45720">
            <a:spAutoFit/>
          </a:bodyPr>
          <a:lstStyle/>
          <a:p>
            <a:pPr algn="ctr" eaLnBrk="0" hangingPunct="0">
              <a:lnSpc>
                <a:spcPct val="160000"/>
              </a:lnSpc>
              <a:spcBef>
                <a:spcPct val="50000"/>
              </a:spcBef>
              <a:spcAft>
                <a:spcPct val="20000"/>
              </a:spcAft>
              <a:buSzPct val="90000"/>
              <a:buFont typeface="Wingdings" pitchFamily="2" charset="2"/>
              <a:buNone/>
            </a:pPr>
            <a:r>
              <a:rPr lang="zh-CN" altLang="en-US" sz="1400" dirty="0" smtClean="0"/>
              <a:t>⑦按照最低控货值发货</a:t>
            </a:r>
            <a:endParaRPr lang="zh-CN" altLang="en-US" sz="1400" dirty="0"/>
          </a:p>
        </p:txBody>
      </p:sp>
      <p:sp>
        <p:nvSpPr>
          <p:cNvPr id="35" name="流程图: 可选过程 34"/>
          <p:cNvSpPr/>
          <p:nvPr/>
        </p:nvSpPr>
        <p:spPr>
          <a:xfrm>
            <a:off x="4145859" y="3136055"/>
            <a:ext cx="2198231" cy="550830"/>
          </a:xfrm>
          <a:prstGeom prst="flowChartAlternateProcess">
            <a:avLst/>
          </a:prstGeom>
          <a:solidFill>
            <a:srgbClr val="00B050"/>
          </a:solidFill>
        </p:spPr>
        <p:style>
          <a:lnRef idx="1">
            <a:schemeClr val="accent2"/>
          </a:lnRef>
          <a:fillRef idx="3">
            <a:schemeClr val="accent2"/>
          </a:fillRef>
          <a:effectRef idx="2">
            <a:schemeClr val="accent2"/>
          </a:effectRef>
          <a:fontRef idx="minor">
            <a:schemeClr val="lt1"/>
          </a:fontRef>
        </p:style>
        <p:txBody>
          <a:bodyPr lIns="91440" tIns="45720" rIns="91440" bIns="45720" rtlCol="0" anchor="ctr"/>
          <a:lstStyle/>
          <a:p>
            <a:pPr algn="ctr"/>
            <a:r>
              <a:rPr lang="zh-CN" altLang="en-US" dirty="0" smtClean="0"/>
              <a:t>银行</a:t>
            </a:r>
            <a:r>
              <a:rPr lang="en-US" altLang="zh-CN" dirty="0" smtClean="0"/>
              <a:t>/</a:t>
            </a:r>
            <a:r>
              <a:rPr lang="zh-CN" altLang="en-US" dirty="0" smtClean="0"/>
              <a:t>金融机构</a:t>
            </a:r>
            <a:endParaRPr lang="zh-CN" altLang="en-US" dirty="0"/>
          </a:p>
        </p:txBody>
      </p:sp>
    </p:spTree>
    <p:extLst>
      <p:ext uri="{BB962C8B-B14F-4D97-AF65-F5344CB8AC3E}">
        <p14:creationId xmlns:p14="http://schemas.microsoft.com/office/powerpoint/2010/main" xmlns="" val="145465860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38525" y="163840"/>
            <a:ext cx="8748000" cy="647699"/>
          </a:xfrm>
        </p:spPr>
        <p:txBody>
          <a:bodyPr>
            <a:normAutofit fontScale="90000"/>
          </a:bodyPr>
          <a:lstStyle/>
          <a:p>
            <a:r>
              <a:rPr lang="en-US" altLang="zh-CN" b="1" dirty="0" smtClean="0">
                <a:solidFill>
                  <a:srgbClr val="26AB8E"/>
                </a:solidFill>
              </a:rPr>
              <a:t/>
            </a:r>
            <a:br>
              <a:rPr lang="en-US" altLang="zh-CN" b="1" dirty="0" smtClean="0">
                <a:solidFill>
                  <a:srgbClr val="26AB8E"/>
                </a:solidFill>
              </a:rPr>
            </a:br>
            <a:endParaRPr lang="zh-CN" altLang="en-US" dirty="0"/>
          </a:p>
        </p:txBody>
      </p:sp>
      <p:sp>
        <p:nvSpPr>
          <p:cNvPr id="4" name="灯片编号占位符 3"/>
          <p:cNvSpPr>
            <a:spLocks noGrp="1"/>
          </p:cNvSpPr>
          <p:nvPr>
            <p:ph type="sldNum" sz="quarter" idx="12"/>
          </p:nvPr>
        </p:nvSpPr>
        <p:spPr/>
        <p:txBody>
          <a:bodyPr/>
          <a:lstStyle/>
          <a:p>
            <a:fld id="{4B1B0860-3CE7-4EC1-80B2-E4FAEF86BBEB}" type="slidenum">
              <a:rPr lang="zh-CN" altLang="en-US" smtClean="0"/>
              <a:pPr/>
              <a:t>23</a:t>
            </a:fld>
            <a:endParaRPr lang="zh-CN" altLang="en-US"/>
          </a:p>
        </p:txBody>
      </p:sp>
      <p:sp>
        <p:nvSpPr>
          <p:cNvPr id="26" name="TextBox 25"/>
          <p:cNvSpPr txBox="1"/>
          <p:nvPr/>
        </p:nvSpPr>
        <p:spPr>
          <a:xfrm>
            <a:off x="611559" y="1196752"/>
            <a:ext cx="11316237" cy="369332"/>
          </a:xfrm>
          <a:prstGeom prst="rect">
            <a:avLst/>
          </a:prstGeom>
          <a:noFill/>
        </p:spPr>
        <p:txBody>
          <a:bodyPr wrap="square" rtlCol="0">
            <a:spAutoFit/>
          </a:bodyPr>
          <a:lstStyle/>
          <a:p>
            <a:pPr algn="l">
              <a:buFont typeface="Wingdings" pitchFamily="2" charset="2"/>
              <a:buChar char="p"/>
            </a:pPr>
            <a:endParaRPr lang="zh-CN" altLang="en-US" b="0" dirty="0">
              <a:effectLst/>
            </a:endParaRPr>
          </a:p>
        </p:txBody>
      </p:sp>
      <p:sp>
        <p:nvSpPr>
          <p:cNvPr id="27" name="TextBox 26"/>
          <p:cNvSpPr txBox="1"/>
          <p:nvPr/>
        </p:nvSpPr>
        <p:spPr>
          <a:xfrm>
            <a:off x="21246" y="821801"/>
            <a:ext cx="12101304" cy="5740033"/>
          </a:xfrm>
          <a:prstGeom prst="rect">
            <a:avLst/>
          </a:prstGeom>
          <a:noFill/>
        </p:spPr>
        <p:txBody>
          <a:bodyPr wrap="square" rtlCol="0">
            <a:spAutoFit/>
          </a:bodyPr>
          <a:lstStyle/>
          <a:p>
            <a:pPr algn="l">
              <a:lnSpc>
                <a:spcPct val="150000"/>
              </a:lnSpc>
              <a:buFont typeface="Wingdings" pitchFamily="2" charset="2"/>
              <a:buChar char="p"/>
            </a:pPr>
            <a:r>
              <a:rPr lang="en-US" altLang="zh-CN" sz="1600" b="0" dirty="0" smtClean="0">
                <a:effectLst/>
                <a:latin typeface="仿宋_GB2312" pitchFamily="49" charset="-122"/>
                <a:ea typeface="仿宋_GB2312" pitchFamily="49" charset="-122"/>
              </a:rPr>
              <a:t> </a:t>
            </a:r>
            <a:r>
              <a:rPr lang="zh-CN" altLang="en-US" sz="1400" b="0" dirty="0" smtClean="0">
                <a:effectLst/>
                <a:latin typeface="仿宋_GB2312" pitchFamily="49" charset="-122"/>
                <a:ea typeface="仿宋_GB2312" pitchFamily="49" charset="-122"/>
              </a:rPr>
              <a:t>动产质押（总量模式）业务</a:t>
            </a:r>
            <a:r>
              <a:rPr lang="zh-CN" altLang="en-US" sz="1400" dirty="0" smtClean="0">
                <a:latin typeface="仿宋_GB2312" pitchFamily="49" charset="-122"/>
                <a:ea typeface="仿宋_GB2312" pitchFamily="49" charset="-122"/>
              </a:rPr>
              <a:t>特点：</a:t>
            </a:r>
            <a:endParaRPr lang="en-US" altLang="zh-CN" sz="1400" b="0" dirty="0" smtClean="0">
              <a:effectLst/>
              <a:latin typeface="仿宋_GB2312" pitchFamily="49" charset="-122"/>
              <a:ea typeface="仿宋_GB2312" pitchFamily="49" charset="-122"/>
            </a:endParaRPr>
          </a:p>
          <a:p>
            <a:r>
              <a:rPr lang="zh-CN" altLang="en-US" sz="1400" dirty="0" smtClean="0">
                <a:solidFill>
                  <a:schemeClr val="dk1"/>
                </a:solidFill>
              </a:rPr>
              <a:t>（</a:t>
            </a:r>
            <a:r>
              <a:rPr lang="en-US" altLang="zh-CN" sz="1400" dirty="0" smtClean="0">
                <a:solidFill>
                  <a:schemeClr val="dk1"/>
                </a:solidFill>
              </a:rPr>
              <a:t>1</a:t>
            </a:r>
            <a:r>
              <a:rPr lang="zh-CN" altLang="en-US" sz="1400" dirty="0" smtClean="0">
                <a:solidFill>
                  <a:schemeClr val="dk1"/>
                </a:solidFill>
              </a:rPr>
              <a:t>）将合法动产给银行质押，所有权未转让。</a:t>
            </a:r>
            <a:endParaRPr lang="en-US" altLang="zh-CN" sz="1400" dirty="0" smtClean="0">
              <a:solidFill>
                <a:schemeClr val="dk1"/>
              </a:solidFill>
            </a:endParaRPr>
          </a:p>
          <a:p>
            <a:r>
              <a:rPr lang="zh-CN" altLang="en-US" sz="1400" dirty="0" smtClean="0">
                <a:solidFill>
                  <a:schemeClr val="dk1"/>
                </a:solidFill>
              </a:rPr>
              <a:t>（</a:t>
            </a:r>
            <a:r>
              <a:rPr lang="en-US" altLang="zh-CN" sz="1400" dirty="0" smtClean="0">
                <a:solidFill>
                  <a:schemeClr val="dk1"/>
                </a:solidFill>
              </a:rPr>
              <a:t>2</a:t>
            </a:r>
            <a:r>
              <a:rPr lang="zh-CN" altLang="en-US" sz="1400" dirty="0" smtClean="0">
                <a:solidFill>
                  <a:schemeClr val="dk1"/>
                </a:solidFill>
              </a:rPr>
              <a:t>）银行给监管公司设置一个最低控货值，在最低控货值之上的货物，只要满足提货要求，客户可直接向监管方提货，无需银行审核。对于最低控货值之下的货物，需要补充保证金提货。</a:t>
            </a:r>
            <a:endParaRPr lang="en-US" altLang="zh-CN" sz="1400" dirty="0" smtClean="0">
              <a:solidFill>
                <a:schemeClr val="dk1"/>
              </a:solidFill>
            </a:endParaRPr>
          </a:p>
          <a:p>
            <a:r>
              <a:rPr lang="zh-CN" altLang="en-US" sz="1400" dirty="0" smtClean="0">
                <a:solidFill>
                  <a:schemeClr val="dk1"/>
                </a:solidFill>
              </a:rPr>
              <a:t>（</a:t>
            </a:r>
            <a:r>
              <a:rPr lang="en-US" altLang="zh-CN" sz="1400" dirty="0" smtClean="0">
                <a:solidFill>
                  <a:schemeClr val="dk1"/>
                </a:solidFill>
              </a:rPr>
              <a:t>3</a:t>
            </a:r>
            <a:r>
              <a:rPr lang="zh-CN" altLang="en-US" sz="1400" dirty="0" smtClean="0">
                <a:solidFill>
                  <a:schemeClr val="dk1"/>
                </a:solidFill>
              </a:rPr>
              <a:t>）每天日终，监管公司将最新库存发送给银行，银行更新库存，调整最低控货价值。</a:t>
            </a:r>
            <a:endParaRPr lang="en-US" altLang="zh-CN" sz="1400" dirty="0" smtClean="0">
              <a:solidFill>
                <a:schemeClr val="dk1"/>
              </a:solidFill>
            </a:endParaRPr>
          </a:p>
          <a:p>
            <a:r>
              <a:rPr lang="zh-CN" altLang="en-US" sz="1400" dirty="0" smtClean="0">
                <a:solidFill>
                  <a:schemeClr val="dk1"/>
                </a:solidFill>
              </a:rPr>
              <a:t>（</a:t>
            </a:r>
            <a:r>
              <a:rPr lang="en-US" altLang="zh-CN" sz="1400" dirty="0" smtClean="0">
                <a:solidFill>
                  <a:schemeClr val="dk1"/>
                </a:solidFill>
              </a:rPr>
              <a:t>4</a:t>
            </a:r>
            <a:r>
              <a:rPr lang="zh-CN" altLang="en-US" sz="1400" dirty="0" smtClean="0">
                <a:solidFill>
                  <a:schemeClr val="dk1"/>
                </a:solidFill>
              </a:rPr>
              <a:t>）该产品适用于库存稳定、货物品类较为一致，抵质押物的价值核定较为容易的客户。同时，适用于一些客户的存货进出频繁，难以采用静态授信的情况。该产品多用于生产型客户。</a:t>
            </a:r>
            <a:endParaRPr lang="en-US" altLang="zh-CN" sz="1400" dirty="0" smtClean="0">
              <a:solidFill>
                <a:schemeClr val="dk1"/>
              </a:solidFill>
            </a:endParaRPr>
          </a:p>
          <a:p>
            <a:pPr defTabSz="914399" eaLnBrk="1" fontAlgn="auto" hangingPunct="1">
              <a:spcBef>
                <a:spcPts val="0"/>
              </a:spcBef>
              <a:spcAft>
                <a:spcPts val="0"/>
              </a:spcAft>
              <a:defRPr/>
            </a:pPr>
            <a:endParaRPr lang="zh-CN" altLang="en-US" sz="1400" dirty="0" smtClean="0">
              <a:solidFill>
                <a:schemeClr val="dk1"/>
              </a:solidFill>
            </a:endParaRPr>
          </a:p>
          <a:p>
            <a:endParaRPr lang="en-US" altLang="zh-CN" sz="1400" dirty="0" smtClean="0">
              <a:solidFill>
                <a:schemeClr val="dk1"/>
              </a:solidFill>
            </a:endParaRPr>
          </a:p>
          <a:p>
            <a:pPr>
              <a:lnSpc>
                <a:spcPct val="150000"/>
              </a:lnSpc>
              <a:buFont typeface="Wingdings" pitchFamily="2" charset="2"/>
              <a:buChar char="p"/>
            </a:pPr>
            <a:r>
              <a:rPr lang="en-US" altLang="zh-CN" sz="1400" dirty="0" smtClean="0">
                <a:latin typeface="仿宋_GB2312" pitchFamily="49" charset="-122"/>
                <a:ea typeface="仿宋_GB2312" pitchFamily="49" charset="-122"/>
              </a:rPr>
              <a:t> </a:t>
            </a:r>
            <a:r>
              <a:rPr lang="zh-CN" altLang="en-US" sz="1400" dirty="0" smtClean="0">
                <a:latin typeface="仿宋_GB2312" pitchFamily="49" charset="-122"/>
                <a:ea typeface="仿宋_GB2312" pitchFamily="49" charset="-122"/>
              </a:rPr>
              <a:t>动产质押（总量模式）业务对各方好处：</a:t>
            </a:r>
            <a:endParaRPr lang="en-US" altLang="zh-CN" sz="1400" dirty="0" smtClean="0">
              <a:latin typeface="仿宋_GB2312" pitchFamily="49" charset="-122"/>
              <a:ea typeface="仿宋_GB2312" pitchFamily="49" charset="-122"/>
            </a:endParaRPr>
          </a:p>
          <a:p>
            <a:r>
              <a:rPr lang="zh-CN" altLang="en-US" sz="1400" dirty="0" smtClean="0">
                <a:solidFill>
                  <a:schemeClr val="dk1"/>
                </a:solidFill>
              </a:rPr>
              <a:t>（</a:t>
            </a:r>
            <a:r>
              <a:rPr lang="en-US" altLang="zh-CN" sz="1400" dirty="0" smtClean="0">
                <a:solidFill>
                  <a:schemeClr val="dk1"/>
                </a:solidFill>
              </a:rPr>
              <a:t>1</a:t>
            </a:r>
            <a:r>
              <a:rPr lang="zh-CN" altLang="en-US" sz="1400" dirty="0" smtClean="0">
                <a:solidFill>
                  <a:schemeClr val="dk1"/>
                </a:solidFill>
              </a:rPr>
              <a:t>）对于融资客户，由于可以货易货，因此抵质押设定对于生产经营活动影响相对较小，特别对于库存稳定的客户而言，在合理设定抵质押价值底线的前提下，授信期间内几乎无须启动追加保证金赎货的流程，因此对于盘活存货的作用非常明显。</a:t>
            </a:r>
            <a:endParaRPr lang="en-US" altLang="zh-CN" sz="1400" dirty="0" smtClean="0">
              <a:solidFill>
                <a:schemeClr val="dk1"/>
              </a:solidFill>
            </a:endParaRPr>
          </a:p>
          <a:p>
            <a:r>
              <a:rPr lang="zh-CN" altLang="en-US" sz="1400" dirty="0" smtClean="0">
                <a:solidFill>
                  <a:schemeClr val="dk1"/>
                </a:solidFill>
              </a:rPr>
              <a:t>（</a:t>
            </a:r>
            <a:r>
              <a:rPr lang="en-US" altLang="zh-CN" sz="1400" dirty="0" smtClean="0">
                <a:solidFill>
                  <a:schemeClr val="dk1"/>
                </a:solidFill>
              </a:rPr>
              <a:t>2</a:t>
            </a:r>
            <a:r>
              <a:rPr lang="zh-CN" altLang="en-US" sz="1400" dirty="0" smtClean="0">
                <a:solidFill>
                  <a:schemeClr val="dk1"/>
                </a:solidFill>
              </a:rPr>
              <a:t>）对于银行，该产品的保证金效应相对小于静态质押授信，但是操作成明显小于后者，因为货易货的操作可以授权第三方物流监管公司进行</a:t>
            </a:r>
            <a:r>
              <a:rPr lang="zh-CN" altLang="zh-CN" sz="1400" dirty="0" smtClean="0">
                <a:solidFill>
                  <a:schemeClr val="dk1"/>
                </a:solidFill>
              </a:rPr>
              <a:t>。</a:t>
            </a:r>
          </a:p>
          <a:p>
            <a:r>
              <a:rPr lang="zh-CN" altLang="en-US" sz="1400" dirty="0" smtClean="0">
                <a:latin typeface="仿宋_GB2312" pitchFamily="49" charset="-122"/>
                <a:ea typeface="仿宋_GB2312" pitchFamily="49" charset="-122"/>
              </a:rPr>
              <a:t>（</a:t>
            </a:r>
            <a:r>
              <a:rPr lang="en-US" altLang="zh-CN" sz="1400" dirty="0" smtClean="0">
                <a:latin typeface="仿宋_GB2312" pitchFamily="49" charset="-122"/>
                <a:ea typeface="仿宋_GB2312" pitchFamily="49" charset="-122"/>
              </a:rPr>
              <a:t>3</a:t>
            </a:r>
            <a:r>
              <a:rPr lang="zh-CN" altLang="en-US" sz="1400" dirty="0" smtClean="0">
                <a:latin typeface="仿宋_GB2312" pitchFamily="49" charset="-122"/>
                <a:ea typeface="仿宋_GB2312" pitchFamily="49" charset="-122"/>
              </a:rPr>
              <a:t>）对于监管公司，</a:t>
            </a:r>
            <a:r>
              <a:rPr lang="zh-CN" altLang="zh-CN" sz="1400" dirty="0" smtClean="0">
                <a:latin typeface="仿宋_GB2312" pitchFamily="49" charset="-122"/>
                <a:ea typeface="仿宋_GB2312" pitchFamily="49" charset="-122"/>
              </a:rPr>
              <a:t>丰富了业务品种，有利于与客户建立更为紧密的合作关系，降低了拓展主营业务客户的成本</a:t>
            </a:r>
            <a:r>
              <a:rPr lang="zh-CN" altLang="en-US" sz="1400" dirty="0" smtClean="0">
                <a:latin typeface="仿宋_GB2312" pitchFamily="49" charset="-122"/>
                <a:ea typeface="仿宋_GB2312" pitchFamily="49" charset="-122"/>
              </a:rPr>
              <a:t>，</a:t>
            </a:r>
            <a:r>
              <a:rPr lang="zh-CN" altLang="zh-CN" sz="1400" dirty="0" smtClean="0">
                <a:latin typeface="仿宋_GB2312" pitchFamily="49" charset="-122"/>
                <a:ea typeface="仿宋_GB2312" pitchFamily="49" charset="-122"/>
              </a:rPr>
              <a:t>开辟了新的利润增长点。</a:t>
            </a:r>
            <a:endParaRPr lang="en-US" altLang="zh-CN" sz="1400" dirty="0" smtClean="0">
              <a:latin typeface="仿宋_GB2312" pitchFamily="49" charset="-122"/>
              <a:ea typeface="仿宋_GB2312" pitchFamily="49" charset="-122"/>
            </a:endParaRPr>
          </a:p>
          <a:p>
            <a:endParaRPr lang="zh-CN" altLang="en-US" sz="1400" dirty="0" smtClean="0">
              <a:solidFill>
                <a:schemeClr val="dk1"/>
              </a:solidFill>
            </a:endParaRPr>
          </a:p>
          <a:p>
            <a:pPr algn="l">
              <a:buFont typeface="Wingdings" pitchFamily="2" charset="2"/>
              <a:buChar char="p"/>
            </a:pPr>
            <a:r>
              <a:rPr lang="zh-CN" altLang="en-US" sz="1400" b="0" dirty="0" smtClean="0">
                <a:effectLst/>
                <a:latin typeface="仿宋_GB2312" pitchFamily="49" charset="-122"/>
                <a:ea typeface="仿宋_GB2312" pitchFamily="49" charset="-122"/>
              </a:rPr>
              <a:t> 动产质押（总量模式）业务风险点：</a:t>
            </a:r>
            <a:endParaRPr lang="en-US" altLang="zh-CN" sz="1400" b="0" dirty="0" smtClean="0">
              <a:effectLst/>
              <a:latin typeface="仿宋_GB2312" pitchFamily="49" charset="-122"/>
              <a:ea typeface="仿宋_GB2312" pitchFamily="49" charset="-122"/>
            </a:endParaRPr>
          </a:p>
          <a:p>
            <a:r>
              <a:rPr lang="zh-CN" altLang="en-US" sz="1400" dirty="0" smtClean="0">
                <a:solidFill>
                  <a:schemeClr val="dk1"/>
                </a:solidFill>
              </a:rPr>
              <a:t>（</a:t>
            </a:r>
            <a:r>
              <a:rPr lang="en-US" altLang="zh-CN" sz="1400" dirty="0" smtClean="0">
                <a:solidFill>
                  <a:schemeClr val="dk1"/>
                </a:solidFill>
              </a:rPr>
              <a:t>1</a:t>
            </a:r>
            <a:r>
              <a:rPr lang="zh-CN" altLang="en-US" sz="1400" dirty="0" smtClean="0">
                <a:solidFill>
                  <a:schemeClr val="dk1"/>
                </a:solidFill>
              </a:rPr>
              <a:t>）</a:t>
            </a:r>
            <a:r>
              <a:rPr lang="zh-CN" altLang="en-US" sz="1400" dirty="0" smtClean="0"/>
              <a:t>信用风险：预防由于</a:t>
            </a:r>
            <a:r>
              <a:rPr lang="zh-CN" altLang="en-US" sz="1400" dirty="0" smtClean="0">
                <a:solidFill>
                  <a:schemeClr val="dk1"/>
                </a:solidFill>
              </a:rPr>
              <a:t>经营环境的突发不利事件，行业周期波动等各种不确定性，客户未能及时、足额偿还融资而违约。</a:t>
            </a:r>
            <a:endParaRPr lang="en-US" altLang="zh-CN" sz="1400" dirty="0" smtClean="0">
              <a:latin typeface="仿宋_GB2312" pitchFamily="49" charset="-122"/>
              <a:ea typeface="仿宋_GB2312" pitchFamily="49" charset="-122"/>
            </a:endParaRPr>
          </a:p>
          <a:p>
            <a:pPr eaLnBrk="1" fontAlgn="auto" hangingPunct="1">
              <a:spcBef>
                <a:spcPts val="0"/>
              </a:spcBef>
              <a:spcAft>
                <a:spcPts val="0"/>
              </a:spcAft>
              <a:defRPr/>
            </a:pPr>
            <a:r>
              <a:rPr lang="zh-CN" altLang="en-US" sz="1400" dirty="0" smtClean="0">
                <a:solidFill>
                  <a:schemeClr val="dk1"/>
                </a:solidFill>
              </a:rPr>
              <a:t>（</a:t>
            </a:r>
            <a:r>
              <a:rPr lang="en-US" altLang="zh-CN" sz="1400" dirty="0" smtClean="0">
                <a:solidFill>
                  <a:schemeClr val="dk1"/>
                </a:solidFill>
              </a:rPr>
              <a:t>2</a:t>
            </a:r>
            <a:r>
              <a:rPr lang="zh-CN" altLang="en-US" sz="1400" dirty="0" smtClean="0">
                <a:solidFill>
                  <a:schemeClr val="dk1"/>
                </a:solidFill>
              </a:rPr>
              <a:t>）监管方监管风险：对仓储监管方的评级、准入、额度总控、分类管理，加强巡库、核库等相关工作。</a:t>
            </a:r>
            <a:r>
              <a:rPr lang="zh-CN" altLang="en-US" sz="1400" dirty="0" smtClean="0">
                <a:latin typeface="仿宋_GB2312" pitchFamily="49" charset="-122"/>
                <a:ea typeface="仿宋_GB2312" pitchFamily="49" charset="-122"/>
              </a:rPr>
              <a:t>以货易货过程中，防止滞销货物的换入。</a:t>
            </a:r>
            <a:endParaRPr lang="en-US" altLang="zh-CN" sz="1400" dirty="0" smtClean="0">
              <a:solidFill>
                <a:schemeClr val="dk1"/>
              </a:solidFill>
            </a:endParaRPr>
          </a:p>
          <a:p>
            <a:pPr eaLnBrk="1" fontAlgn="auto" hangingPunct="1">
              <a:spcBef>
                <a:spcPts val="0"/>
              </a:spcBef>
              <a:spcAft>
                <a:spcPts val="0"/>
              </a:spcAft>
              <a:defRPr/>
            </a:pPr>
            <a:r>
              <a:rPr lang="zh-CN" altLang="en-US" sz="1400" dirty="0" smtClean="0">
                <a:solidFill>
                  <a:schemeClr val="dk1"/>
                </a:solidFill>
              </a:rPr>
              <a:t>（</a:t>
            </a:r>
            <a:r>
              <a:rPr lang="en-US" altLang="zh-CN" sz="1400" dirty="0" smtClean="0">
                <a:solidFill>
                  <a:schemeClr val="dk1"/>
                </a:solidFill>
              </a:rPr>
              <a:t>3</a:t>
            </a:r>
            <a:r>
              <a:rPr lang="zh-CN" altLang="en-US" sz="1400" dirty="0" smtClean="0">
                <a:solidFill>
                  <a:schemeClr val="dk1"/>
                </a:solidFill>
              </a:rPr>
              <a:t>）质物变现风险：为防止质押物处置不能及时、足额清偿融资的风险，应选择变现市场大、交易活跃、变现能力强的货物品种作为质押货品。</a:t>
            </a:r>
            <a:endParaRPr lang="en-US" altLang="zh-CN" sz="1400" dirty="0" smtClean="0">
              <a:solidFill>
                <a:schemeClr val="dk1"/>
              </a:solidFill>
            </a:endParaRPr>
          </a:p>
          <a:p>
            <a:pPr eaLnBrk="1" fontAlgn="auto" hangingPunct="1">
              <a:spcBef>
                <a:spcPts val="0"/>
              </a:spcBef>
              <a:spcAft>
                <a:spcPts val="0"/>
              </a:spcAft>
              <a:defRPr/>
            </a:pPr>
            <a:r>
              <a:rPr lang="zh-CN" altLang="en-US" sz="1400" dirty="0" smtClean="0">
                <a:solidFill>
                  <a:schemeClr val="dk1"/>
                </a:solidFill>
              </a:rPr>
              <a:t>（</a:t>
            </a:r>
            <a:r>
              <a:rPr lang="en-US" altLang="zh-CN" sz="1400" dirty="0" smtClean="0">
                <a:solidFill>
                  <a:schemeClr val="dk1"/>
                </a:solidFill>
              </a:rPr>
              <a:t>4</a:t>
            </a:r>
            <a:r>
              <a:rPr lang="zh-CN" altLang="en-US" sz="1400" dirty="0" smtClean="0">
                <a:solidFill>
                  <a:schemeClr val="dk1"/>
                </a:solidFill>
              </a:rPr>
              <a:t>）价格风险：自货物入库，开展逐日盯市和跌价补偿等相关规定。一旦价格下跌并达到协议约定的跌价幅度，应要求客户在规定期限内补足相应价值的保证金或货物，或者</a:t>
            </a:r>
            <a:r>
              <a:rPr lang="zh-CN" altLang="en-US" sz="1400" dirty="0" smtClean="0">
                <a:latin typeface="仿宋_GB2312" pitchFamily="49" charset="-122"/>
                <a:ea typeface="仿宋_GB2312" pitchFamily="49" charset="-122"/>
              </a:rPr>
              <a:t>随时调整最低库存临界线</a:t>
            </a:r>
            <a:r>
              <a:rPr lang="zh-CN" altLang="en-US" sz="1400" dirty="0" smtClean="0">
                <a:solidFill>
                  <a:schemeClr val="dk1"/>
                </a:solidFill>
              </a:rPr>
              <a:t>。同时与客户约定，逾期未补或未补足的视为客户违约，可提前收回融资，要求客户提前偿还已使用的授信额度，并有权依法处置货物，并以所得价款优先受偿，不足受偿部分应向客户和担保人继续追索</a:t>
            </a:r>
            <a:r>
              <a:rPr lang="en-US" altLang="zh-CN" sz="1400" dirty="0" smtClean="0">
                <a:solidFill>
                  <a:schemeClr val="dk1"/>
                </a:solidFill>
              </a:rPr>
              <a:t>.</a:t>
            </a:r>
            <a:endParaRPr lang="en-US" altLang="zh-CN" sz="1400" dirty="0" smtClean="0">
              <a:latin typeface="仿宋_GB2312" pitchFamily="49" charset="-122"/>
              <a:ea typeface="仿宋_GB2312" pitchFamily="49" charset="-122"/>
            </a:endParaRPr>
          </a:p>
          <a:p>
            <a:r>
              <a:rPr lang="zh-CN" altLang="en-US" sz="1400" dirty="0" smtClean="0">
                <a:solidFill>
                  <a:schemeClr val="dk1"/>
                </a:solidFill>
              </a:rPr>
              <a:t>（</a:t>
            </a:r>
            <a:r>
              <a:rPr lang="en-US" altLang="zh-CN" sz="1400" dirty="0" smtClean="0">
                <a:solidFill>
                  <a:schemeClr val="dk1"/>
                </a:solidFill>
              </a:rPr>
              <a:t>5</a:t>
            </a:r>
            <a:r>
              <a:rPr lang="zh-CN" altLang="en-US" sz="1400" dirty="0" smtClean="0">
                <a:solidFill>
                  <a:schemeClr val="dk1"/>
                </a:solidFill>
              </a:rPr>
              <a:t>）在动产质押期间可要求客户投保足值的财产综合险，并以银行为保险受益人，保险费用由客户承担。必要时应要求监管方向保险公司投保雇员忠诚保险</a:t>
            </a:r>
            <a:r>
              <a:rPr lang="en-US" altLang="zh-CN" sz="1400" dirty="0" smtClean="0">
                <a:solidFill>
                  <a:schemeClr val="dk1"/>
                </a:solidFill>
                <a:ea typeface="仿宋_GB2312" pitchFamily="49" charset="-122"/>
              </a:rPr>
              <a:t>.</a:t>
            </a:r>
            <a:endParaRPr lang="en-US" altLang="zh-CN" sz="1400" dirty="0" smtClean="0">
              <a:latin typeface="仿宋_GB2312" pitchFamily="49" charset="-122"/>
              <a:ea typeface="仿宋_GB2312" pitchFamily="49" charset="-122"/>
            </a:endParaRPr>
          </a:p>
          <a:p>
            <a:pPr algn="l"/>
            <a:endParaRPr lang="en-US" altLang="zh-CN" sz="1400" b="0" dirty="0" smtClean="0">
              <a:effectLst/>
              <a:latin typeface="仿宋_GB2312" pitchFamily="49" charset="-122"/>
              <a:ea typeface="仿宋_GB2312" pitchFamily="49" charset="-122"/>
            </a:endParaRPr>
          </a:p>
        </p:txBody>
      </p:sp>
      <p:sp>
        <p:nvSpPr>
          <p:cNvPr id="29" name="矩形 28"/>
          <p:cNvSpPr/>
          <p:nvPr/>
        </p:nvSpPr>
        <p:spPr>
          <a:xfrm>
            <a:off x="209568" y="223342"/>
            <a:ext cx="7218643" cy="523220"/>
          </a:xfrm>
          <a:prstGeom prst="rect">
            <a:avLst/>
          </a:prstGeom>
        </p:spPr>
        <p:txBody>
          <a:bodyPr wrap="none">
            <a:spAutoFit/>
          </a:bodyPr>
          <a:lstStyle/>
          <a:p>
            <a:r>
              <a:rPr lang="zh-CN" altLang="en-US" sz="2800" b="1" dirty="0" smtClean="0">
                <a:solidFill>
                  <a:schemeClr val="bg1"/>
                </a:solidFill>
                <a:latin typeface="黑体" pitchFamily="2" charset="-122"/>
                <a:ea typeface="黑体" pitchFamily="2" charset="-122"/>
              </a:rPr>
              <a:t>供应链金融</a:t>
            </a:r>
            <a:r>
              <a:rPr lang="en-US" altLang="zh-CN" sz="2800" b="1" dirty="0" smtClean="0">
                <a:solidFill>
                  <a:schemeClr val="bg1"/>
                </a:solidFill>
                <a:latin typeface="黑体" pitchFamily="2" charset="-122"/>
                <a:ea typeface="黑体" pitchFamily="2" charset="-122"/>
              </a:rPr>
              <a:t>-</a:t>
            </a:r>
            <a:r>
              <a:rPr lang="zh-CN" altLang="en-US" sz="2800" b="1" dirty="0" smtClean="0">
                <a:solidFill>
                  <a:schemeClr val="bg1"/>
                </a:solidFill>
                <a:latin typeface="黑体" pitchFamily="2" charset="-122"/>
                <a:ea typeface="黑体" pitchFamily="2" charset="-122"/>
              </a:rPr>
              <a:t>动产质押业务（总量模式）特点</a:t>
            </a:r>
            <a:endParaRPr lang="zh-CN" altLang="en-US" sz="2800" dirty="0"/>
          </a:p>
        </p:txBody>
      </p:sp>
    </p:spTree>
    <p:extLst>
      <p:ext uri="{BB962C8B-B14F-4D97-AF65-F5344CB8AC3E}">
        <p14:creationId xmlns:p14="http://schemas.microsoft.com/office/powerpoint/2010/main" xmlns="" val="145465860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38525" y="163840"/>
            <a:ext cx="8748000" cy="647699"/>
          </a:xfrm>
        </p:spPr>
        <p:txBody>
          <a:bodyPr>
            <a:normAutofit fontScale="90000"/>
          </a:bodyPr>
          <a:lstStyle/>
          <a:p>
            <a:r>
              <a:rPr lang="en-US" altLang="zh-CN" b="1" dirty="0" smtClean="0">
                <a:solidFill>
                  <a:srgbClr val="26AB8E"/>
                </a:solidFill>
              </a:rPr>
              <a:t/>
            </a:r>
            <a:br>
              <a:rPr lang="en-US" altLang="zh-CN" b="1" dirty="0" smtClean="0">
                <a:solidFill>
                  <a:srgbClr val="26AB8E"/>
                </a:solidFill>
              </a:rPr>
            </a:br>
            <a:endParaRPr lang="zh-CN" altLang="en-US" dirty="0"/>
          </a:p>
        </p:txBody>
      </p:sp>
      <p:sp>
        <p:nvSpPr>
          <p:cNvPr id="4" name="灯片编号占位符 3"/>
          <p:cNvSpPr>
            <a:spLocks noGrp="1"/>
          </p:cNvSpPr>
          <p:nvPr>
            <p:ph type="sldNum" sz="quarter" idx="12"/>
          </p:nvPr>
        </p:nvSpPr>
        <p:spPr/>
        <p:txBody>
          <a:bodyPr/>
          <a:lstStyle/>
          <a:p>
            <a:fld id="{4B1B0860-3CE7-4EC1-80B2-E4FAEF86BBEB}" type="slidenum">
              <a:rPr lang="zh-CN" altLang="en-US" smtClean="0"/>
              <a:pPr/>
              <a:t>24</a:t>
            </a:fld>
            <a:endParaRPr lang="zh-CN" altLang="en-US"/>
          </a:p>
        </p:txBody>
      </p:sp>
      <p:sp>
        <p:nvSpPr>
          <p:cNvPr id="5" name="矩形 4"/>
          <p:cNvSpPr/>
          <p:nvPr/>
        </p:nvSpPr>
        <p:spPr>
          <a:xfrm>
            <a:off x="102496" y="154442"/>
            <a:ext cx="9203549" cy="523220"/>
          </a:xfrm>
          <a:prstGeom prst="rect">
            <a:avLst/>
          </a:prstGeom>
        </p:spPr>
        <p:txBody>
          <a:bodyPr wrap="square" lIns="91440" tIns="45720" rIns="91440" bIns="45720">
            <a:spAutoFit/>
          </a:bodyPr>
          <a:lstStyle/>
          <a:p>
            <a:r>
              <a:rPr lang="zh-CN" altLang="en-US" sz="2800" b="1" dirty="0" smtClean="0">
                <a:solidFill>
                  <a:schemeClr val="bg1"/>
                </a:solidFill>
                <a:latin typeface="黑体" pitchFamily="2" charset="-122"/>
                <a:ea typeface="黑体" pitchFamily="2" charset="-122"/>
              </a:rPr>
              <a:t>供应链金融</a:t>
            </a:r>
            <a:r>
              <a:rPr lang="en-US" altLang="zh-CN" sz="2800" b="1" dirty="0" smtClean="0">
                <a:solidFill>
                  <a:schemeClr val="bg1"/>
                </a:solidFill>
                <a:latin typeface="黑体" pitchFamily="2" charset="-122"/>
                <a:ea typeface="黑体" pitchFamily="2" charset="-122"/>
              </a:rPr>
              <a:t>-</a:t>
            </a:r>
            <a:r>
              <a:rPr lang="zh-CN" altLang="en-US" sz="2800" b="1" dirty="0" smtClean="0">
                <a:solidFill>
                  <a:schemeClr val="bg1"/>
                </a:solidFill>
                <a:latin typeface="黑体" pitchFamily="2" charset="-122"/>
                <a:ea typeface="黑体" pitchFamily="2" charset="-122"/>
              </a:rPr>
              <a:t>动产质押业务流程（逐笔、总量）</a:t>
            </a:r>
            <a:endParaRPr lang="zh-CN" altLang="en-US" sz="2800" b="1" dirty="0">
              <a:solidFill>
                <a:schemeClr val="bg1"/>
              </a:solidFill>
              <a:latin typeface="黑体" pitchFamily="2" charset="-122"/>
              <a:ea typeface="黑体" pitchFamily="2" charset="-122"/>
            </a:endParaRPr>
          </a:p>
        </p:txBody>
      </p:sp>
      <p:pic>
        <p:nvPicPr>
          <p:cNvPr id="68" name="Picture 2" descr="E:\图片库\捕获.JPG"/>
          <p:cNvPicPr>
            <a:picLocks noChangeAspect="1" noChangeArrowheads="1"/>
          </p:cNvPicPr>
          <p:nvPr/>
        </p:nvPicPr>
        <p:blipFill>
          <a:blip r:embed="rId3" cstate="print"/>
          <a:srcRect/>
          <a:stretch>
            <a:fillRect/>
          </a:stretch>
        </p:blipFill>
        <p:spPr bwMode="auto">
          <a:xfrm>
            <a:off x="0" y="735547"/>
            <a:ext cx="9144000" cy="486055"/>
          </a:xfrm>
          <a:prstGeom prst="rect">
            <a:avLst/>
          </a:prstGeom>
          <a:noFill/>
        </p:spPr>
      </p:pic>
      <p:cxnSp>
        <p:nvCxnSpPr>
          <p:cNvPr id="70" name="直接连接符 1"/>
          <p:cNvCxnSpPr>
            <a:cxnSpLocks noChangeShapeType="1"/>
          </p:cNvCxnSpPr>
          <p:nvPr/>
        </p:nvCxnSpPr>
        <p:spPr bwMode="auto">
          <a:xfrm>
            <a:off x="-35497" y="1059582"/>
            <a:ext cx="12227497" cy="5289"/>
          </a:xfrm>
          <a:prstGeom prst="line">
            <a:avLst/>
          </a:prstGeom>
          <a:noFill/>
          <a:ln w="28575" algn="ctr">
            <a:solidFill>
              <a:srgbClr val="000000"/>
            </a:solidFill>
            <a:miter lim="800000"/>
            <a:headEnd/>
            <a:tailEnd/>
          </a:ln>
        </p:spPr>
      </p:cxnSp>
      <p:cxnSp>
        <p:nvCxnSpPr>
          <p:cNvPr id="71" name="直接连接符 3"/>
          <p:cNvCxnSpPr>
            <a:cxnSpLocks noChangeShapeType="1"/>
          </p:cNvCxnSpPr>
          <p:nvPr/>
        </p:nvCxnSpPr>
        <p:spPr bwMode="auto">
          <a:xfrm rot="5400000">
            <a:off x="1988531" y="3913147"/>
            <a:ext cx="5852421" cy="37284"/>
          </a:xfrm>
          <a:prstGeom prst="line">
            <a:avLst/>
          </a:prstGeom>
          <a:noFill/>
          <a:ln w="19050" algn="ctr">
            <a:solidFill>
              <a:srgbClr val="595959"/>
            </a:solidFill>
            <a:prstDash val="dash"/>
            <a:miter lim="800000"/>
            <a:headEnd/>
            <a:tailEnd/>
          </a:ln>
        </p:spPr>
      </p:cxnSp>
      <p:cxnSp>
        <p:nvCxnSpPr>
          <p:cNvPr id="72" name="直接连接符 4"/>
          <p:cNvCxnSpPr>
            <a:cxnSpLocks noChangeShapeType="1"/>
          </p:cNvCxnSpPr>
          <p:nvPr/>
        </p:nvCxnSpPr>
        <p:spPr bwMode="auto">
          <a:xfrm rot="5400000">
            <a:off x="5378984" y="3933357"/>
            <a:ext cx="5798417" cy="27718"/>
          </a:xfrm>
          <a:prstGeom prst="line">
            <a:avLst/>
          </a:prstGeom>
          <a:noFill/>
          <a:ln w="19050" algn="ctr">
            <a:solidFill>
              <a:srgbClr val="595959"/>
            </a:solidFill>
            <a:prstDash val="dash"/>
            <a:miter lim="800000"/>
            <a:headEnd/>
            <a:tailEnd/>
          </a:ln>
        </p:spPr>
      </p:cxnSp>
      <p:sp>
        <p:nvSpPr>
          <p:cNvPr id="73" name="矩形 72"/>
          <p:cNvSpPr/>
          <p:nvPr/>
        </p:nvSpPr>
        <p:spPr>
          <a:xfrm>
            <a:off x="-1" y="735546"/>
            <a:ext cx="4896091" cy="285750"/>
          </a:xfrm>
          <a:prstGeom prst="rect">
            <a:avLst/>
          </a:prstGeom>
          <a:ln/>
        </p:spPr>
        <p:style>
          <a:lnRef idx="1">
            <a:schemeClr val="accent2"/>
          </a:lnRef>
          <a:fillRef idx="2">
            <a:schemeClr val="accent2"/>
          </a:fillRef>
          <a:effectRef idx="1">
            <a:schemeClr val="accent2"/>
          </a:effectRef>
          <a:fontRef idx="minor">
            <a:schemeClr val="dk1"/>
          </a:fontRef>
        </p:style>
        <p:txBody>
          <a:bodyPr lIns="91440" tIns="45720" rIns="91440" bIns="45720" anchor="ctr"/>
          <a:lstStyle/>
          <a:p>
            <a:pPr algn="ctr">
              <a:defRPr/>
            </a:pPr>
            <a:r>
              <a:rPr lang="zh-CN" altLang="en-US" sz="1600" kern="0" dirty="0" smtClean="0">
                <a:solidFill>
                  <a:sysClr val="windowText" lastClr="000000"/>
                </a:solidFill>
                <a:latin typeface="黑体" pitchFamily="2" charset="-122"/>
                <a:ea typeface="黑体" pitchFamily="2" charset="-122"/>
              </a:rPr>
              <a:t>贸易金融系统</a:t>
            </a:r>
            <a:endParaRPr lang="zh-CN" altLang="en-US" sz="1600" kern="0" dirty="0">
              <a:solidFill>
                <a:sysClr val="windowText" lastClr="000000"/>
              </a:solidFill>
              <a:latin typeface="黑体" pitchFamily="2" charset="-122"/>
              <a:ea typeface="黑体" pitchFamily="2" charset="-122"/>
            </a:endParaRPr>
          </a:p>
        </p:txBody>
      </p:sp>
      <p:sp>
        <p:nvSpPr>
          <p:cNvPr id="74" name="矩形 73"/>
          <p:cNvSpPr/>
          <p:nvPr/>
        </p:nvSpPr>
        <p:spPr>
          <a:xfrm>
            <a:off x="4915348" y="735546"/>
            <a:ext cx="3360553" cy="285750"/>
          </a:xfrm>
          <a:prstGeom prst="rect">
            <a:avLst/>
          </a:prstGeom>
          <a:ln/>
        </p:spPr>
        <p:style>
          <a:lnRef idx="1">
            <a:schemeClr val="accent2"/>
          </a:lnRef>
          <a:fillRef idx="2">
            <a:schemeClr val="accent2"/>
          </a:fillRef>
          <a:effectRef idx="1">
            <a:schemeClr val="accent2"/>
          </a:effectRef>
          <a:fontRef idx="minor">
            <a:schemeClr val="dk1"/>
          </a:fontRef>
        </p:style>
        <p:txBody>
          <a:bodyPr lIns="91440" tIns="45720" rIns="91440" bIns="45720" anchor="ctr"/>
          <a:lstStyle/>
          <a:p>
            <a:pPr algn="ctr">
              <a:defRPr/>
            </a:pPr>
            <a:r>
              <a:rPr lang="zh-CN" altLang="en-US" sz="1600" kern="0" dirty="0" smtClean="0">
                <a:solidFill>
                  <a:sysClr val="windowText" lastClr="000000"/>
                </a:solidFill>
                <a:latin typeface="黑体" pitchFamily="2" charset="-122"/>
                <a:ea typeface="黑体" pitchFamily="2" charset="-122"/>
              </a:rPr>
              <a:t>信贷系统</a:t>
            </a:r>
            <a:endParaRPr lang="zh-CN" altLang="en-US" sz="1600" kern="0" dirty="0">
              <a:solidFill>
                <a:sysClr val="windowText" lastClr="000000"/>
              </a:solidFill>
              <a:latin typeface="黑体" pitchFamily="2" charset="-122"/>
              <a:ea typeface="黑体" pitchFamily="2" charset="-122"/>
            </a:endParaRPr>
          </a:p>
        </p:txBody>
      </p:sp>
      <p:sp>
        <p:nvSpPr>
          <p:cNvPr id="75" name="矩形 74"/>
          <p:cNvSpPr/>
          <p:nvPr/>
        </p:nvSpPr>
        <p:spPr>
          <a:xfrm>
            <a:off x="8312642" y="747121"/>
            <a:ext cx="3879357" cy="285750"/>
          </a:xfrm>
          <a:prstGeom prst="rect">
            <a:avLst/>
          </a:prstGeom>
          <a:ln/>
        </p:spPr>
        <p:style>
          <a:lnRef idx="1">
            <a:schemeClr val="accent2"/>
          </a:lnRef>
          <a:fillRef idx="2">
            <a:schemeClr val="accent2"/>
          </a:fillRef>
          <a:effectRef idx="1">
            <a:schemeClr val="accent2"/>
          </a:effectRef>
          <a:fontRef idx="minor">
            <a:schemeClr val="dk1"/>
          </a:fontRef>
        </p:style>
        <p:txBody>
          <a:bodyPr lIns="91440" tIns="45720" rIns="91440" bIns="45720" anchor="ctr"/>
          <a:lstStyle/>
          <a:p>
            <a:pPr algn="ctr">
              <a:defRPr/>
            </a:pPr>
            <a:r>
              <a:rPr lang="zh-CN" altLang="en-US" sz="1600" kern="0" dirty="0" smtClean="0">
                <a:solidFill>
                  <a:sysClr val="windowText" lastClr="000000"/>
                </a:solidFill>
                <a:latin typeface="黑体" pitchFamily="2" charset="-122"/>
                <a:ea typeface="黑体" pitchFamily="2" charset="-122"/>
              </a:rPr>
              <a:t>核心、商票、</a:t>
            </a:r>
            <a:r>
              <a:rPr lang="en-US" altLang="zh-CN" sz="1600" kern="0" dirty="0" smtClean="0">
                <a:solidFill>
                  <a:sysClr val="windowText" lastClr="000000"/>
                </a:solidFill>
                <a:latin typeface="黑体" pitchFamily="2" charset="-122"/>
                <a:ea typeface="黑体" pitchFamily="2" charset="-122"/>
              </a:rPr>
              <a:t>STL</a:t>
            </a:r>
            <a:r>
              <a:rPr lang="zh-CN" altLang="en-US" sz="1600" kern="0" dirty="0" smtClean="0">
                <a:solidFill>
                  <a:sysClr val="windowText" lastClr="000000"/>
                </a:solidFill>
                <a:latin typeface="黑体" pitchFamily="2" charset="-122"/>
                <a:ea typeface="黑体" pitchFamily="2" charset="-122"/>
              </a:rPr>
              <a:t>系统</a:t>
            </a:r>
            <a:endParaRPr lang="zh-CN" altLang="en-US" sz="1600" kern="0" dirty="0">
              <a:solidFill>
                <a:sysClr val="windowText" lastClr="000000"/>
              </a:solidFill>
              <a:latin typeface="黑体" pitchFamily="2" charset="-122"/>
              <a:ea typeface="黑体" pitchFamily="2" charset="-122"/>
            </a:endParaRPr>
          </a:p>
        </p:txBody>
      </p:sp>
      <p:sp>
        <p:nvSpPr>
          <p:cNvPr id="79" name="Rectangle 40"/>
          <p:cNvSpPr>
            <a:spLocks/>
          </p:cNvSpPr>
          <p:nvPr/>
        </p:nvSpPr>
        <p:spPr bwMode="ltGray">
          <a:xfrm>
            <a:off x="9663016" y="2328877"/>
            <a:ext cx="1633875" cy="378000"/>
          </a:xfrm>
          <a:prstGeom prst="rect">
            <a:avLst/>
          </a:prstGeom>
          <a:ln/>
        </p:spPr>
        <p:style>
          <a:lnRef idx="0">
            <a:schemeClr val="accent2"/>
          </a:lnRef>
          <a:fillRef idx="3">
            <a:schemeClr val="accent2"/>
          </a:fillRef>
          <a:effectRef idx="3">
            <a:schemeClr val="accent2"/>
          </a:effectRef>
          <a:fontRef idx="minor">
            <a:schemeClr val="lt1"/>
          </a:fontRef>
        </p:style>
        <p:txBody>
          <a:bodyPr lIns="36000" tIns="36000" rIns="36000" bIns="36000" anchor="ctr"/>
          <a:lstStyle/>
          <a:p>
            <a:pPr algn="ctr">
              <a:defRPr/>
            </a:pPr>
            <a:r>
              <a:rPr lang="zh-CN" altLang="en-US" sz="1200" kern="0" dirty="0">
                <a:latin typeface="微软雅黑" pitchFamily="34" charset="-122"/>
                <a:ea typeface="微软雅黑" pitchFamily="34" charset="-122"/>
              </a:rPr>
              <a:t>核心放款，生成借据</a:t>
            </a:r>
            <a:endParaRPr lang="en-US" altLang="zh-CN" sz="1200" kern="0" dirty="0">
              <a:latin typeface="微软雅黑" pitchFamily="34" charset="-122"/>
              <a:ea typeface="微软雅黑" pitchFamily="34" charset="-122"/>
            </a:endParaRPr>
          </a:p>
        </p:txBody>
      </p:sp>
      <p:sp>
        <p:nvSpPr>
          <p:cNvPr id="80" name="Rectangle 40"/>
          <p:cNvSpPr>
            <a:spLocks/>
          </p:cNvSpPr>
          <p:nvPr/>
        </p:nvSpPr>
        <p:spPr bwMode="ltGray">
          <a:xfrm>
            <a:off x="6436535" y="3219832"/>
            <a:ext cx="1080120" cy="269988"/>
          </a:xfrm>
          <a:prstGeom prst="rect">
            <a:avLst/>
          </a:prstGeom>
          <a:solidFill>
            <a:srgbClr val="00B0F0"/>
          </a:solidFill>
          <a:ln/>
        </p:spPr>
        <p:style>
          <a:lnRef idx="1">
            <a:schemeClr val="accent3"/>
          </a:lnRef>
          <a:fillRef idx="3">
            <a:schemeClr val="accent3"/>
          </a:fillRef>
          <a:effectRef idx="2">
            <a:schemeClr val="accent3"/>
          </a:effectRef>
          <a:fontRef idx="minor">
            <a:schemeClr val="lt1"/>
          </a:fontRef>
        </p:style>
        <p:txBody>
          <a:bodyPr lIns="36000" tIns="36000" rIns="36000" bIns="36000" anchor="ctr"/>
          <a:lstStyle/>
          <a:p>
            <a:pPr algn="ctr">
              <a:defRPr/>
            </a:pPr>
            <a:r>
              <a:rPr lang="zh-CN" altLang="en-US" sz="1200" kern="0" dirty="0">
                <a:latin typeface="微软雅黑" pitchFamily="34" charset="-122"/>
                <a:ea typeface="微软雅黑" pitchFamily="34" charset="-122"/>
              </a:rPr>
              <a:t>获取核心借据</a:t>
            </a:r>
            <a:endParaRPr lang="en-US" altLang="zh-CN" sz="1200" kern="0" dirty="0">
              <a:latin typeface="微软雅黑" pitchFamily="34" charset="-122"/>
              <a:ea typeface="微软雅黑" pitchFamily="34" charset="-122"/>
            </a:endParaRPr>
          </a:p>
        </p:txBody>
      </p:sp>
      <p:cxnSp>
        <p:nvCxnSpPr>
          <p:cNvPr id="82" name="直接连接符 81"/>
          <p:cNvCxnSpPr/>
          <p:nvPr/>
        </p:nvCxnSpPr>
        <p:spPr bwMode="ltGray">
          <a:xfrm flipH="1">
            <a:off x="4780351" y="2656771"/>
            <a:ext cx="504056" cy="0"/>
          </a:xfrm>
          <a:prstGeom prst="line">
            <a:avLst/>
          </a:prstGeom>
          <a:ln>
            <a:headEnd type="triangle" w="med" len="med"/>
            <a:tailEnd type="none" w="med" len="med"/>
          </a:ln>
        </p:spPr>
        <p:style>
          <a:lnRef idx="2">
            <a:schemeClr val="dk1"/>
          </a:lnRef>
          <a:fillRef idx="0">
            <a:schemeClr val="dk1"/>
          </a:fillRef>
          <a:effectRef idx="1">
            <a:schemeClr val="dk1"/>
          </a:effectRef>
          <a:fontRef idx="minor">
            <a:schemeClr val="tx1"/>
          </a:fontRef>
        </p:style>
      </p:cxnSp>
      <p:sp>
        <p:nvSpPr>
          <p:cNvPr id="86" name="流程图: 过程 85"/>
          <p:cNvSpPr/>
          <p:nvPr/>
        </p:nvSpPr>
        <p:spPr bwMode="auto">
          <a:xfrm>
            <a:off x="4924369" y="2406026"/>
            <a:ext cx="142875" cy="161924"/>
          </a:xfrm>
          <a:prstGeom prst="flowChartProcess">
            <a:avLst/>
          </a:prstGeom>
          <a:solidFill>
            <a:schemeClr val="bg1"/>
          </a:solidFill>
          <a:ln>
            <a:noFill/>
          </a:ln>
          <a:effectLst/>
          <a:extLst>
            <a:ext uri="{91240B29-F687-4F45-9708-019B960494DF}"/>
            <a:ext uri="{AF507438-7753-43E0-B8FC-AC1667EBCBE1}"/>
          </a:extLst>
        </p:spPr>
        <p:txBody>
          <a:bodyPr lIns="91440" tIns="45720" rIns="91440" bIns="45720"/>
          <a:lstStyle/>
          <a:p>
            <a:pPr algn="ctr">
              <a:spcBef>
                <a:spcPct val="20000"/>
              </a:spcBef>
              <a:defRPr/>
            </a:pPr>
            <a:r>
              <a:rPr lang="zh-CN" altLang="en-US" sz="1100" dirty="0">
                <a:latin typeface="Arial" charset="0"/>
              </a:rPr>
              <a:t>是</a:t>
            </a:r>
          </a:p>
        </p:txBody>
      </p:sp>
      <p:cxnSp>
        <p:nvCxnSpPr>
          <p:cNvPr id="89" name="直接连接符 88"/>
          <p:cNvCxnSpPr/>
          <p:nvPr/>
        </p:nvCxnSpPr>
        <p:spPr bwMode="ltGray">
          <a:xfrm rot="10800000" flipV="1">
            <a:off x="7952607" y="2581158"/>
            <a:ext cx="1283990" cy="6172"/>
          </a:xfrm>
          <a:prstGeom prst="line">
            <a:avLst/>
          </a:prstGeom>
          <a:ln>
            <a:headEnd type="triangle" w="med" len="med"/>
            <a:tailEnd type="none" w="med" len="med"/>
          </a:ln>
        </p:spPr>
        <p:style>
          <a:lnRef idx="2">
            <a:schemeClr val="dk1"/>
          </a:lnRef>
          <a:fillRef idx="0">
            <a:schemeClr val="dk1"/>
          </a:fillRef>
          <a:effectRef idx="1">
            <a:schemeClr val="dk1"/>
          </a:effectRef>
          <a:fontRef idx="minor">
            <a:schemeClr val="tx1"/>
          </a:fontRef>
        </p:style>
      </p:cxnSp>
      <p:cxnSp>
        <p:nvCxnSpPr>
          <p:cNvPr id="90" name="肘形连接符 62"/>
          <p:cNvCxnSpPr>
            <a:stCxn id="79" idx="2"/>
          </p:cNvCxnSpPr>
          <p:nvPr/>
        </p:nvCxnSpPr>
        <p:spPr bwMode="auto">
          <a:xfrm rot="5400000">
            <a:off x="8725691" y="1546706"/>
            <a:ext cx="594093" cy="2914434"/>
          </a:xfrm>
          <a:prstGeom prst="bentConnector2">
            <a:avLst/>
          </a:prstGeom>
          <a:ln>
            <a:tailEnd type="arrow"/>
          </a:ln>
          <a:extLst>
            <a:ext uri="{91240B29-F687-4F45-9708-019B960494DF}"/>
            <a:ext uri="{AF507438-7753-43E0-B8FC-AC1667EBCBE1}"/>
          </a:extLst>
        </p:spPr>
        <p:style>
          <a:lnRef idx="2">
            <a:schemeClr val="dk1"/>
          </a:lnRef>
          <a:fillRef idx="0">
            <a:schemeClr val="dk1"/>
          </a:fillRef>
          <a:effectRef idx="1">
            <a:schemeClr val="dk1"/>
          </a:effectRef>
          <a:fontRef idx="minor">
            <a:schemeClr val="tx1"/>
          </a:fontRef>
        </p:style>
      </p:cxnSp>
      <p:sp>
        <p:nvSpPr>
          <p:cNvPr id="92" name="Rectangle 40"/>
          <p:cNvSpPr>
            <a:spLocks/>
          </p:cNvSpPr>
          <p:nvPr/>
        </p:nvSpPr>
        <p:spPr bwMode="ltGray">
          <a:xfrm>
            <a:off x="9535662" y="4361912"/>
            <a:ext cx="1772807" cy="378000"/>
          </a:xfrm>
          <a:prstGeom prst="rect">
            <a:avLst/>
          </a:prstGeom>
          <a:ln/>
        </p:spPr>
        <p:style>
          <a:lnRef idx="1">
            <a:schemeClr val="accent2"/>
          </a:lnRef>
          <a:fillRef idx="3">
            <a:schemeClr val="accent2"/>
          </a:fillRef>
          <a:effectRef idx="2">
            <a:schemeClr val="accent2"/>
          </a:effectRef>
          <a:fontRef idx="minor">
            <a:schemeClr val="lt1"/>
          </a:fontRef>
        </p:style>
        <p:txBody>
          <a:bodyPr lIns="36000" tIns="36000" rIns="36000" bIns="36000" anchor="ctr"/>
          <a:lstStyle/>
          <a:p>
            <a:pPr algn="ctr">
              <a:defRPr/>
            </a:pPr>
            <a:r>
              <a:rPr lang="zh-CN" altLang="en-US" sz="1200" kern="0" dirty="0" smtClean="0">
                <a:latin typeface="微软雅黑" pitchFamily="34" charset="-122"/>
                <a:ea typeface="微软雅黑" pitchFamily="34" charset="-122"/>
              </a:rPr>
              <a:t>核心还款，更新借据</a:t>
            </a:r>
            <a:endParaRPr lang="en-US" altLang="zh-CN" sz="1200" kern="0" dirty="0">
              <a:latin typeface="微软雅黑" pitchFamily="34" charset="-122"/>
              <a:ea typeface="微软雅黑" pitchFamily="34" charset="-122"/>
            </a:endParaRPr>
          </a:p>
        </p:txBody>
      </p:sp>
      <p:sp>
        <p:nvSpPr>
          <p:cNvPr id="93" name="Rectangle 40"/>
          <p:cNvSpPr>
            <a:spLocks/>
          </p:cNvSpPr>
          <p:nvPr/>
        </p:nvSpPr>
        <p:spPr bwMode="ltGray">
          <a:xfrm>
            <a:off x="6459685" y="4412059"/>
            <a:ext cx="1080120" cy="269988"/>
          </a:xfrm>
          <a:prstGeom prst="rect">
            <a:avLst/>
          </a:prstGeom>
          <a:solidFill>
            <a:srgbClr val="00B0F0"/>
          </a:solidFill>
          <a:ln/>
        </p:spPr>
        <p:style>
          <a:lnRef idx="1">
            <a:schemeClr val="accent3"/>
          </a:lnRef>
          <a:fillRef idx="3">
            <a:schemeClr val="accent3"/>
          </a:fillRef>
          <a:effectRef idx="2">
            <a:schemeClr val="accent3"/>
          </a:effectRef>
          <a:fontRef idx="minor">
            <a:schemeClr val="lt1"/>
          </a:fontRef>
        </p:style>
        <p:txBody>
          <a:bodyPr lIns="36000" tIns="36000" rIns="36000" bIns="36000" anchor="ctr"/>
          <a:lstStyle/>
          <a:p>
            <a:pPr algn="ctr">
              <a:defRPr/>
            </a:pPr>
            <a:r>
              <a:rPr lang="zh-CN" altLang="en-US" sz="1200" kern="0" dirty="0">
                <a:latin typeface="微软雅黑" pitchFamily="34" charset="-122"/>
                <a:ea typeface="微软雅黑" pitchFamily="34" charset="-122"/>
              </a:rPr>
              <a:t>获取核心借据</a:t>
            </a:r>
            <a:endParaRPr lang="en-US" altLang="zh-CN" sz="1200" kern="0" dirty="0">
              <a:latin typeface="微软雅黑" pitchFamily="34" charset="-122"/>
              <a:ea typeface="微软雅黑" pitchFamily="34" charset="-122"/>
            </a:endParaRPr>
          </a:p>
        </p:txBody>
      </p:sp>
      <p:cxnSp>
        <p:nvCxnSpPr>
          <p:cNvPr id="94" name="直接连接符 93"/>
          <p:cNvCxnSpPr/>
          <p:nvPr/>
        </p:nvCxnSpPr>
        <p:spPr bwMode="ltGray">
          <a:xfrm>
            <a:off x="7611812" y="4520028"/>
            <a:ext cx="1798406" cy="5686"/>
          </a:xfrm>
          <a:prstGeom prst="line">
            <a:avLst/>
          </a:prstGeom>
          <a:ln>
            <a:headEnd type="triangle" w="med" len="med"/>
            <a:tailEnd type="none" w="med" len="med"/>
          </a:ln>
        </p:spPr>
        <p:style>
          <a:lnRef idx="2">
            <a:schemeClr val="dk1"/>
          </a:lnRef>
          <a:fillRef idx="0">
            <a:schemeClr val="dk1"/>
          </a:fillRef>
          <a:effectRef idx="1">
            <a:schemeClr val="dk1"/>
          </a:effectRef>
          <a:fontRef idx="minor">
            <a:schemeClr val="tx1"/>
          </a:fontRef>
        </p:style>
      </p:cxnSp>
      <p:sp>
        <p:nvSpPr>
          <p:cNvPr id="95" name="Rectangle 40"/>
          <p:cNvSpPr>
            <a:spLocks/>
          </p:cNvSpPr>
          <p:nvPr/>
        </p:nvSpPr>
        <p:spPr bwMode="ltGray">
          <a:xfrm>
            <a:off x="6076494" y="1738639"/>
            <a:ext cx="792088" cy="324036"/>
          </a:xfrm>
          <a:prstGeom prst="rect">
            <a:avLst/>
          </a:prstGeom>
          <a:solidFill>
            <a:srgbClr val="00B0F0"/>
          </a:solidFill>
          <a:ln/>
        </p:spPr>
        <p:style>
          <a:lnRef idx="1">
            <a:schemeClr val="accent3"/>
          </a:lnRef>
          <a:fillRef idx="3">
            <a:schemeClr val="accent3"/>
          </a:fillRef>
          <a:effectRef idx="2">
            <a:schemeClr val="accent3"/>
          </a:effectRef>
          <a:fontRef idx="minor">
            <a:schemeClr val="lt1"/>
          </a:fontRef>
        </p:style>
        <p:txBody>
          <a:bodyPr lIns="36000" tIns="36000" rIns="36000" bIns="36000" anchor="ctr"/>
          <a:lstStyle/>
          <a:p>
            <a:pPr algn="ctr">
              <a:defRPr/>
            </a:pPr>
            <a:r>
              <a:rPr lang="zh-CN" altLang="en-US" sz="1200" kern="0" dirty="0" smtClean="0">
                <a:latin typeface="微软雅黑" pitchFamily="34" charset="-122"/>
                <a:ea typeface="微软雅黑" pitchFamily="34" charset="-122"/>
              </a:rPr>
              <a:t>业务申请</a:t>
            </a:r>
            <a:endParaRPr lang="en-US" altLang="zh-CN" sz="1200" kern="0" dirty="0">
              <a:latin typeface="微软雅黑" pitchFamily="34" charset="-122"/>
              <a:ea typeface="微软雅黑" pitchFamily="34" charset="-122"/>
            </a:endParaRPr>
          </a:p>
        </p:txBody>
      </p:sp>
      <p:sp>
        <p:nvSpPr>
          <p:cNvPr id="96" name="Rectangle 40"/>
          <p:cNvSpPr>
            <a:spLocks/>
          </p:cNvSpPr>
          <p:nvPr/>
        </p:nvSpPr>
        <p:spPr bwMode="ltGray">
          <a:xfrm>
            <a:off x="5054249" y="1738639"/>
            <a:ext cx="864096" cy="324036"/>
          </a:xfrm>
          <a:prstGeom prst="rect">
            <a:avLst/>
          </a:prstGeom>
          <a:solidFill>
            <a:srgbClr val="00B0F0"/>
          </a:solidFill>
          <a:ln/>
        </p:spPr>
        <p:style>
          <a:lnRef idx="1">
            <a:schemeClr val="accent3"/>
          </a:lnRef>
          <a:fillRef idx="3">
            <a:schemeClr val="accent3"/>
          </a:fillRef>
          <a:effectRef idx="2">
            <a:schemeClr val="accent3"/>
          </a:effectRef>
          <a:fontRef idx="minor">
            <a:schemeClr val="lt1"/>
          </a:fontRef>
        </p:style>
        <p:txBody>
          <a:bodyPr lIns="36000" tIns="36000" rIns="36000" bIns="36000" anchor="ctr"/>
          <a:lstStyle/>
          <a:p>
            <a:pPr algn="ctr">
              <a:defRPr/>
            </a:pPr>
            <a:r>
              <a:rPr lang="zh-CN" altLang="en-US" sz="1200" kern="0" dirty="0" smtClean="0">
                <a:latin typeface="微软雅黑" pitchFamily="34" charset="-122"/>
                <a:ea typeface="微软雅黑" pitchFamily="34" charset="-122"/>
              </a:rPr>
              <a:t>主合同生成</a:t>
            </a:r>
            <a:endParaRPr lang="en-US" altLang="zh-CN" sz="1200" kern="0" dirty="0">
              <a:latin typeface="微软雅黑" pitchFamily="34" charset="-122"/>
              <a:ea typeface="微软雅黑" pitchFamily="34" charset="-122"/>
            </a:endParaRPr>
          </a:p>
        </p:txBody>
      </p:sp>
      <p:sp>
        <p:nvSpPr>
          <p:cNvPr id="102" name="左箭头 101"/>
          <p:cNvSpPr/>
          <p:nvPr/>
        </p:nvSpPr>
        <p:spPr>
          <a:xfrm>
            <a:off x="5932478" y="1900658"/>
            <a:ext cx="144016" cy="54006"/>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a:p>
        </p:txBody>
      </p:sp>
      <p:sp>
        <p:nvSpPr>
          <p:cNvPr id="103" name="左箭头 102"/>
          <p:cNvSpPr/>
          <p:nvPr/>
        </p:nvSpPr>
        <p:spPr>
          <a:xfrm>
            <a:off x="6940590" y="1900658"/>
            <a:ext cx="144016" cy="54006"/>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a:p>
        </p:txBody>
      </p:sp>
      <p:sp>
        <p:nvSpPr>
          <p:cNvPr id="104" name="Rectangle 40"/>
          <p:cNvSpPr>
            <a:spLocks/>
          </p:cNvSpPr>
          <p:nvPr/>
        </p:nvSpPr>
        <p:spPr bwMode="ltGray">
          <a:xfrm>
            <a:off x="5284407" y="2460030"/>
            <a:ext cx="864096" cy="324036"/>
          </a:xfrm>
          <a:prstGeom prst="rect">
            <a:avLst/>
          </a:prstGeom>
          <a:solidFill>
            <a:srgbClr val="00B0F0"/>
          </a:solidFill>
          <a:ln/>
        </p:spPr>
        <p:style>
          <a:lnRef idx="1">
            <a:schemeClr val="accent3"/>
          </a:lnRef>
          <a:fillRef idx="3">
            <a:schemeClr val="accent3"/>
          </a:fillRef>
          <a:effectRef idx="2">
            <a:schemeClr val="accent3"/>
          </a:effectRef>
          <a:fontRef idx="minor">
            <a:schemeClr val="lt1"/>
          </a:fontRef>
        </p:style>
        <p:txBody>
          <a:bodyPr lIns="36000" tIns="36000" rIns="36000" bIns="36000" anchor="ctr"/>
          <a:lstStyle/>
          <a:p>
            <a:pPr algn="ctr">
              <a:defRPr/>
            </a:pPr>
            <a:r>
              <a:rPr lang="zh-CN" altLang="en-US" sz="1200" kern="0" dirty="0" smtClean="0">
                <a:latin typeface="微软雅黑" pitchFamily="34" charset="-122"/>
                <a:ea typeface="微软雅黑" pitchFamily="34" charset="-122"/>
              </a:rPr>
              <a:t>主合同审核</a:t>
            </a:r>
            <a:endParaRPr lang="en-US" altLang="zh-CN" sz="1200" kern="0" dirty="0">
              <a:latin typeface="微软雅黑" pitchFamily="34" charset="-122"/>
              <a:ea typeface="微软雅黑" pitchFamily="34" charset="-122"/>
            </a:endParaRPr>
          </a:p>
        </p:txBody>
      </p:sp>
      <p:sp>
        <p:nvSpPr>
          <p:cNvPr id="105" name="Rectangle 40"/>
          <p:cNvSpPr>
            <a:spLocks/>
          </p:cNvSpPr>
          <p:nvPr/>
        </p:nvSpPr>
        <p:spPr bwMode="ltGray">
          <a:xfrm>
            <a:off x="6947049" y="2460030"/>
            <a:ext cx="864096" cy="324036"/>
          </a:xfrm>
          <a:prstGeom prst="rect">
            <a:avLst/>
          </a:prstGeom>
          <a:solidFill>
            <a:srgbClr val="00B0F0"/>
          </a:solidFill>
          <a:ln/>
        </p:spPr>
        <p:style>
          <a:lnRef idx="1">
            <a:schemeClr val="accent3"/>
          </a:lnRef>
          <a:fillRef idx="3">
            <a:schemeClr val="accent3"/>
          </a:fillRef>
          <a:effectRef idx="2">
            <a:schemeClr val="accent3"/>
          </a:effectRef>
          <a:fontRef idx="minor">
            <a:schemeClr val="lt1"/>
          </a:fontRef>
        </p:style>
        <p:txBody>
          <a:bodyPr lIns="36000" tIns="36000" rIns="36000" bIns="36000" anchor="ctr"/>
          <a:lstStyle/>
          <a:p>
            <a:pPr algn="ctr">
              <a:defRPr/>
            </a:pPr>
            <a:r>
              <a:rPr lang="zh-CN" altLang="en-US" sz="1200" kern="0" dirty="0" smtClean="0">
                <a:latin typeface="微软雅黑" pitchFamily="34" charset="-122"/>
                <a:ea typeface="微软雅黑" pitchFamily="34" charset="-122"/>
              </a:rPr>
              <a:t>放款审核</a:t>
            </a:r>
            <a:endParaRPr lang="en-US" altLang="zh-CN" sz="1200" kern="0" dirty="0">
              <a:latin typeface="微软雅黑" pitchFamily="34" charset="-122"/>
              <a:ea typeface="微软雅黑" pitchFamily="34" charset="-122"/>
            </a:endParaRPr>
          </a:p>
        </p:txBody>
      </p:sp>
      <p:cxnSp>
        <p:nvCxnSpPr>
          <p:cNvPr id="106" name="直接连接符 105"/>
          <p:cNvCxnSpPr/>
          <p:nvPr/>
        </p:nvCxnSpPr>
        <p:spPr bwMode="ltGray">
          <a:xfrm flipH="1">
            <a:off x="6266727" y="2633627"/>
            <a:ext cx="504138" cy="534"/>
          </a:xfrm>
          <a:prstGeom prst="line">
            <a:avLst/>
          </a:prstGeom>
          <a:ln>
            <a:headEnd type="triangle" w="med" len="med"/>
            <a:tailEnd type="none" w="med" len="med"/>
          </a:ln>
        </p:spPr>
        <p:style>
          <a:lnRef idx="2">
            <a:schemeClr val="dk1"/>
          </a:lnRef>
          <a:fillRef idx="0">
            <a:schemeClr val="dk1"/>
          </a:fillRef>
          <a:effectRef idx="1">
            <a:schemeClr val="dk1"/>
          </a:effectRef>
          <a:fontRef idx="minor">
            <a:schemeClr val="tx1"/>
          </a:fontRef>
        </p:style>
      </p:cxnSp>
      <p:cxnSp>
        <p:nvCxnSpPr>
          <p:cNvPr id="107" name="直接连接符 106"/>
          <p:cNvCxnSpPr/>
          <p:nvPr/>
        </p:nvCxnSpPr>
        <p:spPr bwMode="ltGray">
          <a:xfrm>
            <a:off x="4924366" y="3381847"/>
            <a:ext cx="1368152" cy="0"/>
          </a:xfrm>
          <a:prstGeom prst="line">
            <a:avLst/>
          </a:prstGeom>
          <a:ln>
            <a:headEnd type="triangle" w="med" len="med"/>
            <a:tailEnd type="none" w="med" len="med"/>
          </a:ln>
        </p:spPr>
        <p:style>
          <a:lnRef idx="2">
            <a:schemeClr val="dk1"/>
          </a:lnRef>
          <a:fillRef idx="0">
            <a:schemeClr val="dk1"/>
          </a:fillRef>
          <a:effectRef idx="1">
            <a:schemeClr val="dk1"/>
          </a:effectRef>
          <a:fontRef idx="minor">
            <a:schemeClr val="tx1"/>
          </a:fontRef>
        </p:style>
      </p:cxnSp>
      <p:cxnSp>
        <p:nvCxnSpPr>
          <p:cNvPr id="112" name="直接连接符 111"/>
          <p:cNvCxnSpPr/>
          <p:nvPr/>
        </p:nvCxnSpPr>
        <p:spPr bwMode="ltGray">
          <a:xfrm>
            <a:off x="4947516" y="4520028"/>
            <a:ext cx="1368152" cy="0"/>
          </a:xfrm>
          <a:prstGeom prst="line">
            <a:avLst/>
          </a:prstGeom>
          <a:ln>
            <a:headEnd type="triangle" w="med" len="med"/>
            <a:tailEnd type="none" w="med" len="med"/>
          </a:ln>
        </p:spPr>
        <p:style>
          <a:lnRef idx="2">
            <a:schemeClr val="dk1"/>
          </a:lnRef>
          <a:fillRef idx="0">
            <a:schemeClr val="dk1"/>
          </a:fillRef>
          <a:effectRef idx="1">
            <a:schemeClr val="dk1"/>
          </a:effectRef>
          <a:fontRef idx="minor">
            <a:schemeClr val="tx1"/>
          </a:fontRef>
        </p:style>
      </p:cxnSp>
      <p:sp>
        <p:nvSpPr>
          <p:cNvPr id="113" name="Rectangle 40"/>
          <p:cNvSpPr>
            <a:spLocks/>
          </p:cNvSpPr>
          <p:nvPr/>
        </p:nvSpPr>
        <p:spPr bwMode="ltGray">
          <a:xfrm>
            <a:off x="9593567" y="3597915"/>
            <a:ext cx="1518128" cy="378000"/>
          </a:xfrm>
          <a:prstGeom prst="rect">
            <a:avLst/>
          </a:prstGeom>
          <a:ln/>
        </p:spPr>
        <p:style>
          <a:lnRef idx="1">
            <a:schemeClr val="accent2"/>
          </a:lnRef>
          <a:fillRef idx="3">
            <a:schemeClr val="accent2"/>
          </a:fillRef>
          <a:effectRef idx="2">
            <a:schemeClr val="accent2"/>
          </a:effectRef>
          <a:fontRef idx="minor">
            <a:schemeClr val="lt1"/>
          </a:fontRef>
        </p:style>
        <p:txBody>
          <a:bodyPr lIns="36000" tIns="36000" rIns="36000" bIns="36000" anchor="ctr"/>
          <a:lstStyle/>
          <a:p>
            <a:pPr algn="ctr">
              <a:defRPr/>
            </a:pPr>
            <a:r>
              <a:rPr lang="zh-CN" altLang="en-US" sz="1200" kern="0" dirty="0" smtClean="0">
                <a:latin typeface="微软雅黑" pitchFamily="34" charset="-122"/>
                <a:ea typeface="微软雅黑" pitchFamily="34" charset="-122"/>
              </a:rPr>
              <a:t>核心追加保证金</a:t>
            </a:r>
            <a:endParaRPr lang="en-US" altLang="zh-CN" sz="1200" kern="0" dirty="0">
              <a:latin typeface="微软雅黑" pitchFamily="34" charset="-122"/>
              <a:ea typeface="微软雅黑" pitchFamily="34" charset="-122"/>
            </a:endParaRPr>
          </a:p>
        </p:txBody>
      </p:sp>
      <p:cxnSp>
        <p:nvCxnSpPr>
          <p:cNvPr id="114" name="直接连接符 113"/>
          <p:cNvCxnSpPr/>
          <p:nvPr/>
        </p:nvCxnSpPr>
        <p:spPr bwMode="ltGray">
          <a:xfrm flipV="1">
            <a:off x="4996374" y="3796509"/>
            <a:ext cx="4529591" cy="5964"/>
          </a:xfrm>
          <a:prstGeom prst="line">
            <a:avLst/>
          </a:prstGeom>
          <a:ln>
            <a:headEnd type="triangle" w="med" len="med"/>
            <a:tailEnd type="none" w="med" len="med"/>
          </a:ln>
        </p:spPr>
        <p:style>
          <a:lnRef idx="2">
            <a:schemeClr val="dk1"/>
          </a:lnRef>
          <a:fillRef idx="0">
            <a:schemeClr val="dk1"/>
          </a:fillRef>
          <a:effectRef idx="1">
            <a:schemeClr val="dk1"/>
          </a:effectRef>
          <a:fontRef idx="minor">
            <a:schemeClr val="tx1"/>
          </a:fontRef>
        </p:style>
      </p:cxnSp>
      <p:sp>
        <p:nvSpPr>
          <p:cNvPr id="141" name="Rectangle 40"/>
          <p:cNvSpPr>
            <a:spLocks/>
          </p:cNvSpPr>
          <p:nvPr/>
        </p:nvSpPr>
        <p:spPr bwMode="ltGray">
          <a:xfrm>
            <a:off x="7131744" y="1740564"/>
            <a:ext cx="924236" cy="324036"/>
          </a:xfrm>
          <a:prstGeom prst="rect">
            <a:avLst/>
          </a:prstGeom>
          <a:solidFill>
            <a:srgbClr val="00B0F0"/>
          </a:solidFill>
          <a:ln/>
        </p:spPr>
        <p:style>
          <a:lnRef idx="1">
            <a:schemeClr val="accent3"/>
          </a:lnRef>
          <a:fillRef idx="3">
            <a:schemeClr val="accent3"/>
          </a:fillRef>
          <a:effectRef idx="2">
            <a:schemeClr val="accent3"/>
          </a:effectRef>
          <a:fontRef idx="minor">
            <a:schemeClr val="lt1"/>
          </a:fontRef>
        </p:style>
        <p:txBody>
          <a:bodyPr lIns="36000" tIns="36000" rIns="36000" bIns="36000" anchor="ctr"/>
          <a:lstStyle/>
          <a:p>
            <a:pPr algn="ctr">
              <a:defRPr/>
            </a:pPr>
            <a:r>
              <a:rPr lang="zh-CN" altLang="en-US" sz="1200" kern="0" dirty="0" smtClean="0">
                <a:latin typeface="微软雅黑" pitchFamily="34" charset="-122"/>
                <a:ea typeface="微软雅黑" pitchFamily="34" charset="-122"/>
              </a:rPr>
              <a:t>客户准入及授信</a:t>
            </a:r>
            <a:endParaRPr lang="en-US" altLang="zh-CN" sz="1200" kern="0" dirty="0">
              <a:latin typeface="微软雅黑" pitchFamily="34" charset="-122"/>
              <a:ea typeface="微软雅黑" pitchFamily="34" charset="-122"/>
            </a:endParaRPr>
          </a:p>
        </p:txBody>
      </p:sp>
      <p:sp>
        <p:nvSpPr>
          <p:cNvPr id="65" name="Rectangle 40"/>
          <p:cNvSpPr>
            <a:spLocks/>
          </p:cNvSpPr>
          <p:nvPr/>
        </p:nvSpPr>
        <p:spPr bwMode="ltGray">
          <a:xfrm>
            <a:off x="3322156" y="3628815"/>
            <a:ext cx="1224136" cy="378042"/>
          </a:xfrm>
          <a:prstGeom prst="rect">
            <a:avLst/>
          </a:prstGeom>
          <a:ln/>
        </p:spPr>
        <p:style>
          <a:lnRef idx="1">
            <a:schemeClr val="accent1"/>
          </a:lnRef>
          <a:fillRef idx="3">
            <a:schemeClr val="accent1"/>
          </a:fillRef>
          <a:effectRef idx="2">
            <a:schemeClr val="accent1"/>
          </a:effectRef>
          <a:fontRef idx="minor">
            <a:schemeClr val="lt1"/>
          </a:fontRef>
        </p:style>
        <p:txBody>
          <a:bodyPr lIns="36000" tIns="36000" rIns="36000" bIns="36000" anchor="ctr"/>
          <a:lstStyle/>
          <a:p>
            <a:pPr algn="ctr">
              <a:defRPr/>
            </a:pPr>
            <a:r>
              <a:rPr lang="zh-CN" altLang="en-US" sz="1200" kern="0" dirty="0" smtClean="0">
                <a:latin typeface="微软雅黑" pitchFamily="34" charset="-122"/>
                <a:ea typeface="微软雅黑" pitchFamily="34" charset="-122"/>
              </a:rPr>
              <a:t>保证金登记，</a:t>
            </a:r>
            <a:endParaRPr lang="en-US" altLang="zh-CN" sz="1200" kern="0" dirty="0" smtClean="0">
              <a:latin typeface="微软雅黑" pitchFamily="34" charset="-122"/>
              <a:ea typeface="微软雅黑" pitchFamily="34" charset="-122"/>
            </a:endParaRPr>
          </a:p>
          <a:p>
            <a:pPr algn="ctr">
              <a:defRPr/>
            </a:pPr>
            <a:r>
              <a:rPr lang="zh-CN" altLang="en-US" sz="1200" kern="0" dirty="0" smtClean="0">
                <a:latin typeface="微软雅黑" pitchFamily="34" charset="-122"/>
                <a:ea typeface="微软雅黑" pitchFamily="34" charset="-122"/>
              </a:rPr>
              <a:t>敞口释放</a:t>
            </a:r>
            <a:endParaRPr lang="en-US" altLang="zh-CN" sz="1200" kern="0" dirty="0">
              <a:latin typeface="微软雅黑" pitchFamily="34" charset="-122"/>
              <a:ea typeface="微软雅黑" pitchFamily="34" charset="-122"/>
            </a:endParaRPr>
          </a:p>
        </p:txBody>
      </p:sp>
      <p:cxnSp>
        <p:nvCxnSpPr>
          <p:cNvPr id="66" name="直接连接符 65"/>
          <p:cNvCxnSpPr/>
          <p:nvPr/>
        </p:nvCxnSpPr>
        <p:spPr bwMode="ltGray">
          <a:xfrm flipV="1">
            <a:off x="3923934" y="2066982"/>
            <a:ext cx="21757" cy="324614"/>
          </a:xfrm>
          <a:prstGeom prst="line">
            <a:avLst/>
          </a:prstGeom>
          <a:ln>
            <a:headEnd type="triangle" w="med" len="med"/>
            <a:tailEnd type="none" w="med" len="med"/>
          </a:ln>
        </p:spPr>
        <p:style>
          <a:lnRef idx="2">
            <a:schemeClr val="dk1"/>
          </a:lnRef>
          <a:fillRef idx="0">
            <a:schemeClr val="dk1"/>
          </a:fillRef>
          <a:effectRef idx="1">
            <a:schemeClr val="dk1"/>
          </a:effectRef>
          <a:fontRef idx="minor">
            <a:schemeClr val="tx1"/>
          </a:fontRef>
        </p:style>
      </p:cxnSp>
      <p:sp>
        <p:nvSpPr>
          <p:cNvPr id="67" name="TextBox 104"/>
          <p:cNvSpPr txBox="1">
            <a:spLocks noChangeArrowheads="1"/>
          </p:cNvSpPr>
          <p:nvPr/>
        </p:nvSpPr>
        <p:spPr bwMode="auto">
          <a:xfrm>
            <a:off x="3635902" y="2391015"/>
            <a:ext cx="697627" cy="400110"/>
          </a:xfrm>
          <a:prstGeom prst="rect">
            <a:avLst/>
          </a:prstGeom>
          <a:noFill/>
          <a:ln w="9525">
            <a:noFill/>
            <a:miter lim="800000"/>
            <a:headEnd/>
            <a:tailEnd/>
          </a:ln>
        </p:spPr>
        <p:txBody>
          <a:bodyPr wrap="none" lIns="91440" tIns="45720" rIns="91440" bIns="45720">
            <a:spAutoFit/>
          </a:bodyPr>
          <a:lstStyle/>
          <a:p>
            <a:r>
              <a:rPr lang="zh-CN" altLang="en-US" sz="1000" dirty="0">
                <a:solidFill>
                  <a:schemeClr val="bg1"/>
                </a:solidFill>
              </a:rPr>
              <a:t>提交校验</a:t>
            </a:r>
            <a:endParaRPr lang="en-US" altLang="zh-CN" sz="1000" dirty="0">
              <a:solidFill>
                <a:schemeClr val="bg1"/>
              </a:solidFill>
            </a:endParaRPr>
          </a:p>
          <a:p>
            <a:r>
              <a:rPr lang="zh-CN" altLang="en-US" sz="1000" dirty="0">
                <a:solidFill>
                  <a:schemeClr val="bg1"/>
                </a:solidFill>
              </a:rPr>
              <a:t>是否通过</a:t>
            </a:r>
          </a:p>
        </p:txBody>
      </p:sp>
      <p:cxnSp>
        <p:nvCxnSpPr>
          <p:cNvPr id="69" name="直接连接符 68"/>
          <p:cNvCxnSpPr/>
          <p:nvPr/>
        </p:nvCxnSpPr>
        <p:spPr bwMode="ltGray">
          <a:xfrm flipH="1">
            <a:off x="3563888" y="2173896"/>
            <a:ext cx="124" cy="351588"/>
          </a:xfrm>
          <a:prstGeom prst="line">
            <a:avLst/>
          </a:prstGeom>
          <a:ln w="1905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76" name="流程图: 过程 75"/>
          <p:cNvSpPr/>
          <p:nvPr/>
        </p:nvSpPr>
        <p:spPr bwMode="auto">
          <a:xfrm>
            <a:off x="3347989" y="2254355"/>
            <a:ext cx="215900" cy="163116"/>
          </a:xfrm>
          <a:prstGeom prst="flowChartProcess">
            <a:avLst/>
          </a:prstGeom>
          <a:solidFill>
            <a:schemeClr val="bg1"/>
          </a:solidFill>
          <a:ln>
            <a:noFill/>
          </a:ln>
          <a:effectLst/>
          <a:extLst>
            <a:ext uri="{91240B29-F687-4F45-9708-019B960494DF}"/>
            <a:ext uri="{AF507438-7753-43E0-B8FC-AC1667EBCBE1}"/>
          </a:extLst>
        </p:spPr>
        <p:txBody>
          <a:bodyPr lIns="91440" tIns="45720" rIns="91440" bIns="45720"/>
          <a:lstStyle/>
          <a:p>
            <a:pPr algn="ctr">
              <a:spcBef>
                <a:spcPct val="20000"/>
              </a:spcBef>
              <a:defRPr/>
            </a:pPr>
            <a:r>
              <a:rPr lang="zh-CN" altLang="en-US" sz="1100" dirty="0">
                <a:latin typeface="Arial" charset="0"/>
              </a:rPr>
              <a:t>否</a:t>
            </a:r>
          </a:p>
        </p:txBody>
      </p:sp>
      <p:sp>
        <p:nvSpPr>
          <p:cNvPr id="83" name="Rectangle 40"/>
          <p:cNvSpPr>
            <a:spLocks/>
          </p:cNvSpPr>
          <p:nvPr/>
        </p:nvSpPr>
        <p:spPr bwMode="ltGray">
          <a:xfrm>
            <a:off x="23921" y="1171465"/>
            <a:ext cx="1944216" cy="378042"/>
          </a:xfrm>
          <a:prstGeom prst="rect">
            <a:avLst/>
          </a:prstGeom>
          <a:ln/>
        </p:spPr>
        <p:style>
          <a:lnRef idx="1">
            <a:schemeClr val="accent1"/>
          </a:lnRef>
          <a:fillRef idx="3">
            <a:schemeClr val="accent1"/>
          </a:fillRef>
          <a:effectRef idx="2">
            <a:schemeClr val="accent1"/>
          </a:effectRef>
          <a:fontRef idx="minor">
            <a:schemeClr val="lt1"/>
          </a:fontRef>
        </p:style>
        <p:txBody>
          <a:bodyPr lIns="36000" tIns="36000" rIns="36000" bIns="36000" anchor="ctr"/>
          <a:lstStyle/>
          <a:p>
            <a:pPr algn="ctr">
              <a:defRPr/>
            </a:pPr>
            <a:r>
              <a:rPr lang="zh-CN" altLang="en-US" sz="1200" kern="0" dirty="0" smtClean="0">
                <a:latin typeface="微软雅黑" pitchFamily="34" charset="-122"/>
                <a:ea typeface="微软雅黑" pitchFamily="34" charset="-122"/>
              </a:rPr>
              <a:t>协议签订</a:t>
            </a:r>
            <a:endParaRPr lang="en-US" altLang="zh-CN" sz="1200" kern="0" dirty="0" smtClean="0">
              <a:latin typeface="微软雅黑" pitchFamily="34" charset="-122"/>
              <a:ea typeface="微软雅黑" pitchFamily="34" charset="-122"/>
            </a:endParaRPr>
          </a:p>
          <a:p>
            <a:pPr algn="ctr">
              <a:defRPr/>
            </a:pPr>
            <a:r>
              <a:rPr lang="zh-CN" altLang="en-US" sz="1200" kern="0" dirty="0" smtClean="0">
                <a:latin typeface="微软雅黑" pitchFamily="34" charset="-122"/>
                <a:ea typeface="微软雅黑" pitchFamily="34" charset="-122"/>
              </a:rPr>
              <a:t>（监管协议、保险协议）</a:t>
            </a:r>
            <a:endParaRPr lang="en-US" altLang="zh-CN" sz="1200" kern="0" dirty="0">
              <a:latin typeface="微软雅黑" pitchFamily="34" charset="-122"/>
              <a:ea typeface="微软雅黑" pitchFamily="34" charset="-122"/>
            </a:endParaRPr>
          </a:p>
        </p:txBody>
      </p:sp>
      <p:sp>
        <p:nvSpPr>
          <p:cNvPr id="99" name="右箭头 98"/>
          <p:cNvSpPr/>
          <p:nvPr/>
        </p:nvSpPr>
        <p:spPr>
          <a:xfrm>
            <a:off x="3059832" y="1931417"/>
            <a:ext cx="144016" cy="144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a:p>
        </p:txBody>
      </p:sp>
      <p:sp>
        <p:nvSpPr>
          <p:cNvPr id="131" name="Rectangle 40"/>
          <p:cNvSpPr>
            <a:spLocks/>
          </p:cNvSpPr>
          <p:nvPr/>
        </p:nvSpPr>
        <p:spPr bwMode="ltGray">
          <a:xfrm>
            <a:off x="3287432" y="3142732"/>
            <a:ext cx="1252630" cy="270030"/>
          </a:xfrm>
          <a:prstGeom prst="rect">
            <a:avLst/>
          </a:prstGeom>
          <a:ln/>
        </p:spPr>
        <p:style>
          <a:lnRef idx="1">
            <a:schemeClr val="accent1"/>
          </a:lnRef>
          <a:fillRef idx="3">
            <a:schemeClr val="accent1"/>
          </a:fillRef>
          <a:effectRef idx="2">
            <a:schemeClr val="accent1"/>
          </a:effectRef>
          <a:fontRef idx="minor">
            <a:schemeClr val="lt1"/>
          </a:fontRef>
        </p:style>
        <p:txBody>
          <a:bodyPr lIns="36000" tIns="36000" rIns="36000" bIns="36000" anchor="ctr"/>
          <a:lstStyle/>
          <a:p>
            <a:pPr algn="ctr">
              <a:defRPr/>
            </a:pPr>
            <a:r>
              <a:rPr lang="zh-CN" altLang="en-US" sz="1200" kern="0" dirty="0" smtClean="0">
                <a:latin typeface="微软雅黑" pitchFamily="34" charset="-122"/>
                <a:ea typeface="微软雅黑" pitchFamily="34" charset="-122"/>
              </a:rPr>
              <a:t>产生敞口</a:t>
            </a:r>
            <a:endParaRPr lang="en-US" altLang="zh-CN" sz="1200" kern="0" dirty="0">
              <a:latin typeface="微软雅黑" pitchFamily="34" charset="-122"/>
              <a:ea typeface="微软雅黑" pitchFamily="34" charset="-122"/>
            </a:endParaRPr>
          </a:p>
        </p:txBody>
      </p:sp>
      <p:sp>
        <p:nvSpPr>
          <p:cNvPr id="132" name="Rectangle 40"/>
          <p:cNvSpPr>
            <a:spLocks/>
          </p:cNvSpPr>
          <p:nvPr/>
        </p:nvSpPr>
        <p:spPr bwMode="ltGray">
          <a:xfrm>
            <a:off x="1475656" y="1769398"/>
            <a:ext cx="1512168" cy="378042"/>
          </a:xfrm>
          <a:prstGeom prst="rect">
            <a:avLst/>
          </a:prstGeom>
          <a:ln/>
        </p:spPr>
        <p:style>
          <a:lnRef idx="1">
            <a:schemeClr val="accent1"/>
          </a:lnRef>
          <a:fillRef idx="3">
            <a:schemeClr val="accent1"/>
          </a:fillRef>
          <a:effectRef idx="2">
            <a:schemeClr val="accent1"/>
          </a:effectRef>
          <a:fontRef idx="minor">
            <a:schemeClr val="lt1"/>
          </a:fontRef>
        </p:style>
        <p:txBody>
          <a:bodyPr lIns="36000" tIns="36000" rIns="36000" bIns="36000" anchor="ctr"/>
          <a:lstStyle/>
          <a:p>
            <a:pPr algn="ctr">
              <a:defRPr/>
            </a:pPr>
            <a:r>
              <a:rPr lang="zh-CN" altLang="en-US" sz="1200" kern="0" dirty="0" smtClean="0">
                <a:latin typeface="微软雅黑" pitchFamily="34" charset="-122"/>
                <a:ea typeface="微软雅黑" pitchFamily="34" charset="-122"/>
              </a:rPr>
              <a:t>货物入库</a:t>
            </a:r>
            <a:endParaRPr lang="en-US" altLang="zh-CN" sz="1200" kern="0" dirty="0" smtClean="0">
              <a:latin typeface="微软雅黑" pitchFamily="34" charset="-122"/>
              <a:ea typeface="微软雅黑" pitchFamily="34" charset="-122"/>
            </a:endParaRPr>
          </a:p>
          <a:p>
            <a:pPr algn="ctr">
              <a:defRPr/>
            </a:pPr>
            <a:r>
              <a:rPr lang="zh-CN" altLang="en-US" sz="1200" kern="0" dirty="0" smtClean="0">
                <a:latin typeface="微软雅黑" pitchFamily="34" charset="-122"/>
                <a:ea typeface="微软雅黑" pitchFamily="34" charset="-122"/>
              </a:rPr>
              <a:t>（核库、核价）</a:t>
            </a:r>
            <a:endParaRPr lang="en-US" altLang="zh-CN" sz="1200" kern="0" dirty="0">
              <a:latin typeface="微软雅黑" pitchFamily="34" charset="-122"/>
              <a:ea typeface="微软雅黑" pitchFamily="34" charset="-122"/>
            </a:endParaRPr>
          </a:p>
        </p:txBody>
      </p:sp>
      <p:sp>
        <p:nvSpPr>
          <p:cNvPr id="133" name="Rectangle 40"/>
          <p:cNvSpPr>
            <a:spLocks/>
          </p:cNvSpPr>
          <p:nvPr/>
        </p:nvSpPr>
        <p:spPr bwMode="ltGray">
          <a:xfrm>
            <a:off x="1547664" y="3952884"/>
            <a:ext cx="1080040" cy="378042"/>
          </a:xfrm>
          <a:prstGeom prst="rect">
            <a:avLst/>
          </a:prstGeom>
          <a:ln/>
        </p:spPr>
        <p:style>
          <a:lnRef idx="1">
            <a:schemeClr val="accent1"/>
          </a:lnRef>
          <a:fillRef idx="3">
            <a:schemeClr val="accent1"/>
          </a:fillRef>
          <a:effectRef idx="2">
            <a:schemeClr val="accent1"/>
          </a:effectRef>
          <a:fontRef idx="minor">
            <a:schemeClr val="lt1"/>
          </a:fontRef>
        </p:style>
        <p:txBody>
          <a:bodyPr lIns="36000" tIns="36000" rIns="36000" bIns="36000" anchor="ctr"/>
          <a:lstStyle/>
          <a:p>
            <a:pPr algn="ctr">
              <a:defRPr/>
            </a:pPr>
            <a:r>
              <a:rPr lang="zh-CN" altLang="en-US" sz="1200" kern="0" dirty="0" smtClean="0">
                <a:latin typeface="微软雅黑" pitchFamily="34" charset="-122"/>
                <a:ea typeface="微软雅黑" pitchFamily="34" charset="-122"/>
              </a:rPr>
              <a:t>提货申请</a:t>
            </a:r>
            <a:endParaRPr lang="en-US" altLang="zh-CN" sz="1200" kern="0" dirty="0">
              <a:latin typeface="微软雅黑" pitchFamily="34" charset="-122"/>
              <a:ea typeface="微软雅黑" pitchFamily="34" charset="-122"/>
            </a:endParaRPr>
          </a:p>
        </p:txBody>
      </p:sp>
      <p:sp>
        <p:nvSpPr>
          <p:cNvPr id="134" name="左箭头 133"/>
          <p:cNvSpPr/>
          <p:nvPr/>
        </p:nvSpPr>
        <p:spPr>
          <a:xfrm>
            <a:off x="2771800" y="4006915"/>
            <a:ext cx="324000" cy="21600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a:p>
        </p:txBody>
      </p:sp>
      <p:sp>
        <p:nvSpPr>
          <p:cNvPr id="135" name="Rectangle 40"/>
          <p:cNvSpPr>
            <a:spLocks/>
          </p:cNvSpPr>
          <p:nvPr/>
        </p:nvSpPr>
        <p:spPr bwMode="ltGray">
          <a:xfrm>
            <a:off x="107504" y="1823406"/>
            <a:ext cx="1080040" cy="270030"/>
          </a:xfrm>
          <a:prstGeom prst="rect">
            <a:avLst/>
          </a:prstGeom>
          <a:ln/>
        </p:spPr>
        <p:style>
          <a:lnRef idx="1">
            <a:schemeClr val="accent1"/>
          </a:lnRef>
          <a:fillRef idx="3">
            <a:schemeClr val="accent1"/>
          </a:fillRef>
          <a:effectRef idx="2">
            <a:schemeClr val="accent1"/>
          </a:effectRef>
          <a:fontRef idx="minor">
            <a:schemeClr val="lt1"/>
          </a:fontRef>
        </p:style>
        <p:txBody>
          <a:bodyPr lIns="36000" tIns="36000" rIns="36000" bIns="36000" anchor="ctr"/>
          <a:lstStyle/>
          <a:p>
            <a:pPr algn="ctr">
              <a:defRPr/>
            </a:pPr>
            <a:r>
              <a:rPr lang="zh-CN" altLang="en-US" sz="1200" kern="0" dirty="0" smtClean="0">
                <a:latin typeface="微软雅黑" pitchFamily="34" charset="-122"/>
                <a:ea typeface="微软雅黑" pitchFamily="34" charset="-122"/>
              </a:rPr>
              <a:t>核巡库管理</a:t>
            </a:r>
            <a:endParaRPr lang="en-US" altLang="zh-CN" sz="1200" kern="0" dirty="0" smtClean="0">
              <a:latin typeface="微软雅黑" pitchFamily="34" charset="-122"/>
              <a:ea typeface="微软雅黑" pitchFamily="34" charset="-122"/>
            </a:endParaRPr>
          </a:p>
        </p:txBody>
      </p:sp>
      <p:cxnSp>
        <p:nvCxnSpPr>
          <p:cNvPr id="136" name="直接连接符 135"/>
          <p:cNvCxnSpPr/>
          <p:nvPr/>
        </p:nvCxnSpPr>
        <p:spPr bwMode="ltGray">
          <a:xfrm flipV="1">
            <a:off x="683568" y="1607382"/>
            <a:ext cx="0" cy="216023"/>
          </a:xfrm>
          <a:prstGeom prst="line">
            <a:avLst/>
          </a:prstGeom>
          <a:ln>
            <a:headEnd type="triangle" w="med" len="med"/>
            <a:tailEnd type="none" w="med" len="med"/>
          </a:ln>
        </p:spPr>
        <p:style>
          <a:lnRef idx="2">
            <a:schemeClr val="dk1"/>
          </a:lnRef>
          <a:fillRef idx="0">
            <a:schemeClr val="dk1"/>
          </a:fillRef>
          <a:effectRef idx="1">
            <a:schemeClr val="dk1"/>
          </a:effectRef>
          <a:fontRef idx="minor">
            <a:schemeClr val="tx1"/>
          </a:fontRef>
        </p:style>
      </p:cxnSp>
      <p:sp>
        <p:nvSpPr>
          <p:cNvPr id="137" name="Rectangle 40"/>
          <p:cNvSpPr>
            <a:spLocks/>
          </p:cNvSpPr>
          <p:nvPr/>
        </p:nvSpPr>
        <p:spPr bwMode="ltGray">
          <a:xfrm>
            <a:off x="3275857" y="1769398"/>
            <a:ext cx="1252630" cy="378042"/>
          </a:xfrm>
          <a:prstGeom prst="rect">
            <a:avLst/>
          </a:prstGeom>
          <a:ln/>
        </p:spPr>
        <p:style>
          <a:lnRef idx="1">
            <a:schemeClr val="accent1"/>
          </a:lnRef>
          <a:fillRef idx="3">
            <a:schemeClr val="accent1"/>
          </a:fillRef>
          <a:effectRef idx="2">
            <a:schemeClr val="accent1"/>
          </a:effectRef>
          <a:fontRef idx="minor">
            <a:schemeClr val="lt1"/>
          </a:fontRef>
        </p:style>
        <p:txBody>
          <a:bodyPr lIns="36000" tIns="36000" rIns="36000" bIns="36000" anchor="ctr"/>
          <a:lstStyle/>
          <a:p>
            <a:pPr algn="ctr">
              <a:defRPr/>
            </a:pPr>
            <a:r>
              <a:rPr lang="zh-CN" altLang="en-US" sz="1200" kern="0" dirty="0" smtClean="0">
                <a:latin typeface="微软雅黑" pitchFamily="34" charset="-122"/>
                <a:ea typeface="微软雅黑" pitchFamily="34" charset="-122"/>
              </a:rPr>
              <a:t>贸金审核</a:t>
            </a:r>
            <a:endParaRPr lang="en-US" altLang="zh-CN" sz="1200" kern="0" dirty="0">
              <a:latin typeface="微软雅黑" pitchFamily="34" charset="-122"/>
              <a:ea typeface="微软雅黑" pitchFamily="34" charset="-122"/>
            </a:endParaRPr>
          </a:p>
        </p:txBody>
      </p:sp>
      <p:sp>
        <p:nvSpPr>
          <p:cNvPr id="138" name="右箭头 137"/>
          <p:cNvSpPr/>
          <p:nvPr/>
        </p:nvSpPr>
        <p:spPr>
          <a:xfrm>
            <a:off x="1259632" y="1931417"/>
            <a:ext cx="144016" cy="144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a:p>
        </p:txBody>
      </p:sp>
      <p:pic>
        <p:nvPicPr>
          <p:cNvPr id="139" name="Picture 2" descr="E:\图片库\捕获.JPG"/>
          <p:cNvPicPr>
            <a:picLocks noChangeAspect="1" noChangeArrowheads="1"/>
          </p:cNvPicPr>
          <p:nvPr/>
        </p:nvPicPr>
        <p:blipFill>
          <a:blip r:embed="rId3" cstate="print"/>
          <a:srcRect/>
          <a:stretch>
            <a:fillRect/>
          </a:stretch>
        </p:blipFill>
        <p:spPr bwMode="auto">
          <a:xfrm>
            <a:off x="35496" y="5503558"/>
            <a:ext cx="3240360" cy="528639"/>
          </a:xfrm>
          <a:prstGeom prst="rect">
            <a:avLst/>
          </a:prstGeom>
          <a:noFill/>
        </p:spPr>
      </p:pic>
      <p:sp>
        <p:nvSpPr>
          <p:cNvPr id="140" name="Rectangle 40"/>
          <p:cNvSpPr>
            <a:spLocks/>
          </p:cNvSpPr>
          <p:nvPr/>
        </p:nvSpPr>
        <p:spPr bwMode="ltGray">
          <a:xfrm>
            <a:off x="3275856" y="4222916"/>
            <a:ext cx="1224136" cy="270030"/>
          </a:xfrm>
          <a:prstGeom prst="rect">
            <a:avLst/>
          </a:prstGeom>
          <a:ln/>
        </p:spPr>
        <p:style>
          <a:lnRef idx="1">
            <a:schemeClr val="accent1"/>
          </a:lnRef>
          <a:fillRef idx="3">
            <a:schemeClr val="accent1"/>
          </a:fillRef>
          <a:effectRef idx="2">
            <a:schemeClr val="accent1"/>
          </a:effectRef>
          <a:fontRef idx="minor">
            <a:schemeClr val="lt1"/>
          </a:fontRef>
        </p:style>
        <p:txBody>
          <a:bodyPr lIns="36000" tIns="36000" rIns="36000" bIns="36000" anchor="ctr"/>
          <a:lstStyle/>
          <a:p>
            <a:pPr algn="ctr">
              <a:defRPr/>
            </a:pPr>
            <a:r>
              <a:rPr lang="zh-CN" altLang="en-US" sz="1200" kern="0" dirty="0" smtClean="0">
                <a:latin typeface="微软雅黑" pitchFamily="34" charset="-122"/>
                <a:ea typeface="微软雅黑" pitchFamily="34" charset="-122"/>
              </a:rPr>
              <a:t>敞口释放</a:t>
            </a:r>
            <a:endParaRPr lang="en-US" altLang="zh-CN" sz="1200" kern="0" dirty="0">
              <a:latin typeface="微软雅黑" pitchFamily="34" charset="-122"/>
              <a:ea typeface="微软雅黑" pitchFamily="34" charset="-122"/>
            </a:endParaRPr>
          </a:p>
        </p:txBody>
      </p:sp>
      <p:sp>
        <p:nvSpPr>
          <p:cNvPr id="142" name="Rectangle 40"/>
          <p:cNvSpPr>
            <a:spLocks/>
          </p:cNvSpPr>
          <p:nvPr/>
        </p:nvSpPr>
        <p:spPr bwMode="ltGray">
          <a:xfrm>
            <a:off x="179592" y="5438130"/>
            <a:ext cx="1080040" cy="270030"/>
          </a:xfrm>
          <a:prstGeom prst="rect">
            <a:avLst/>
          </a:prstGeom>
          <a:ln/>
        </p:spPr>
        <p:style>
          <a:lnRef idx="1">
            <a:schemeClr val="accent1"/>
          </a:lnRef>
          <a:fillRef idx="3">
            <a:schemeClr val="accent1"/>
          </a:fillRef>
          <a:effectRef idx="2">
            <a:schemeClr val="accent1"/>
          </a:effectRef>
          <a:fontRef idx="minor">
            <a:schemeClr val="lt1"/>
          </a:fontRef>
        </p:style>
        <p:txBody>
          <a:bodyPr lIns="36000" tIns="36000" rIns="36000" bIns="36000" anchor="ctr"/>
          <a:lstStyle/>
          <a:p>
            <a:pPr algn="ctr">
              <a:defRPr/>
            </a:pPr>
            <a:r>
              <a:rPr lang="zh-CN" altLang="en-US" sz="1200" kern="0" dirty="0" smtClean="0">
                <a:latin typeface="微软雅黑" pitchFamily="34" charset="-122"/>
                <a:ea typeface="微软雅黑" pitchFamily="34" charset="-122"/>
              </a:rPr>
              <a:t>价格调整</a:t>
            </a:r>
            <a:endParaRPr lang="en-US" altLang="zh-CN" sz="1200" kern="0" dirty="0" smtClean="0">
              <a:latin typeface="微软雅黑" pitchFamily="34" charset="-122"/>
              <a:ea typeface="微软雅黑" pitchFamily="34" charset="-122"/>
            </a:endParaRPr>
          </a:p>
        </p:txBody>
      </p:sp>
      <p:sp>
        <p:nvSpPr>
          <p:cNvPr id="143" name="Rectangle 40"/>
          <p:cNvSpPr>
            <a:spLocks/>
          </p:cNvSpPr>
          <p:nvPr/>
        </p:nvSpPr>
        <p:spPr bwMode="ltGray">
          <a:xfrm>
            <a:off x="1691760" y="5438130"/>
            <a:ext cx="1080040" cy="270030"/>
          </a:xfrm>
          <a:prstGeom prst="rect">
            <a:avLst/>
          </a:prstGeom>
          <a:ln/>
        </p:spPr>
        <p:style>
          <a:lnRef idx="1">
            <a:schemeClr val="accent1"/>
          </a:lnRef>
          <a:fillRef idx="3">
            <a:schemeClr val="accent1"/>
          </a:fillRef>
          <a:effectRef idx="2">
            <a:schemeClr val="accent1"/>
          </a:effectRef>
          <a:fontRef idx="minor">
            <a:schemeClr val="lt1"/>
          </a:fontRef>
        </p:style>
        <p:txBody>
          <a:bodyPr lIns="36000" tIns="36000" rIns="36000" bIns="36000" anchor="ctr"/>
          <a:lstStyle/>
          <a:p>
            <a:pPr algn="ctr">
              <a:defRPr/>
            </a:pPr>
            <a:r>
              <a:rPr lang="zh-CN" altLang="en-US" sz="1200" kern="0" dirty="0" smtClean="0">
                <a:latin typeface="微软雅黑" pitchFamily="34" charset="-122"/>
                <a:ea typeface="微软雅黑" pitchFamily="34" charset="-122"/>
              </a:rPr>
              <a:t>跌价补偿</a:t>
            </a:r>
            <a:endParaRPr lang="en-US" altLang="zh-CN" sz="1200" kern="0" dirty="0" smtClean="0">
              <a:latin typeface="微软雅黑" pitchFamily="34" charset="-122"/>
              <a:ea typeface="微软雅黑" pitchFamily="34" charset="-122"/>
            </a:endParaRPr>
          </a:p>
        </p:txBody>
      </p:sp>
      <p:sp>
        <p:nvSpPr>
          <p:cNvPr id="144" name="Rectangle 40"/>
          <p:cNvSpPr>
            <a:spLocks/>
          </p:cNvSpPr>
          <p:nvPr/>
        </p:nvSpPr>
        <p:spPr bwMode="ltGray">
          <a:xfrm>
            <a:off x="3059832" y="5438130"/>
            <a:ext cx="1080040" cy="270030"/>
          </a:xfrm>
          <a:prstGeom prst="rect">
            <a:avLst/>
          </a:prstGeom>
          <a:ln/>
        </p:spPr>
        <p:style>
          <a:lnRef idx="1">
            <a:schemeClr val="accent1"/>
          </a:lnRef>
          <a:fillRef idx="3">
            <a:schemeClr val="accent1"/>
          </a:fillRef>
          <a:effectRef idx="2">
            <a:schemeClr val="accent1"/>
          </a:effectRef>
          <a:fontRef idx="minor">
            <a:schemeClr val="lt1"/>
          </a:fontRef>
        </p:style>
        <p:txBody>
          <a:bodyPr lIns="36000" tIns="36000" rIns="36000" bIns="36000" anchor="ctr"/>
          <a:lstStyle/>
          <a:p>
            <a:pPr algn="ctr">
              <a:defRPr/>
            </a:pPr>
            <a:r>
              <a:rPr lang="zh-CN" altLang="en-US" sz="1200" kern="0" dirty="0" smtClean="0">
                <a:latin typeface="微软雅黑" pitchFamily="34" charset="-122"/>
                <a:ea typeface="微软雅黑" pitchFamily="34" charset="-122"/>
              </a:rPr>
              <a:t>货物置换</a:t>
            </a:r>
            <a:endParaRPr lang="en-US" altLang="zh-CN" sz="1200" kern="0" dirty="0" smtClean="0">
              <a:latin typeface="微软雅黑" pitchFamily="34" charset="-122"/>
              <a:ea typeface="微软雅黑" pitchFamily="34" charset="-122"/>
            </a:endParaRPr>
          </a:p>
        </p:txBody>
      </p:sp>
      <p:sp>
        <p:nvSpPr>
          <p:cNvPr id="145" name="Rectangle 40"/>
          <p:cNvSpPr>
            <a:spLocks/>
          </p:cNvSpPr>
          <p:nvPr/>
        </p:nvSpPr>
        <p:spPr bwMode="ltGray">
          <a:xfrm>
            <a:off x="3059832" y="5816172"/>
            <a:ext cx="1080040" cy="270030"/>
          </a:xfrm>
          <a:prstGeom prst="rect">
            <a:avLst/>
          </a:prstGeom>
          <a:ln/>
        </p:spPr>
        <p:style>
          <a:lnRef idx="1">
            <a:schemeClr val="accent1"/>
          </a:lnRef>
          <a:fillRef idx="3">
            <a:schemeClr val="accent1"/>
          </a:fillRef>
          <a:effectRef idx="2">
            <a:schemeClr val="accent1"/>
          </a:effectRef>
          <a:fontRef idx="minor">
            <a:schemeClr val="lt1"/>
          </a:fontRef>
        </p:style>
        <p:txBody>
          <a:bodyPr lIns="36000" tIns="36000" rIns="36000" bIns="36000" anchor="ctr"/>
          <a:lstStyle/>
          <a:p>
            <a:pPr algn="ctr">
              <a:defRPr/>
            </a:pPr>
            <a:r>
              <a:rPr lang="zh-CN" altLang="en-US" sz="1200" kern="0" dirty="0" smtClean="0">
                <a:latin typeface="微软雅黑" pitchFamily="34" charset="-122"/>
                <a:ea typeface="微软雅黑" pitchFamily="34" charset="-122"/>
              </a:rPr>
              <a:t>置物处置</a:t>
            </a:r>
            <a:endParaRPr lang="en-US" altLang="zh-CN" sz="1200" kern="0" dirty="0" smtClean="0">
              <a:latin typeface="微软雅黑" pitchFamily="34" charset="-122"/>
              <a:ea typeface="微软雅黑" pitchFamily="34" charset="-122"/>
            </a:endParaRPr>
          </a:p>
        </p:txBody>
      </p:sp>
      <p:sp>
        <p:nvSpPr>
          <p:cNvPr id="146" name="Rectangle 4"/>
          <p:cNvSpPr>
            <a:spLocks noChangeArrowheads="1"/>
          </p:cNvSpPr>
          <p:nvPr/>
        </p:nvSpPr>
        <p:spPr bwMode="gray">
          <a:xfrm>
            <a:off x="72008" y="5330118"/>
            <a:ext cx="4355976" cy="810089"/>
          </a:xfrm>
          <a:prstGeom prst="rect">
            <a:avLst/>
          </a:prstGeom>
          <a:solidFill>
            <a:srgbClr val="4F81BD">
              <a:alpha val="10196"/>
            </a:srgbClr>
          </a:solidFill>
          <a:ln w="19050" algn="ctr">
            <a:solidFill>
              <a:srgbClr val="000000"/>
            </a:solidFill>
            <a:prstDash val="dash"/>
            <a:miter lim="800000"/>
            <a:headEnd/>
            <a:tailEnd/>
          </a:ln>
        </p:spPr>
        <p:txBody>
          <a:bodyPr wrap="none" lIns="91440" tIns="45720" rIns="91440" bIns="45720" anchor="ctr"/>
          <a:lstStyle/>
          <a:p>
            <a:pPr>
              <a:lnSpc>
                <a:spcPct val="50000"/>
              </a:lnSpc>
              <a:spcBef>
                <a:spcPct val="50000"/>
              </a:spcBef>
            </a:pPr>
            <a:endParaRPr lang="zh-CN" altLang="zh-CN" dirty="0">
              <a:solidFill>
                <a:srgbClr val="000000"/>
              </a:solidFill>
              <a:latin typeface="微软雅黑" pitchFamily="34" charset="-122"/>
              <a:ea typeface="微软雅黑" pitchFamily="34" charset="-122"/>
            </a:endParaRPr>
          </a:p>
        </p:txBody>
      </p:sp>
      <p:sp>
        <p:nvSpPr>
          <p:cNvPr id="147" name="Rectangle 40"/>
          <p:cNvSpPr>
            <a:spLocks/>
          </p:cNvSpPr>
          <p:nvPr/>
        </p:nvSpPr>
        <p:spPr bwMode="ltGray">
          <a:xfrm>
            <a:off x="1691760" y="5816172"/>
            <a:ext cx="1080040" cy="270030"/>
          </a:xfrm>
          <a:prstGeom prst="rect">
            <a:avLst/>
          </a:prstGeom>
          <a:ln/>
        </p:spPr>
        <p:style>
          <a:lnRef idx="1">
            <a:schemeClr val="accent1"/>
          </a:lnRef>
          <a:fillRef idx="3">
            <a:schemeClr val="accent1"/>
          </a:fillRef>
          <a:effectRef idx="2">
            <a:schemeClr val="accent1"/>
          </a:effectRef>
          <a:fontRef idx="minor">
            <a:schemeClr val="lt1"/>
          </a:fontRef>
        </p:style>
        <p:txBody>
          <a:bodyPr lIns="36000" tIns="36000" rIns="36000" bIns="36000" anchor="ctr"/>
          <a:lstStyle/>
          <a:p>
            <a:pPr algn="ctr">
              <a:defRPr/>
            </a:pPr>
            <a:r>
              <a:rPr lang="zh-CN" altLang="en-US" sz="1200" kern="0" dirty="0" smtClean="0">
                <a:latin typeface="微软雅黑" pitchFamily="34" charset="-122"/>
                <a:ea typeface="微软雅黑" pitchFamily="34" charset="-122"/>
              </a:rPr>
              <a:t>库存调整</a:t>
            </a:r>
            <a:endParaRPr lang="en-US" altLang="zh-CN" sz="1200" kern="0" dirty="0" smtClean="0">
              <a:latin typeface="微软雅黑" pitchFamily="34" charset="-122"/>
              <a:ea typeface="微软雅黑" pitchFamily="34" charset="-122"/>
            </a:endParaRPr>
          </a:p>
        </p:txBody>
      </p:sp>
      <p:sp>
        <p:nvSpPr>
          <p:cNvPr id="148" name="Rectangle 40"/>
          <p:cNvSpPr>
            <a:spLocks/>
          </p:cNvSpPr>
          <p:nvPr/>
        </p:nvSpPr>
        <p:spPr bwMode="ltGray">
          <a:xfrm>
            <a:off x="179512" y="5816172"/>
            <a:ext cx="1080040" cy="270030"/>
          </a:xfrm>
          <a:prstGeom prst="rect">
            <a:avLst/>
          </a:prstGeom>
          <a:ln/>
        </p:spPr>
        <p:style>
          <a:lnRef idx="1">
            <a:schemeClr val="accent1"/>
          </a:lnRef>
          <a:fillRef idx="3">
            <a:schemeClr val="accent1"/>
          </a:fillRef>
          <a:effectRef idx="2">
            <a:schemeClr val="accent1"/>
          </a:effectRef>
          <a:fontRef idx="minor">
            <a:schemeClr val="lt1"/>
          </a:fontRef>
        </p:style>
        <p:txBody>
          <a:bodyPr lIns="36000" tIns="36000" rIns="36000" bIns="36000" anchor="ctr"/>
          <a:lstStyle/>
          <a:p>
            <a:pPr algn="ctr">
              <a:defRPr/>
            </a:pPr>
            <a:r>
              <a:rPr lang="zh-CN" altLang="en-US" sz="1200" kern="0" dirty="0" smtClean="0">
                <a:latin typeface="微软雅黑" pitchFamily="34" charset="-122"/>
                <a:ea typeface="微软雅黑" pitchFamily="34" charset="-122"/>
              </a:rPr>
              <a:t>盯市价格管理</a:t>
            </a:r>
            <a:endParaRPr lang="en-US" altLang="zh-CN" sz="1200" kern="0" dirty="0" smtClean="0">
              <a:latin typeface="微软雅黑" pitchFamily="34" charset="-122"/>
              <a:ea typeface="微软雅黑" pitchFamily="34" charset="-122"/>
            </a:endParaRPr>
          </a:p>
        </p:txBody>
      </p:sp>
      <p:sp>
        <p:nvSpPr>
          <p:cNvPr id="149" name="Rectangle 40"/>
          <p:cNvSpPr>
            <a:spLocks/>
          </p:cNvSpPr>
          <p:nvPr/>
        </p:nvSpPr>
        <p:spPr bwMode="ltGray">
          <a:xfrm>
            <a:off x="179512" y="4793895"/>
            <a:ext cx="1296144" cy="324036"/>
          </a:xfrm>
          <a:prstGeom prst="rect">
            <a:avLst/>
          </a:prstGeom>
          <a:ln/>
        </p:spPr>
        <p:style>
          <a:lnRef idx="1">
            <a:schemeClr val="accent6"/>
          </a:lnRef>
          <a:fillRef idx="3">
            <a:schemeClr val="accent6"/>
          </a:fillRef>
          <a:effectRef idx="2">
            <a:schemeClr val="accent6"/>
          </a:effectRef>
          <a:fontRef idx="minor">
            <a:schemeClr val="lt1"/>
          </a:fontRef>
        </p:style>
        <p:txBody>
          <a:bodyPr lIns="36000" tIns="36000" rIns="36000" bIns="36000" anchor="ctr"/>
          <a:lstStyle/>
          <a:p>
            <a:pPr algn="ctr">
              <a:defRPr/>
            </a:pPr>
            <a:r>
              <a:rPr lang="zh-CN" altLang="en-US" sz="1200" kern="0" dirty="0" smtClean="0">
                <a:latin typeface="微软雅黑" pitchFamily="34" charset="-122"/>
                <a:ea typeface="微软雅黑" pitchFamily="34" charset="-122"/>
              </a:rPr>
              <a:t>库存清单导入</a:t>
            </a:r>
            <a:endParaRPr lang="en-US" altLang="zh-CN" sz="1200" kern="0" dirty="0" smtClean="0">
              <a:latin typeface="微软雅黑" pitchFamily="34" charset="-122"/>
              <a:ea typeface="微软雅黑" pitchFamily="34" charset="-122"/>
            </a:endParaRPr>
          </a:p>
          <a:p>
            <a:pPr algn="ctr">
              <a:defRPr/>
            </a:pPr>
            <a:r>
              <a:rPr lang="zh-CN" altLang="en-US" sz="1200" kern="0" dirty="0" smtClean="0">
                <a:latin typeface="微软雅黑" pitchFamily="34" charset="-122"/>
                <a:ea typeface="微软雅黑" pitchFamily="34" charset="-122"/>
              </a:rPr>
              <a:t>（总量）</a:t>
            </a:r>
            <a:endParaRPr lang="en-US" altLang="zh-CN" sz="1200" kern="0" dirty="0" smtClean="0">
              <a:latin typeface="微软雅黑" pitchFamily="34" charset="-122"/>
              <a:ea typeface="微软雅黑" pitchFamily="34" charset="-122"/>
            </a:endParaRPr>
          </a:p>
        </p:txBody>
      </p:sp>
      <p:sp>
        <p:nvSpPr>
          <p:cNvPr id="150" name="Rectangle 40"/>
          <p:cNvSpPr>
            <a:spLocks/>
          </p:cNvSpPr>
          <p:nvPr/>
        </p:nvSpPr>
        <p:spPr bwMode="ltGray">
          <a:xfrm>
            <a:off x="1691680" y="4793895"/>
            <a:ext cx="1368152" cy="324036"/>
          </a:xfrm>
          <a:prstGeom prst="rect">
            <a:avLst/>
          </a:prstGeom>
          <a:ln/>
        </p:spPr>
        <p:style>
          <a:lnRef idx="1">
            <a:schemeClr val="accent6"/>
          </a:lnRef>
          <a:fillRef idx="3">
            <a:schemeClr val="accent6"/>
          </a:fillRef>
          <a:effectRef idx="2">
            <a:schemeClr val="accent6"/>
          </a:effectRef>
          <a:fontRef idx="minor">
            <a:schemeClr val="lt1"/>
          </a:fontRef>
        </p:style>
        <p:txBody>
          <a:bodyPr lIns="36000" tIns="36000" rIns="36000" bIns="36000" anchor="ctr"/>
          <a:lstStyle/>
          <a:p>
            <a:pPr algn="ctr">
              <a:defRPr/>
            </a:pPr>
            <a:r>
              <a:rPr lang="zh-CN" altLang="en-US" sz="1200" kern="0" dirty="0" smtClean="0">
                <a:latin typeface="微软雅黑" pitchFamily="34" charset="-122"/>
                <a:ea typeface="微软雅黑" pitchFamily="34" charset="-122"/>
              </a:rPr>
              <a:t>最低控货值调整</a:t>
            </a:r>
            <a:endParaRPr lang="en-US" altLang="zh-CN" sz="1200" kern="0" dirty="0" smtClean="0">
              <a:latin typeface="微软雅黑" pitchFamily="34" charset="-122"/>
              <a:ea typeface="微软雅黑" pitchFamily="34" charset="-122"/>
            </a:endParaRPr>
          </a:p>
          <a:p>
            <a:pPr algn="ctr">
              <a:defRPr/>
            </a:pPr>
            <a:r>
              <a:rPr lang="en-US" altLang="zh-CN" sz="1200" kern="0" dirty="0" smtClean="0">
                <a:latin typeface="微软雅黑" pitchFamily="34" charset="-122"/>
                <a:ea typeface="微软雅黑" pitchFamily="34" charset="-122"/>
              </a:rPr>
              <a:t>(</a:t>
            </a:r>
            <a:r>
              <a:rPr lang="zh-CN" altLang="en-US" sz="1200" kern="0" dirty="0" smtClean="0">
                <a:latin typeface="微软雅黑" pitchFamily="34" charset="-122"/>
                <a:ea typeface="微软雅黑" pitchFamily="34" charset="-122"/>
              </a:rPr>
              <a:t>总量</a:t>
            </a:r>
            <a:r>
              <a:rPr lang="en-US" altLang="zh-CN" sz="1200" kern="0" dirty="0" smtClean="0">
                <a:latin typeface="微软雅黑" pitchFamily="34" charset="-122"/>
                <a:ea typeface="微软雅黑" pitchFamily="34" charset="-122"/>
              </a:rPr>
              <a:t>)</a:t>
            </a:r>
          </a:p>
        </p:txBody>
      </p:sp>
      <p:sp>
        <p:nvSpPr>
          <p:cNvPr id="151" name="左箭头 150"/>
          <p:cNvSpPr/>
          <p:nvPr/>
        </p:nvSpPr>
        <p:spPr>
          <a:xfrm>
            <a:off x="4676175" y="1823373"/>
            <a:ext cx="180000" cy="18000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a:p>
        </p:txBody>
      </p:sp>
      <p:sp>
        <p:nvSpPr>
          <p:cNvPr id="153" name="菱形 152"/>
          <p:cNvSpPr/>
          <p:nvPr/>
        </p:nvSpPr>
        <p:spPr bwMode="auto">
          <a:xfrm>
            <a:off x="3203848" y="2448892"/>
            <a:ext cx="1440160" cy="378042"/>
          </a:xfrm>
          <a:prstGeom prst="diamond">
            <a:avLst/>
          </a:prstGeom>
          <a:solidFill>
            <a:srgbClr val="A4852C"/>
          </a:solidFill>
          <a:ln/>
          <a:extLst>
            <a:ext uri="{91240B29-F687-4F45-9708-019B960494DF}"/>
            <a:ext uri="{AF507438-7753-43E0-B8FC-AC1667EBCBE1}"/>
          </a:extLst>
        </p:spPr>
        <p:style>
          <a:lnRef idx="0">
            <a:schemeClr val="accent1"/>
          </a:lnRef>
          <a:fillRef idx="3">
            <a:schemeClr val="accent1"/>
          </a:fillRef>
          <a:effectRef idx="3">
            <a:schemeClr val="accent1"/>
          </a:effectRef>
          <a:fontRef idx="minor">
            <a:schemeClr val="lt1"/>
          </a:fontRef>
        </p:style>
        <p:txBody>
          <a:bodyPr lIns="91440" tIns="45720" rIns="91440" bIns="45720"/>
          <a:lstStyle/>
          <a:p>
            <a:pPr algn="ctr">
              <a:spcBef>
                <a:spcPct val="20000"/>
              </a:spcBef>
              <a:defRPr/>
            </a:pPr>
            <a:endParaRPr lang="zh-CN" altLang="en-US" sz="1000" dirty="0">
              <a:solidFill>
                <a:schemeClr val="tx1"/>
              </a:solidFill>
              <a:ea typeface="仿宋_GB2312" pitchFamily="49" charset="-122"/>
            </a:endParaRPr>
          </a:p>
        </p:txBody>
      </p:sp>
      <p:sp>
        <p:nvSpPr>
          <p:cNvPr id="154" name="TextBox 104"/>
          <p:cNvSpPr txBox="1">
            <a:spLocks noChangeArrowheads="1"/>
          </p:cNvSpPr>
          <p:nvPr/>
        </p:nvSpPr>
        <p:spPr bwMode="auto">
          <a:xfrm>
            <a:off x="3635902" y="2437315"/>
            <a:ext cx="697627" cy="400110"/>
          </a:xfrm>
          <a:prstGeom prst="rect">
            <a:avLst/>
          </a:prstGeom>
          <a:noFill/>
          <a:ln w="9525">
            <a:noFill/>
            <a:miter lim="800000"/>
            <a:headEnd/>
            <a:tailEnd/>
          </a:ln>
        </p:spPr>
        <p:txBody>
          <a:bodyPr wrap="none" lIns="91440" tIns="45720" rIns="91440" bIns="45720">
            <a:spAutoFit/>
          </a:bodyPr>
          <a:lstStyle/>
          <a:p>
            <a:r>
              <a:rPr lang="zh-CN" altLang="en-US" sz="1000" dirty="0">
                <a:solidFill>
                  <a:schemeClr val="bg1"/>
                </a:solidFill>
              </a:rPr>
              <a:t>提交校验</a:t>
            </a:r>
            <a:endParaRPr lang="en-US" altLang="zh-CN" sz="1000" dirty="0">
              <a:solidFill>
                <a:schemeClr val="bg1"/>
              </a:solidFill>
            </a:endParaRPr>
          </a:p>
          <a:p>
            <a:r>
              <a:rPr lang="zh-CN" altLang="en-US" sz="1000" dirty="0">
                <a:solidFill>
                  <a:schemeClr val="bg1"/>
                </a:solidFill>
              </a:rPr>
              <a:t>是否通过</a:t>
            </a:r>
          </a:p>
        </p:txBody>
      </p:sp>
      <p:sp>
        <p:nvSpPr>
          <p:cNvPr id="155" name="流程图: 过程 154"/>
          <p:cNvSpPr/>
          <p:nvPr/>
        </p:nvSpPr>
        <p:spPr bwMode="auto">
          <a:xfrm>
            <a:off x="4788109" y="2499064"/>
            <a:ext cx="142875" cy="161924"/>
          </a:xfrm>
          <a:prstGeom prst="flowChartProcess">
            <a:avLst/>
          </a:prstGeom>
          <a:solidFill>
            <a:schemeClr val="bg1"/>
          </a:solidFill>
          <a:ln>
            <a:noFill/>
          </a:ln>
          <a:effectLst/>
          <a:extLst>
            <a:ext uri="{91240B29-F687-4F45-9708-019B960494DF}"/>
            <a:ext uri="{AF507438-7753-43E0-B8FC-AC1667EBCBE1}"/>
          </a:extLst>
        </p:spPr>
        <p:txBody>
          <a:bodyPr lIns="91440" tIns="45720" rIns="91440" bIns="45720"/>
          <a:lstStyle/>
          <a:p>
            <a:pPr algn="ctr">
              <a:spcBef>
                <a:spcPct val="20000"/>
              </a:spcBef>
              <a:defRPr/>
            </a:pPr>
            <a:endParaRPr lang="zh-CN" altLang="en-US" sz="1100" dirty="0">
              <a:latin typeface="Arial" charset="0"/>
            </a:endParaRPr>
          </a:p>
        </p:txBody>
      </p:sp>
      <p:cxnSp>
        <p:nvCxnSpPr>
          <p:cNvPr id="156" name="直接连接符 155"/>
          <p:cNvCxnSpPr/>
          <p:nvPr/>
        </p:nvCxnSpPr>
        <p:spPr bwMode="ltGray">
          <a:xfrm flipH="1">
            <a:off x="3563888" y="2220196"/>
            <a:ext cx="124" cy="351588"/>
          </a:xfrm>
          <a:prstGeom prst="line">
            <a:avLst/>
          </a:prstGeom>
          <a:ln w="1905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57" name="流程图: 过程 156"/>
          <p:cNvSpPr/>
          <p:nvPr/>
        </p:nvSpPr>
        <p:spPr bwMode="auto">
          <a:xfrm>
            <a:off x="3347989" y="2300655"/>
            <a:ext cx="215900" cy="163116"/>
          </a:xfrm>
          <a:prstGeom prst="flowChartProcess">
            <a:avLst/>
          </a:prstGeom>
          <a:solidFill>
            <a:schemeClr val="bg1"/>
          </a:solidFill>
          <a:ln>
            <a:noFill/>
          </a:ln>
          <a:effectLst/>
          <a:extLst>
            <a:ext uri="{91240B29-F687-4F45-9708-019B960494DF}"/>
            <a:ext uri="{AF507438-7753-43E0-B8FC-AC1667EBCBE1}"/>
          </a:extLst>
        </p:spPr>
        <p:txBody>
          <a:bodyPr lIns="91440" tIns="45720" rIns="91440" bIns="45720"/>
          <a:lstStyle/>
          <a:p>
            <a:pPr algn="ctr">
              <a:spcBef>
                <a:spcPct val="20000"/>
              </a:spcBef>
              <a:defRPr/>
            </a:pPr>
            <a:r>
              <a:rPr lang="zh-CN" altLang="en-US" sz="1100" dirty="0">
                <a:latin typeface="Arial" charset="0"/>
              </a:rPr>
              <a:t>否</a:t>
            </a:r>
          </a:p>
        </p:txBody>
      </p:sp>
      <p:sp>
        <p:nvSpPr>
          <p:cNvPr id="158" name="流程图: 过程 157"/>
          <p:cNvSpPr/>
          <p:nvPr/>
        </p:nvSpPr>
        <p:spPr bwMode="auto">
          <a:xfrm>
            <a:off x="3995739" y="2247841"/>
            <a:ext cx="576262" cy="161924"/>
          </a:xfrm>
          <a:prstGeom prst="flowChartProcess">
            <a:avLst/>
          </a:prstGeom>
          <a:solidFill>
            <a:schemeClr val="bg1"/>
          </a:solidFill>
          <a:ln>
            <a:noFill/>
          </a:ln>
          <a:effectLst/>
          <a:extLst>
            <a:ext uri="{91240B29-F687-4F45-9708-019B960494DF}"/>
            <a:ext uri="{AF507438-7753-43E0-B8FC-AC1667EBCBE1}"/>
          </a:extLst>
        </p:spPr>
        <p:txBody>
          <a:bodyPr lIns="91440" tIns="45720" rIns="91440" bIns="45720"/>
          <a:lstStyle/>
          <a:p>
            <a:pPr algn="ctr">
              <a:spcBef>
                <a:spcPct val="20000"/>
              </a:spcBef>
              <a:defRPr/>
            </a:pPr>
            <a:r>
              <a:rPr lang="zh-CN" altLang="en-US" sz="1100" dirty="0">
                <a:latin typeface="Arial" charset="0"/>
              </a:rPr>
              <a:t>提交</a:t>
            </a:r>
          </a:p>
        </p:txBody>
      </p:sp>
    </p:spTree>
    <p:extLst>
      <p:ext uri="{BB962C8B-B14F-4D97-AF65-F5344CB8AC3E}">
        <p14:creationId xmlns:p14="http://schemas.microsoft.com/office/powerpoint/2010/main" xmlns="" val="1454658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38525" y="163840"/>
            <a:ext cx="8748000" cy="647699"/>
          </a:xfrm>
        </p:spPr>
        <p:txBody>
          <a:bodyPr>
            <a:normAutofit fontScale="90000"/>
          </a:bodyPr>
          <a:lstStyle/>
          <a:p>
            <a:r>
              <a:rPr lang="en-US" altLang="zh-CN" b="1" dirty="0" smtClean="0">
                <a:solidFill>
                  <a:srgbClr val="26AB8E"/>
                </a:solidFill>
              </a:rPr>
              <a:t/>
            </a:r>
            <a:br>
              <a:rPr lang="en-US" altLang="zh-CN" b="1" dirty="0" smtClean="0">
                <a:solidFill>
                  <a:srgbClr val="26AB8E"/>
                </a:solidFill>
              </a:rPr>
            </a:br>
            <a:endParaRPr lang="zh-CN" altLang="en-US" dirty="0"/>
          </a:p>
        </p:txBody>
      </p:sp>
      <p:sp>
        <p:nvSpPr>
          <p:cNvPr id="4" name="灯片编号占位符 3"/>
          <p:cNvSpPr>
            <a:spLocks noGrp="1"/>
          </p:cNvSpPr>
          <p:nvPr>
            <p:ph type="sldNum" sz="quarter" idx="12"/>
          </p:nvPr>
        </p:nvSpPr>
        <p:spPr/>
        <p:txBody>
          <a:bodyPr/>
          <a:lstStyle/>
          <a:p>
            <a:fld id="{4B1B0860-3CE7-4EC1-80B2-E4FAEF86BBEB}" type="slidenum">
              <a:rPr lang="zh-CN" altLang="en-US" smtClean="0"/>
              <a:pPr/>
              <a:t>25</a:t>
            </a:fld>
            <a:endParaRPr lang="zh-CN" altLang="en-US"/>
          </a:p>
        </p:txBody>
      </p:sp>
      <p:sp>
        <p:nvSpPr>
          <p:cNvPr id="26" name="TextBox 25"/>
          <p:cNvSpPr txBox="1"/>
          <p:nvPr/>
        </p:nvSpPr>
        <p:spPr>
          <a:xfrm>
            <a:off x="611559" y="1196752"/>
            <a:ext cx="11316237" cy="369332"/>
          </a:xfrm>
          <a:prstGeom prst="rect">
            <a:avLst/>
          </a:prstGeom>
          <a:noFill/>
        </p:spPr>
        <p:txBody>
          <a:bodyPr wrap="square" rtlCol="0">
            <a:spAutoFit/>
          </a:bodyPr>
          <a:lstStyle/>
          <a:p>
            <a:pPr algn="l">
              <a:buFont typeface="Wingdings" pitchFamily="2" charset="2"/>
              <a:buChar char="p"/>
            </a:pPr>
            <a:endParaRPr lang="zh-CN" altLang="en-US" b="0" dirty="0">
              <a:effectLst/>
            </a:endParaRPr>
          </a:p>
        </p:txBody>
      </p:sp>
      <p:sp>
        <p:nvSpPr>
          <p:cNvPr id="29" name="矩形 28"/>
          <p:cNvSpPr/>
          <p:nvPr/>
        </p:nvSpPr>
        <p:spPr>
          <a:xfrm>
            <a:off x="209568" y="223342"/>
            <a:ext cx="4693914" cy="523220"/>
          </a:xfrm>
          <a:prstGeom prst="rect">
            <a:avLst/>
          </a:prstGeom>
        </p:spPr>
        <p:txBody>
          <a:bodyPr wrap="none">
            <a:spAutoFit/>
          </a:bodyPr>
          <a:lstStyle/>
          <a:p>
            <a:r>
              <a:rPr lang="zh-CN" altLang="en-US" sz="2800" b="1" dirty="0" smtClean="0">
                <a:solidFill>
                  <a:schemeClr val="bg1"/>
                </a:solidFill>
                <a:latin typeface="黑体" pitchFamily="2" charset="-122"/>
                <a:ea typeface="黑体" pitchFamily="2" charset="-122"/>
              </a:rPr>
              <a:t>供应链金融</a:t>
            </a:r>
            <a:r>
              <a:rPr lang="en-US" altLang="zh-CN" sz="2800" b="1" dirty="0" smtClean="0">
                <a:solidFill>
                  <a:schemeClr val="bg1"/>
                </a:solidFill>
                <a:latin typeface="黑体" pitchFamily="2" charset="-122"/>
                <a:ea typeface="黑体" pitchFamily="2" charset="-122"/>
              </a:rPr>
              <a:t>-</a:t>
            </a:r>
            <a:r>
              <a:rPr lang="zh-CN" altLang="en-US" sz="2800" b="1" dirty="0" smtClean="0">
                <a:solidFill>
                  <a:schemeClr val="bg1"/>
                </a:solidFill>
              </a:rPr>
              <a:t>可质押货品种类</a:t>
            </a:r>
            <a:endParaRPr lang="zh-CN" altLang="en-US" sz="2800" dirty="0">
              <a:solidFill>
                <a:schemeClr val="bg1"/>
              </a:solidFill>
            </a:endParaRPr>
          </a:p>
        </p:txBody>
      </p:sp>
      <p:graphicFrame>
        <p:nvGraphicFramePr>
          <p:cNvPr id="7" name="表格 6"/>
          <p:cNvGraphicFramePr>
            <a:graphicFrameLocks noGrp="1"/>
          </p:cNvGraphicFramePr>
          <p:nvPr/>
        </p:nvGraphicFramePr>
        <p:xfrm>
          <a:off x="162044" y="878799"/>
          <a:ext cx="11840901" cy="5921407"/>
        </p:xfrm>
        <a:graphic>
          <a:graphicData uri="http://schemas.openxmlformats.org/drawingml/2006/table">
            <a:tbl>
              <a:tblPr/>
              <a:tblGrid>
                <a:gridCol w="480482"/>
                <a:gridCol w="1139975"/>
                <a:gridCol w="9294471"/>
                <a:gridCol w="925973"/>
              </a:tblGrid>
              <a:tr h="301820">
                <a:tc>
                  <a:txBody>
                    <a:bodyPr/>
                    <a:lstStyle/>
                    <a:p>
                      <a:pPr algn="just" rtl="0" fontAlgn="ctr"/>
                      <a:r>
                        <a:rPr lang="zh-CN" altLang="en-US" sz="1400" b="1" i="0" u="none" strike="noStrike" dirty="0">
                          <a:solidFill>
                            <a:srgbClr val="000000"/>
                          </a:solidFill>
                          <a:latin typeface="宋体"/>
                        </a:rPr>
                        <a:t>编号 </a:t>
                      </a:r>
                    </a:p>
                  </a:txBody>
                  <a:tcPr marL="5831" marR="5831" marT="583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rtl="0" fontAlgn="ctr"/>
                      <a:r>
                        <a:rPr lang="zh-CN" altLang="en-US" sz="1400" b="1" i="0" u="none" strike="noStrike">
                          <a:solidFill>
                            <a:srgbClr val="000000"/>
                          </a:solidFill>
                          <a:latin typeface="宋体"/>
                        </a:rPr>
                        <a:t>类别名称 </a:t>
                      </a:r>
                    </a:p>
                  </a:txBody>
                  <a:tcPr marL="5831" marR="5831" marT="583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rtl="0" fontAlgn="ctr"/>
                      <a:r>
                        <a:rPr lang="zh-CN" altLang="en-US" sz="1400" b="1" i="0" u="none" strike="noStrike" dirty="0">
                          <a:solidFill>
                            <a:srgbClr val="000000"/>
                          </a:solidFill>
                          <a:latin typeface="宋体"/>
                        </a:rPr>
                        <a:t>                             </a:t>
                      </a:r>
                      <a:r>
                        <a:rPr lang="zh-CN" altLang="en-US" sz="1400" b="1" i="0" u="none" strike="noStrike" dirty="0" smtClean="0">
                          <a:solidFill>
                            <a:srgbClr val="000000"/>
                          </a:solidFill>
                          <a:latin typeface="宋体"/>
                        </a:rPr>
                        <a:t>      所</a:t>
                      </a:r>
                      <a:r>
                        <a:rPr lang="zh-CN" altLang="en-US" sz="1400" b="1" i="0" u="none" strike="noStrike" dirty="0">
                          <a:solidFill>
                            <a:srgbClr val="000000"/>
                          </a:solidFill>
                          <a:latin typeface="宋体"/>
                        </a:rPr>
                        <a:t>含子类 </a:t>
                      </a:r>
                    </a:p>
                  </a:txBody>
                  <a:tcPr marL="5831" marR="5831" marT="583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rtl="0" fontAlgn="ctr"/>
                      <a:r>
                        <a:rPr lang="zh-CN" altLang="en-US" sz="1400" b="1" i="0" u="none" strike="noStrike" dirty="0" smtClean="0">
                          <a:solidFill>
                            <a:srgbClr val="000000"/>
                          </a:solidFill>
                          <a:latin typeface="宋体"/>
                        </a:rPr>
                        <a:t>质押</a:t>
                      </a:r>
                      <a:r>
                        <a:rPr lang="zh-CN" altLang="en-US" sz="1400" b="1" i="0" u="none" strike="noStrike" dirty="0">
                          <a:solidFill>
                            <a:srgbClr val="000000"/>
                          </a:solidFill>
                          <a:latin typeface="宋体"/>
                        </a:rPr>
                        <a:t>上限 </a:t>
                      </a:r>
                    </a:p>
                  </a:txBody>
                  <a:tcPr marL="5831" marR="5831" marT="583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78492">
                <a:tc>
                  <a:txBody>
                    <a:bodyPr/>
                    <a:lstStyle/>
                    <a:p>
                      <a:pPr algn="ctr" rtl="0" fontAlgn="ctr"/>
                      <a:r>
                        <a:rPr lang="en-US" altLang="zh-CN" sz="1400" b="0" i="0" u="none" strike="noStrike" dirty="0">
                          <a:solidFill>
                            <a:srgbClr val="000000"/>
                          </a:solidFill>
                          <a:latin typeface="宋体"/>
                        </a:rPr>
                        <a:t>1</a:t>
                      </a:r>
                    </a:p>
                  </a:txBody>
                  <a:tcPr marL="5831" marR="5831" marT="583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rtl="0" fontAlgn="ctr"/>
                      <a:r>
                        <a:rPr lang="zh-CN" altLang="en-US" sz="1400" b="0" i="0" u="none" strike="noStrike" dirty="0">
                          <a:solidFill>
                            <a:srgbClr val="000000"/>
                          </a:solidFill>
                          <a:latin typeface="宋体"/>
                        </a:rPr>
                        <a:t>黑色金属 </a:t>
                      </a:r>
                    </a:p>
                  </a:txBody>
                  <a:tcPr marL="5831" marR="5831" marT="583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rtl="0" fontAlgn="ctr"/>
                      <a:r>
                        <a:rPr lang="zh-CN" altLang="en-US" sz="1400" b="0" i="0" u="none" strike="noStrike" dirty="0">
                          <a:solidFill>
                            <a:srgbClr val="000000"/>
                          </a:solidFill>
                          <a:latin typeface="宋体"/>
                        </a:rPr>
                        <a:t>生铁，钢材（板材、涂镀、线材、螺纹钢、型材盘条、不锈钢、管材、钢坯、硅钢、特钢），铁合金（硅铁、锰铁、钒铁、铬铁、钛铁），废钢</a:t>
                      </a:r>
                      <a:br>
                        <a:rPr lang="zh-CN" altLang="en-US" sz="1400" b="0" i="0" u="none" strike="noStrike" dirty="0">
                          <a:solidFill>
                            <a:srgbClr val="000000"/>
                          </a:solidFill>
                          <a:latin typeface="宋体"/>
                        </a:rPr>
                      </a:br>
                      <a:r>
                        <a:rPr lang="zh-CN" altLang="en-US" sz="1400" b="0" i="0" u="none" strike="noStrike" dirty="0">
                          <a:solidFill>
                            <a:srgbClr val="000000"/>
                          </a:solidFill>
                          <a:latin typeface="宋体"/>
                        </a:rPr>
                        <a:t>注：废钢须符合国家相关环保标准和进口标准</a:t>
                      </a:r>
                    </a:p>
                  </a:txBody>
                  <a:tcPr marL="5831" marR="5831" marT="583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altLang="zh-CN" sz="1400" b="0" i="0" u="none" strike="noStrike" dirty="0">
                          <a:solidFill>
                            <a:srgbClr val="000000"/>
                          </a:solidFill>
                          <a:latin typeface="宋体"/>
                        </a:rPr>
                        <a:t>70%</a:t>
                      </a:r>
                    </a:p>
                  </a:txBody>
                  <a:tcPr marL="5831" marR="5831" marT="583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78492">
                <a:tc>
                  <a:txBody>
                    <a:bodyPr/>
                    <a:lstStyle/>
                    <a:p>
                      <a:pPr algn="ctr" rtl="0" fontAlgn="ctr"/>
                      <a:r>
                        <a:rPr lang="en-US" altLang="zh-CN" sz="1400" b="0" i="0" u="none" strike="noStrike" dirty="0">
                          <a:solidFill>
                            <a:srgbClr val="000000"/>
                          </a:solidFill>
                          <a:latin typeface="宋体"/>
                        </a:rPr>
                        <a:t>2</a:t>
                      </a:r>
                    </a:p>
                  </a:txBody>
                  <a:tcPr marL="5831" marR="5831" marT="583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rtl="0" fontAlgn="ctr"/>
                      <a:r>
                        <a:rPr lang="zh-CN" altLang="en-US" sz="1400" b="0" i="0" u="none" strike="noStrike" dirty="0">
                          <a:solidFill>
                            <a:srgbClr val="000000"/>
                          </a:solidFill>
                          <a:latin typeface="宋体"/>
                        </a:rPr>
                        <a:t>有色金属 </a:t>
                      </a:r>
                    </a:p>
                  </a:txBody>
                  <a:tcPr marL="5831" marR="5831" marT="583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rtl="0" fontAlgn="ctr"/>
                      <a:r>
                        <a:rPr lang="zh-CN" altLang="en-US" sz="1400" b="0" i="0" u="none" strike="noStrike" dirty="0">
                          <a:solidFill>
                            <a:srgbClr val="000000"/>
                          </a:solidFill>
                          <a:latin typeface="宋体"/>
                        </a:rPr>
                        <a:t>基本金属及其合金、型材（铜、铝、铅、锌、镍、锡、上述品种的废有色金属），小金属及其合金（锰、铬），贵金属（标准黄金、标准铂金）</a:t>
                      </a:r>
                      <a:br>
                        <a:rPr lang="zh-CN" altLang="en-US" sz="1400" b="0" i="0" u="none" strike="noStrike" dirty="0">
                          <a:solidFill>
                            <a:srgbClr val="000000"/>
                          </a:solidFill>
                          <a:latin typeface="宋体"/>
                        </a:rPr>
                      </a:br>
                      <a:r>
                        <a:rPr lang="zh-CN" altLang="en-US" sz="1400" b="0" i="0" u="none" strike="noStrike" dirty="0">
                          <a:solidFill>
                            <a:srgbClr val="000000"/>
                          </a:solidFill>
                          <a:latin typeface="宋体"/>
                        </a:rPr>
                        <a:t>注：废有色金属需符合国家相关环保标准和进口标准</a:t>
                      </a:r>
                    </a:p>
                  </a:txBody>
                  <a:tcPr marL="5831" marR="5831" marT="583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altLang="zh-CN" sz="1400" b="0" i="0" u="none" strike="noStrike" dirty="0">
                          <a:solidFill>
                            <a:srgbClr val="000000"/>
                          </a:solidFill>
                          <a:latin typeface="宋体"/>
                        </a:rPr>
                        <a:t>70%</a:t>
                      </a:r>
                    </a:p>
                  </a:txBody>
                  <a:tcPr marL="5831" marR="5831" marT="583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71701">
                <a:tc>
                  <a:txBody>
                    <a:bodyPr/>
                    <a:lstStyle/>
                    <a:p>
                      <a:pPr algn="ctr" rtl="0" fontAlgn="ctr"/>
                      <a:r>
                        <a:rPr lang="en-US" altLang="zh-CN" sz="1400" b="0" i="0" u="none" strike="noStrike" dirty="0">
                          <a:solidFill>
                            <a:srgbClr val="000000"/>
                          </a:solidFill>
                          <a:latin typeface="宋体"/>
                        </a:rPr>
                        <a:t>3</a:t>
                      </a:r>
                    </a:p>
                  </a:txBody>
                  <a:tcPr marL="5831" marR="5831" marT="583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rtl="0" fontAlgn="ctr"/>
                      <a:r>
                        <a:rPr lang="zh-CN" altLang="en-US" sz="1400" b="0" i="0" u="none" strike="noStrike" dirty="0">
                          <a:solidFill>
                            <a:srgbClr val="000000"/>
                          </a:solidFill>
                          <a:latin typeface="宋体"/>
                        </a:rPr>
                        <a:t>矿产品 </a:t>
                      </a:r>
                    </a:p>
                  </a:txBody>
                  <a:tcPr marL="5831" marR="5831" marT="583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rtl="0" fontAlgn="ctr"/>
                      <a:r>
                        <a:rPr lang="zh-CN" altLang="en-US" sz="1400" b="0" i="0" u="none" strike="noStrike" dirty="0">
                          <a:solidFill>
                            <a:srgbClr val="000000"/>
                          </a:solidFill>
                          <a:latin typeface="宋体"/>
                        </a:rPr>
                        <a:t>煤（褐煤、烟煤、无烟煤、洗精煤），焦炭，矿石（铁矿石、铝矿、锌矿、锰矿、铜矿、镍矿、铅矿、铬矿），油品（原油、燃料油、汽油、煤油、柴油、沥青、润滑油、溶剂油、石蜡油、石脑油、焦油、渣油），液化石油气，天然气</a:t>
                      </a:r>
                    </a:p>
                  </a:txBody>
                  <a:tcPr marL="5831" marR="5831" marT="583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altLang="zh-CN" sz="1400" b="0" i="0" u="none" strike="noStrike" dirty="0">
                          <a:solidFill>
                            <a:srgbClr val="000000"/>
                          </a:solidFill>
                          <a:latin typeface="宋体"/>
                        </a:rPr>
                        <a:t>70%</a:t>
                      </a:r>
                    </a:p>
                  </a:txBody>
                  <a:tcPr marL="5831" marR="5831" marT="583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426268">
                <a:tc>
                  <a:txBody>
                    <a:bodyPr/>
                    <a:lstStyle/>
                    <a:p>
                      <a:pPr algn="ctr" rtl="0" fontAlgn="ctr"/>
                      <a:r>
                        <a:rPr lang="en-US" altLang="zh-CN" sz="1400" b="0" i="0" u="none" strike="noStrike" dirty="0">
                          <a:solidFill>
                            <a:srgbClr val="000000"/>
                          </a:solidFill>
                          <a:latin typeface="宋体"/>
                        </a:rPr>
                        <a:t>4</a:t>
                      </a:r>
                    </a:p>
                  </a:txBody>
                  <a:tcPr marL="5831" marR="5831" marT="583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rtl="0" fontAlgn="ctr"/>
                      <a:r>
                        <a:rPr lang="zh-CN" altLang="en-US" sz="1400" b="0" i="0" u="none" strike="noStrike" dirty="0">
                          <a:solidFill>
                            <a:srgbClr val="000000"/>
                          </a:solidFill>
                          <a:latin typeface="宋体"/>
                        </a:rPr>
                        <a:t>化工产品 </a:t>
                      </a:r>
                    </a:p>
                  </a:txBody>
                  <a:tcPr marL="5831" marR="5831" marT="583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rtl="0" fontAlgn="ctr"/>
                      <a:r>
                        <a:rPr lang="zh-CN" altLang="en-US" sz="1400" b="0" i="0" u="none" strike="noStrike" dirty="0">
                          <a:solidFill>
                            <a:srgbClr val="000000"/>
                          </a:solidFill>
                          <a:latin typeface="宋体"/>
                        </a:rPr>
                        <a:t>化学矿（硫矿、磷矿、硼矿、钾矿），无机化工原料，有机化工原料，合成树脂及塑料（塑料原料、耐高温塑料、塑料合金）</a:t>
                      </a:r>
                      <a:r>
                        <a:rPr lang="en-US" altLang="zh-CN" sz="1400" b="0" i="0" u="none" strike="noStrike" dirty="0">
                          <a:solidFill>
                            <a:srgbClr val="000000"/>
                          </a:solidFill>
                          <a:latin typeface="宋体"/>
                        </a:rPr>
                        <a:t>,</a:t>
                      </a:r>
                      <a:r>
                        <a:rPr lang="zh-CN" altLang="en-US" sz="1400" b="0" i="0" u="none" strike="noStrike" dirty="0">
                          <a:solidFill>
                            <a:srgbClr val="000000"/>
                          </a:solidFill>
                          <a:latin typeface="宋体"/>
                        </a:rPr>
                        <a:t>合成纤维，通用塑料制品（塑料薄膜、塑料管材、塑料建材、可回收废旧塑料等），橡胶及其制品（天然橡胶、合成橡胶、汽车轮胎），化肥（氮肥、磷肥、钾肥、复合肥）</a:t>
                      </a:r>
                      <a:br>
                        <a:rPr lang="zh-CN" altLang="en-US" sz="1400" b="0" i="0" u="none" strike="noStrike" dirty="0">
                          <a:solidFill>
                            <a:srgbClr val="000000"/>
                          </a:solidFill>
                          <a:latin typeface="宋体"/>
                        </a:rPr>
                      </a:br>
                      <a:r>
                        <a:rPr lang="zh-CN" altLang="en-US" sz="1400" b="0" i="0" u="none" strike="noStrike" dirty="0">
                          <a:solidFill>
                            <a:srgbClr val="000000"/>
                          </a:solidFill>
                          <a:latin typeface="宋体"/>
                        </a:rPr>
                        <a:t>注：</a:t>
                      </a:r>
                      <a:r>
                        <a:rPr lang="en-US" altLang="zh-CN" sz="1400" b="0" i="0" u="none" strike="noStrike" dirty="0">
                          <a:solidFill>
                            <a:srgbClr val="000000"/>
                          </a:solidFill>
                          <a:latin typeface="宋体"/>
                        </a:rPr>
                        <a:t>1</a:t>
                      </a:r>
                      <a:r>
                        <a:rPr lang="zh-CN" altLang="en-US" sz="1400" b="0" i="0" u="none" strike="noStrike" dirty="0">
                          <a:solidFill>
                            <a:srgbClr val="000000"/>
                          </a:solidFill>
                          <a:latin typeface="宋体"/>
                        </a:rPr>
                        <a:t>、无机及有机化工原料、通用塑料制品因种类繁多，宜选择物理化学性质稳定、易于保管、价格波动小、交易市场成熟、符合环保标准的产品。分行如向辖内经营机构发布可质押货品目录，应详细列明选择的具体商品名称；</a:t>
                      </a:r>
                      <a:r>
                        <a:rPr lang="en-US" altLang="zh-CN" sz="1400" b="0" i="0" u="none" strike="noStrike" dirty="0">
                          <a:solidFill>
                            <a:srgbClr val="000000"/>
                          </a:solidFill>
                          <a:latin typeface="宋体"/>
                        </a:rPr>
                        <a:t>2</a:t>
                      </a:r>
                      <a:r>
                        <a:rPr lang="zh-CN" altLang="en-US" sz="1400" b="0" i="0" u="none" strike="noStrike" dirty="0">
                          <a:solidFill>
                            <a:srgbClr val="000000"/>
                          </a:solidFill>
                          <a:latin typeface="宋体"/>
                        </a:rPr>
                        <a:t>、汽车轮胎应选择国内外知名品牌，如米其林、固特异、普利斯通、佳通、韩泰、正新、东洋、回力、三角、双星、长城等。</a:t>
                      </a:r>
                    </a:p>
                  </a:txBody>
                  <a:tcPr marL="5831" marR="5831" marT="583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altLang="zh-CN" sz="1400" b="0" i="0" u="none" strike="noStrike" dirty="0">
                          <a:solidFill>
                            <a:srgbClr val="000000"/>
                          </a:solidFill>
                          <a:latin typeface="宋体"/>
                        </a:rPr>
                        <a:t>70%</a:t>
                      </a:r>
                    </a:p>
                  </a:txBody>
                  <a:tcPr marL="5831" marR="5831" marT="583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50788">
                <a:tc>
                  <a:txBody>
                    <a:bodyPr/>
                    <a:lstStyle/>
                    <a:p>
                      <a:pPr algn="ctr" rtl="0" fontAlgn="ctr"/>
                      <a:r>
                        <a:rPr lang="en-US" altLang="zh-CN" sz="1400" b="0" i="0" u="none" strike="noStrike" dirty="0">
                          <a:solidFill>
                            <a:srgbClr val="000000"/>
                          </a:solidFill>
                          <a:latin typeface="宋体"/>
                        </a:rPr>
                        <a:t>5</a:t>
                      </a:r>
                    </a:p>
                  </a:txBody>
                  <a:tcPr marL="5831" marR="5831" marT="583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rtl="0" fontAlgn="ctr"/>
                      <a:r>
                        <a:rPr lang="zh-CN" altLang="en-US" sz="1400" b="0" i="0" u="none" strike="noStrike" dirty="0">
                          <a:solidFill>
                            <a:srgbClr val="000000"/>
                          </a:solidFill>
                          <a:latin typeface="宋体"/>
                        </a:rPr>
                        <a:t>纺织原料及纺织制品 </a:t>
                      </a:r>
                    </a:p>
                  </a:txBody>
                  <a:tcPr marL="5831" marR="5831" marT="583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rtl="0" fontAlgn="ctr"/>
                      <a:r>
                        <a:rPr lang="zh-CN" altLang="en-US" sz="1400" b="0" i="0" u="none" strike="noStrike" dirty="0">
                          <a:solidFill>
                            <a:srgbClr val="000000"/>
                          </a:solidFill>
                          <a:latin typeface="宋体"/>
                        </a:rPr>
                        <a:t>棉花，棉纱，坯布，化学纤维</a:t>
                      </a:r>
                    </a:p>
                  </a:txBody>
                  <a:tcPr marL="5831" marR="5831" marT="583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altLang="zh-CN" sz="1400" b="0" i="0" u="none" strike="noStrike" dirty="0">
                          <a:solidFill>
                            <a:srgbClr val="000000"/>
                          </a:solidFill>
                          <a:latin typeface="宋体"/>
                        </a:rPr>
                        <a:t>70%</a:t>
                      </a:r>
                    </a:p>
                  </a:txBody>
                  <a:tcPr marL="5831" marR="5831" marT="583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23105">
                <a:tc>
                  <a:txBody>
                    <a:bodyPr/>
                    <a:lstStyle/>
                    <a:p>
                      <a:pPr algn="ctr" rtl="0" fontAlgn="ctr"/>
                      <a:r>
                        <a:rPr lang="en-US" altLang="zh-CN" sz="1400" b="0" i="0" u="none" strike="noStrike" dirty="0">
                          <a:solidFill>
                            <a:srgbClr val="000000"/>
                          </a:solidFill>
                          <a:latin typeface="宋体"/>
                        </a:rPr>
                        <a:t>6</a:t>
                      </a:r>
                    </a:p>
                  </a:txBody>
                  <a:tcPr marL="5831" marR="5831" marT="583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rtl="0" fontAlgn="ctr"/>
                      <a:r>
                        <a:rPr lang="zh-CN" altLang="en-US" sz="1400" b="0" i="0" u="none" strike="noStrike" dirty="0">
                          <a:solidFill>
                            <a:srgbClr val="000000"/>
                          </a:solidFill>
                          <a:latin typeface="宋体"/>
                        </a:rPr>
                        <a:t>交通工具 </a:t>
                      </a:r>
                    </a:p>
                  </a:txBody>
                  <a:tcPr marL="5831" marR="5831" marT="583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rtl="0" fontAlgn="ctr"/>
                      <a:r>
                        <a:rPr lang="zh-CN" altLang="en-US" sz="1400" b="0" i="0" u="none" strike="noStrike" dirty="0">
                          <a:solidFill>
                            <a:srgbClr val="000000"/>
                          </a:solidFill>
                          <a:latin typeface="宋体"/>
                        </a:rPr>
                        <a:t>未上牌乘用车（依据国家标准分类</a:t>
                      </a:r>
                      <a:r>
                        <a:rPr lang="en-US" altLang="zh-CN" sz="1400" b="0" i="0" u="none" strike="noStrike" dirty="0">
                          <a:solidFill>
                            <a:srgbClr val="000000"/>
                          </a:solidFill>
                          <a:latin typeface="宋体"/>
                        </a:rPr>
                        <a:t>&lt;GB/T 3730.1-2001&gt;</a:t>
                      </a:r>
                      <a:r>
                        <a:rPr lang="zh-CN" altLang="en-US" sz="1400" b="0" i="0" u="none" strike="noStrike" dirty="0">
                          <a:solidFill>
                            <a:srgbClr val="000000"/>
                          </a:solidFill>
                          <a:latin typeface="宋体"/>
                        </a:rPr>
                        <a:t>，不含专用乘用车、殡仪车、防弹车、救护车等）</a:t>
                      </a:r>
                      <a:br>
                        <a:rPr lang="zh-CN" altLang="en-US" sz="1400" b="0" i="0" u="none" strike="noStrike" dirty="0">
                          <a:solidFill>
                            <a:srgbClr val="000000"/>
                          </a:solidFill>
                          <a:latin typeface="宋体"/>
                        </a:rPr>
                      </a:br>
                      <a:r>
                        <a:rPr lang="zh-CN" altLang="en-US" sz="1400" b="0" i="0" u="none" strike="noStrike" dirty="0">
                          <a:solidFill>
                            <a:srgbClr val="000000"/>
                          </a:solidFill>
                          <a:latin typeface="宋体"/>
                        </a:rPr>
                        <a:t>注：应选择主流汽车生产企业生产的主流车型、国际著名品牌进口汽车</a:t>
                      </a:r>
                    </a:p>
                  </a:txBody>
                  <a:tcPr marL="5831" marR="5831" marT="583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altLang="zh-CN" sz="1400" b="0" i="0" u="none" strike="noStrike" dirty="0">
                          <a:solidFill>
                            <a:srgbClr val="000000"/>
                          </a:solidFill>
                          <a:latin typeface="宋体"/>
                        </a:rPr>
                        <a:t>70%</a:t>
                      </a:r>
                    </a:p>
                  </a:txBody>
                  <a:tcPr marL="5831" marR="5831" marT="583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23105">
                <a:tc>
                  <a:txBody>
                    <a:bodyPr/>
                    <a:lstStyle/>
                    <a:p>
                      <a:pPr algn="ctr" rtl="0" fontAlgn="ctr"/>
                      <a:r>
                        <a:rPr lang="en-US" altLang="zh-CN" sz="1400" b="0" i="0" u="none" strike="noStrike" dirty="0">
                          <a:solidFill>
                            <a:srgbClr val="000000"/>
                          </a:solidFill>
                          <a:latin typeface="宋体"/>
                        </a:rPr>
                        <a:t>7</a:t>
                      </a:r>
                    </a:p>
                  </a:txBody>
                  <a:tcPr marL="5831" marR="5831" marT="583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rtl="0" fontAlgn="ctr"/>
                      <a:r>
                        <a:rPr lang="zh-CN" altLang="en-US" sz="1400" b="0" i="0" u="none" strike="noStrike" dirty="0">
                          <a:solidFill>
                            <a:srgbClr val="000000"/>
                          </a:solidFill>
                          <a:latin typeface="宋体"/>
                        </a:rPr>
                        <a:t>纸浆、纸、纸板及其制品</a:t>
                      </a:r>
                    </a:p>
                  </a:txBody>
                  <a:tcPr marL="5831" marR="5831" marT="583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rtl="0" fontAlgn="ctr"/>
                      <a:r>
                        <a:rPr lang="zh-CN" altLang="en-US" sz="1400" b="0" i="0" u="none" strike="noStrike" dirty="0">
                          <a:solidFill>
                            <a:srgbClr val="000000"/>
                          </a:solidFill>
                          <a:latin typeface="宋体"/>
                        </a:rPr>
                        <a:t>纸浆，纸 </a:t>
                      </a:r>
                    </a:p>
                  </a:txBody>
                  <a:tcPr marL="5831" marR="5831" marT="583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altLang="zh-CN" sz="1400" b="0" i="0" u="none" strike="noStrike" dirty="0">
                          <a:solidFill>
                            <a:srgbClr val="000000"/>
                          </a:solidFill>
                          <a:latin typeface="宋体"/>
                        </a:rPr>
                        <a:t>70%</a:t>
                      </a:r>
                    </a:p>
                  </a:txBody>
                  <a:tcPr marL="5831" marR="5831" marT="583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69251">
                <a:tc>
                  <a:txBody>
                    <a:bodyPr/>
                    <a:lstStyle/>
                    <a:p>
                      <a:pPr algn="ctr" rtl="0" fontAlgn="ctr"/>
                      <a:r>
                        <a:rPr lang="en-US" altLang="zh-CN" sz="1400" b="0" i="0" u="none" strike="noStrike" dirty="0">
                          <a:solidFill>
                            <a:srgbClr val="000000"/>
                          </a:solidFill>
                          <a:latin typeface="宋体"/>
                        </a:rPr>
                        <a:t>8</a:t>
                      </a:r>
                    </a:p>
                  </a:txBody>
                  <a:tcPr marL="5831" marR="5831" marT="583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rtl="0" fontAlgn="ctr"/>
                      <a:r>
                        <a:rPr lang="zh-CN" altLang="en-US" sz="1400" b="0" i="0" u="none" strike="noStrike" dirty="0">
                          <a:solidFill>
                            <a:srgbClr val="000000"/>
                          </a:solidFill>
                          <a:latin typeface="宋体"/>
                        </a:rPr>
                        <a:t>粮油及农副产品 </a:t>
                      </a:r>
                    </a:p>
                  </a:txBody>
                  <a:tcPr marL="5831" marR="5831" marT="583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rtl="0" fontAlgn="ctr"/>
                      <a:r>
                        <a:rPr lang="zh-CN" altLang="en-US" sz="1400" b="0" i="0" u="none" strike="noStrike" dirty="0">
                          <a:solidFill>
                            <a:srgbClr val="000000"/>
                          </a:solidFill>
                          <a:latin typeface="宋体"/>
                        </a:rPr>
                        <a:t>粮食（稻谷、小麦、大麦、玉米、大豆、绿豆、大米、小麦粉、淀粉），糖及糖食（原糖、白砂糖、糖蜜），食用油（豆油、花生油、菜籽油、棕榈油、调和油）</a:t>
                      </a:r>
                    </a:p>
                  </a:txBody>
                  <a:tcPr marL="5831" marR="5831" marT="583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altLang="zh-CN" sz="1400" b="0" i="0" u="none" strike="noStrike" dirty="0">
                          <a:solidFill>
                            <a:srgbClr val="000000"/>
                          </a:solidFill>
                          <a:latin typeface="宋体"/>
                        </a:rPr>
                        <a:t>70%</a:t>
                      </a:r>
                    </a:p>
                  </a:txBody>
                  <a:tcPr marL="5831" marR="5831" marT="583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18484">
                <a:tc>
                  <a:txBody>
                    <a:bodyPr/>
                    <a:lstStyle/>
                    <a:p>
                      <a:pPr algn="ctr" rtl="0" fontAlgn="ctr"/>
                      <a:r>
                        <a:rPr lang="en-US" altLang="zh-CN" sz="1400" b="0" i="0" u="none" strike="noStrike" dirty="0">
                          <a:solidFill>
                            <a:srgbClr val="000000"/>
                          </a:solidFill>
                          <a:latin typeface="宋体"/>
                        </a:rPr>
                        <a:t>9</a:t>
                      </a:r>
                    </a:p>
                  </a:txBody>
                  <a:tcPr marL="5831" marR="5831" marT="583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rtl="0" fontAlgn="ctr"/>
                      <a:r>
                        <a:rPr lang="zh-CN" altLang="en-US" sz="1400" b="0" i="0" u="none" strike="noStrike" dirty="0">
                          <a:solidFill>
                            <a:srgbClr val="000000"/>
                          </a:solidFill>
                          <a:latin typeface="宋体"/>
                        </a:rPr>
                        <a:t>建材 </a:t>
                      </a:r>
                    </a:p>
                  </a:txBody>
                  <a:tcPr marL="5831" marR="5831" marT="583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rtl="0" fontAlgn="ctr"/>
                      <a:r>
                        <a:rPr lang="zh-CN" altLang="en-US" sz="1400" b="0" i="0" u="none" strike="noStrike" dirty="0">
                          <a:solidFill>
                            <a:srgbClr val="000000"/>
                          </a:solidFill>
                          <a:latin typeface="宋体"/>
                        </a:rPr>
                        <a:t>木及其制品（原木、胶合板、纤维板、刨花板），玻璃（普通平板玻璃、钢化玻璃、压花玻璃、夹丝玻璃）</a:t>
                      </a:r>
                    </a:p>
                  </a:txBody>
                  <a:tcPr marL="5831" marR="5831" marT="583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altLang="zh-CN" sz="1400" b="0" i="0" u="none" strike="noStrike" dirty="0">
                          <a:solidFill>
                            <a:srgbClr val="000000"/>
                          </a:solidFill>
                          <a:latin typeface="宋体"/>
                        </a:rPr>
                        <a:t>70%</a:t>
                      </a:r>
                    </a:p>
                  </a:txBody>
                  <a:tcPr marL="5831" marR="5831" marT="583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xmlns="" val="145465860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38525" y="163840"/>
            <a:ext cx="8748000" cy="647699"/>
          </a:xfrm>
        </p:spPr>
        <p:txBody>
          <a:bodyPr>
            <a:normAutofit fontScale="90000"/>
          </a:bodyPr>
          <a:lstStyle/>
          <a:p>
            <a:r>
              <a:rPr lang="en-US" altLang="zh-CN" b="1" dirty="0" smtClean="0">
                <a:solidFill>
                  <a:srgbClr val="26AB8E"/>
                </a:solidFill>
              </a:rPr>
              <a:t/>
            </a:r>
            <a:br>
              <a:rPr lang="en-US" altLang="zh-CN" b="1" dirty="0" smtClean="0">
                <a:solidFill>
                  <a:srgbClr val="26AB8E"/>
                </a:solidFill>
              </a:rPr>
            </a:br>
            <a:endParaRPr lang="zh-CN" altLang="en-US" dirty="0"/>
          </a:p>
        </p:txBody>
      </p:sp>
      <p:sp>
        <p:nvSpPr>
          <p:cNvPr id="4" name="灯片编号占位符 3"/>
          <p:cNvSpPr>
            <a:spLocks noGrp="1"/>
          </p:cNvSpPr>
          <p:nvPr>
            <p:ph type="sldNum" sz="quarter" idx="12"/>
          </p:nvPr>
        </p:nvSpPr>
        <p:spPr/>
        <p:txBody>
          <a:bodyPr/>
          <a:lstStyle/>
          <a:p>
            <a:fld id="{4B1B0860-3CE7-4EC1-80B2-E4FAEF86BBEB}" type="slidenum">
              <a:rPr lang="zh-CN" altLang="en-US" smtClean="0"/>
              <a:pPr/>
              <a:t>26</a:t>
            </a:fld>
            <a:endParaRPr lang="zh-CN" altLang="en-US"/>
          </a:p>
        </p:txBody>
      </p:sp>
      <p:sp>
        <p:nvSpPr>
          <p:cNvPr id="26" name="TextBox 25"/>
          <p:cNvSpPr txBox="1"/>
          <p:nvPr/>
        </p:nvSpPr>
        <p:spPr>
          <a:xfrm>
            <a:off x="611559" y="1196752"/>
            <a:ext cx="11316237" cy="369332"/>
          </a:xfrm>
          <a:prstGeom prst="rect">
            <a:avLst/>
          </a:prstGeom>
          <a:noFill/>
        </p:spPr>
        <p:txBody>
          <a:bodyPr wrap="square" rtlCol="0">
            <a:spAutoFit/>
          </a:bodyPr>
          <a:lstStyle/>
          <a:p>
            <a:pPr algn="l">
              <a:buFont typeface="Wingdings" pitchFamily="2" charset="2"/>
              <a:buChar char="p"/>
            </a:pPr>
            <a:endParaRPr lang="zh-CN" altLang="en-US" b="0" dirty="0">
              <a:effectLst/>
            </a:endParaRPr>
          </a:p>
        </p:txBody>
      </p:sp>
      <p:sp>
        <p:nvSpPr>
          <p:cNvPr id="27" name="TextBox 26"/>
          <p:cNvSpPr txBox="1"/>
          <p:nvPr/>
        </p:nvSpPr>
        <p:spPr>
          <a:xfrm>
            <a:off x="611559" y="1052736"/>
            <a:ext cx="10824227" cy="5078313"/>
          </a:xfrm>
          <a:prstGeom prst="rect">
            <a:avLst/>
          </a:prstGeom>
          <a:noFill/>
        </p:spPr>
        <p:txBody>
          <a:bodyPr wrap="square" rtlCol="0">
            <a:spAutoFit/>
          </a:bodyPr>
          <a:lstStyle/>
          <a:p>
            <a:pPr algn="l">
              <a:lnSpc>
                <a:spcPct val="150000"/>
              </a:lnSpc>
              <a:buFont typeface="Wingdings" pitchFamily="2" charset="2"/>
              <a:buChar char="p"/>
            </a:pPr>
            <a:r>
              <a:rPr lang="en-US" altLang="zh-CN" b="0" dirty="0" smtClean="0">
                <a:effectLst/>
                <a:latin typeface="仿宋_GB2312" pitchFamily="49" charset="-122"/>
                <a:ea typeface="仿宋_GB2312" pitchFamily="49" charset="-122"/>
              </a:rPr>
              <a:t> </a:t>
            </a:r>
            <a:r>
              <a:rPr lang="zh-CN" altLang="en-US" b="0" dirty="0" smtClean="0">
                <a:effectLst/>
                <a:latin typeface="仿宋_GB2312" pitchFamily="49" charset="-122"/>
                <a:ea typeface="仿宋_GB2312" pitchFamily="49" charset="-122"/>
              </a:rPr>
              <a:t>押品核库巡库</a:t>
            </a:r>
            <a:endParaRPr lang="en-US" altLang="zh-CN" b="0" dirty="0" smtClean="0">
              <a:effectLst/>
              <a:latin typeface="仿宋_GB2312" pitchFamily="49" charset="-122"/>
              <a:ea typeface="仿宋_GB2312" pitchFamily="49" charset="-122"/>
            </a:endParaRPr>
          </a:p>
          <a:p>
            <a:pPr algn="l">
              <a:lnSpc>
                <a:spcPct val="150000"/>
              </a:lnSpc>
            </a:pPr>
            <a:r>
              <a:rPr lang="en-US" altLang="zh-CN" b="0" dirty="0" smtClean="0">
                <a:effectLst/>
                <a:latin typeface="仿宋_GB2312" pitchFamily="49" charset="-122"/>
                <a:ea typeface="仿宋_GB2312" pitchFamily="49" charset="-122"/>
              </a:rPr>
              <a:t>   </a:t>
            </a:r>
            <a:r>
              <a:rPr lang="zh-CN" altLang="en-US" b="0" dirty="0" smtClean="0">
                <a:effectLst/>
                <a:latin typeface="仿宋_GB2312" pitchFamily="49" charset="-122"/>
                <a:ea typeface="仿宋_GB2312" pitchFamily="49" charset="-122"/>
              </a:rPr>
              <a:t>押品首次出质入库，客户经理现场</a:t>
            </a:r>
            <a:r>
              <a:rPr lang="zh-CN" altLang="zh-CN" b="0" dirty="0" smtClean="0">
                <a:effectLst/>
                <a:latin typeface="仿宋_GB2312" pitchFamily="49" charset="-122"/>
                <a:ea typeface="仿宋_GB2312" pitchFamily="49" charset="-122"/>
              </a:rPr>
              <a:t>对质物的数量、品质及监管企业的职责履行情况进行检查。</a:t>
            </a:r>
            <a:r>
              <a:rPr lang="zh-CN" altLang="en-US" b="0" dirty="0" smtClean="0">
                <a:effectLst/>
                <a:latin typeface="仿宋_GB2312" pitchFamily="49" charset="-122"/>
                <a:ea typeface="仿宋_GB2312" pitchFamily="49" charset="-122"/>
              </a:rPr>
              <a:t>在贷后日常客户经理定期对押品质押清单数量、品质等进行检查。</a:t>
            </a:r>
            <a:endParaRPr lang="en-US" altLang="zh-CN" b="0" dirty="0" smtClean="0">
              <a:effectLst/>
              <a:latin typeface="仿宋_GB2312" pitchFamily="49" charset="-122"/>
              <a:ea typeface="仿宋_GB2312" pitchFamily="49" charset="-122"/>
            </a:endParaRPr>
          </a:p>
          <a:p>
            <a:pPr algn="l">
              <a:lnSpc>
                <a:spcPct val="150000"/>
              </a:lnSpc>
              <a:buFont typeface="Wingdings" pitchFamily="2" charset="2"/>
              <a:buChar char="p"/>
            </a:pPr>
            <a:r>
              <a:rPr lang="zh-CN" altLang="en-US" b="0" dirty="0" smtClean="0">
                <a:effectLst/>
                <a:latin typeface="仿宋_GB2312" pitchFamily="49" charset="-122"/>
                <a:ea typeface="仿宋_GB2312" pitchFamily="49" charset="-122"/>
              </a:rPr>
              <a:t> 押品价值核定及盯市</a:t>
            </a:r>
            <a:endParaRPr lang="en-US" altLang="zh-CN" b="0" dirty="0" smtClean="0">
              <a:effectLst/>
              <a:latin typeface="仿宋_GB2312" pitchFamily="49" charset="-122"/>
              <a:ea typeface="仿宋_GB2312" pitchFamily="49" charset="-122"/>
            </a:endParaRPr>
          </a:p>
          <a:p>
            <a:pPr algn="l">
              <a:lnSpc>
                <a:spcPct val="150000"/>
              </a:lnSpc>
            </a:pPr>
            <a:r>
              <a:rPr lang="en-US" altLang="zh-CN" b="0" dirty="0" smtClean="0">
                <a:effectLst/>
                <a:latin typeface="仿宋_GB2312" pitchFamily="49" charset="-122"/>
                <a:ea typeface="仿宋_GB2312" pitchFamily="49" charset="-122"/>
              </a:rPr>
              <a:t>   </a:t>
            </a:r>
            <a:r>
              <a:rPr lang="zh-CN" altLang="en-US" b="0" dirty="0" smtClean="0">
                <a:effectLst/>
                <a:latin typeface="仿宋_GB2312" pitchFamily="49" charset="-122"/>
                <a:ea typeface="仿宋_GB2312" pitchFamily="49" charset="-122"/>
              </a:rPr>
              <a:t>按发票价、市场价</a:t>
            </a:r>
            <a:r>
              <a:rPr lang="zh-CN" altLang="zh-CN" b="0" dirty="0" smtClean="0">
                <a:effectLst/>
                <a:latin typeface="仿宋_GB2312" pitchFamily="49" charset="-122"/>
                <a:ea typeface="仿宋_GB2312" pitchFamily="49" charset="-122"/>
              </a:rPr>
              <a:t>孰低原则</a:t>
            </a:r>
            <a:r>
              <a:rPr lang="zh-CN" altLang="en-US" b="0" dirty="0" smtClean="0">
                <a:effectLst/>
                <a:latin typeface="仿宋_GB2312" pitchFamily="49" charset="-122"/>
                <a:ea typeface="仿宋_GB2312" pitchFamily="49" charset="-122"/>
              </a:rPr>
              <a:t>核定押品价值，并进行日常盯市，防范押品价值波动风险。</a:t>
            </a:r>
            <a:endParaRPr lang="en-US" altLang="zh-CN" b="0" dirty="0" smtClean="0">
              <a:effectLst/>
              <a:latin typeface="仿宋_GB2312" pitchFamily="49" charset="-122"/>
              <a:ea typeface="仿宋_GB2312" pitchFamily="49" charset="-122"/>
            </a:endParaRPr>
          </a:p>
          <a:p>
            <a:pPr algn="l">
              <a:lnSpc>
                <a:spcPct val="150000"/>
              </a:lnSpc>
              <a:buFont typeface="Wingdings" pitchFamily="2" charset="2"/>
              <a:buChar char="p"/>
            </a:pPr>
            <a:r>
              <a:rPr lang="zh-CN" altLang="en-US" b="0" dirty="0" smtClean="0">
                <a:effectLst/>
                <a:latin typeface="仿宋_GB2312" pitchFamily="49" charset="-122"/>
                <a:ea typeface="仿宋_GB2312" pitchFamily="49" charset="-122"/>
              </a:rPr>
              <a:t> </a:t>
            </a:r>
            <a:r>
              <a:rPr lang="en-US" altLang="zh-CN" b="0" dirty="0" smtClean="0">
                <a:effectLst/>
                <a:latin typeface="仿宋_GB2312" pitchFamily="49" charset="-122"/>
                <a:ea typeface="仿宋_GB2312" pitchFamily="49" charset="-122"/>
              </a:rPr>
              <a:t>&lt;</a:t>
            </a:r>
            <a:r>
              <a:rPr lang="zh-CN" altLang="en-US" b="0" dirty="0" smtClean="0">
                <a:effectLst/>
                <a:latin typeface="仿宋_GB2312" pitchFamily="49" charset="-122"/>
                <a:ea typeface="仿宋_GB2312" pitchFamily="49" charset="-122"/>
              </a:rPr>
              <a:t>质押清单</a:t>
            </a:r>
            <a:r>
              <a:rPr lang="en-US" altLang="zh-CN" b="0" dirty="0" smtClean="0">
                <a:effectLst/>
                <a:latin typeface="仿宋_GB2312" pitchFamily="49" charset="-122"/>
                <a:ea typeface="仿宋_GB2312" pitchFamily="49" charset="-122"/>
              </a:rPr>
              <a:t>&gt;</a:t>
            </a:r>
            <a:r>
              <a:rPr lang="zh-CN" altLang="en-US" b="0" dirty="0" smtClean="0">
                <a:effectLst/>
                <a:latin typeface="仿宋_GB2312" pitchFamily="49" charset="-122"/>
                <a:ea typeface="仿宋_GB2312" pitchFamily="49" charset="-122"/>
              </a:rPr>
              <a:t>设立</a:t>
            </a:r>
            <a:endParaRPr lang="en-US" altLang="zh-CN" b="0" dirty="0" smtClean="0">
              <a:effectLst/>
              <a:latin typeface="仿宋_GB2312" pitchFamily="49" charset="-122"/>
              <a:ea typeface="仿宋_GB2312" pitchFamily="49" charset="-122"/>
            </a:endParaRPr>
          </a:p>
          <a:p>
            <a:pPr algn="l">
              <a:lnSpc>
                <a:spcPct val="150000"/>
              </a:lnSpc>
            </a:pPr>
            <a:r>
              <a:rPr lang="en-US" altLang="zh-CN" b="0" dirty="0" smtClean="0">
                <a:effectLst/>
                <a:latin typeface="仿宋_GB2312" pitchFamily="49" charset="-122"/>
                <a:ea typeface="仿宋_GB2312" pitchFamily="49" charset="-122"/>
              </a:rPr>
              <a:t>   </a:t>
            </a:r>
            <a:r>
              <a:rPr lang="zh-CN" altLang="en-US" b="0" dirty="0" smtClean="0">
                <a:effectLst/>
                <a:latin typeface="仿宋_GB2312" pitchFamily="49" charset="-122"/>
                <a:ea typeface="仿宋_GB2312" pitchFamily="49" charset="-122"/>
              </a:rPr>
              <a:t>物流公司验完货与借款人共同签发</a:t>
            </a:r>
            <a:r>
              <a:rPr lang="en-US" altLang="zh-CN" b="0" dirty="0" smtClean="0">
                <a:effectLst/>
                <a:latin typeface="仿宋_GB2312" pitchFamily="49" charset="-122"/>
                <a:ea typeface="仿宋_GB2312" pitchFamily="49" charset="-122"/>
              </a:rPr>
              <a:t>&lt;</a:t>
            </a:r>
            <a:r>
              <a:rPr lang="zh-CN" altLang="en-US" b="0" dirty="0" smtClean="0">
                <a:effectLst/>
                <a:latin typeface="仿宋_GB2312" pitchFamily="49" charset="-122"/>
                <a:ea typeface="仿宋_GB2312" pitchFamily="49" charset="-122"/>
              </a:rPr>
              <a:t>质押清单</a:t>
            </a:r>
            <a:r>
              <a:rPr lang="en-US" altLang="zh-CN" b="0" dirty="0" smtClean="0">
                <a:effectLst/>
                <a:latin typeface="仿宋_GB2312" pitchFamily="49" charset="-122"/>
                <a:ea typeface="仿宋_GB2312" pitchFamily="49" charset="-122"/>
              </a:rPr>
              <a:t>&gt;</a:t>
            </a:r>
            <a:r>
              <a:rPr lang="zh-CN" altLang="en-US" b="0" dirty="0" smtClean="0">
                <a:effectLst/>
                <a:latin typeface="仿宋_GB2312" pitchFamily="49" charset="-122"/>
                <a:ea typeface="仿宋_GB2312" pitchFamily="49" charset="-122"/>
              </a:rPr>
              <a:t>明确具体的押品信息，标识确立银行</a:t>
            </a:r>
            <a:r>
              <a:rPr lang="en-US" altLang="zh-CN" b="0" dirty="0" smtClean="0">
                <a:effectLst/>
                <a:latin typeface="仿宋_GB2312" pitchFamily="49" charset="-122"/>
                <a:ea typeface="仿宋_GB2312" pitchFamily="49" charset="-122"/>
              </a:rPr>
              <a:t>&lt;&lt;</a:t>
            </a:r>
            <a:r>
              <a:rPr lang="zh-CN" altLang="en-US" b="0" dirty="0" smtClean="0">
                <a:effectLst/>
                <a:latin typeface="仿宋_GB2312" pitchFamily="49" charset="-122"/>
                <a:ea typeface="仿宋_GB2312" pitchFamily="49" charset="-122"/>
              </a:rPr>
              <a:t>动产质押担保合同</a:t>
            </a:r>
            <a:r>
              <a:rPr lang="en-US" altLang="zh-CN" b="0" dirty="0" smtClean="0">
                <a:effectLst/>
                <a:latin typeface="仿宋_GB2312" pitchFamily="49" charset="-122"/>
                <a:ea typeface="仿宋_GB2312" pitchFamily="49" charset="-122"/>
              </a:rPr>
              <a:t>&gt;&gt;</a:t>
            </a:r>
            <a:r>
              <a:rPr lang="zh-CN" altLang="en-US" b="0" dirty="0" smtClean="0">
                <a:effectLst/>
                <a:latin typeface="仿宋_GB2312" pitchFamily="49" charset="-122"/>
                <a:ea typeface="仿宋_GB2312" pitchFamily="49" charset="-122"/>
              </a:rPr>
              <a:t>项下的明细押品信息，确立银行押品质权。</a:t>
            </a:r>
            <a:endParaRPr lang="en-US" altLang="zh-CN" b="0" dirty="0" smtClean="0">
              <a:effectLst/>
              <a:latin typeface="仿宋_GB2312" pitchFamily="49" charset="-122"/>
              <a:ea typeface="仿宋_GB2312" pitchFamily="49" charset="-122"/>
            </a:endParaRPr>
          </a:p>
          <a:p>
            <a:pPr algn="l">
              <a:lnSpc>
                <a:spcPct val="150000"/>
              </a:lnSpc>
              <a:buFont typeface="Wingdings" pitchFamily="2" charset="2"/>
              <a:buChar char="p"/>
            </a:pPr>
            <a:r>
              <a:rPr lang="zh-CN" altLang="en-US" b="0" dirty="0" smtClean="0">
                <a:effectLst/>
                <a:latin typeface="仿宋_GB2312" pitchFamily="49" charset="-122"/>
                <a:ea typeface="仿宋_GB2312" pitchFamily="49" charset="-122"/>
              </a:rPr>
              <a:t> 风险敞口控制</a:t>
            </a:r>
            <a:endParaRPr lang="en-US" altLang="zh-CN" b="0" dirty="0" smtClean="0">
              <a:effectLst/>
              <a:latin typeface="仿宋_GB2312" pitchFamily="49" charset="-122"/>
              <a:ea typeface="仿宋_GB2312" pitchFamily="49" charset="-122"/>
            </a:endParaRPr>
          </a:p>
          <a:p>
            <a:pPr algn="l">
              <a:lnSpc>
                <a:spcPct val="150000"/>
              </a:lnSpc>
            </a:pPr>
            <a:r>
              <a:rPr lang="en-US" altLang="zh-CN" b="0" dirty="0" smtClean="0">
                <a:effectLst/>
                <a:latin typeface="仿宋_GB2312" pitchFamily="49" charset="-122"/>
                <a:ea typeface="仿宋_GB2312" pitchFamily="49" charset="-122"/>
              </a:rPr>
              <a:t>   </a:t>
            </a:r>
            <a:r>
              <a:rPr lang="zh-CN" altLang="en-US" b="0" dirty="0" smtClean="0">
                <a:effectLst/>
                <a:latin typeface="仿宋_GB2312" pitchFamily="49" charset="-122"/>
                <a:ea typeface="仿宋_GB2312" pitchFamily="49" charset="-122"/>
              </a:rPr>
              <a:t>授信敞口 </a:t>
            </a:r>
            <a:r>
              <a:rPr lang="en-US" altLang="zh-CN" b="0" dirty="0" smtClean="0">
                <a:effectLst/>
                <a:latin typeface="仿宋_GB2312" pitchFamily="49" charset="-122"/>
                <a:ea typeface="仿宋_GB2312" pitchFamily="49" charset="-122"/>
              </a:rPr>
              <a:t>&lt;= </a:t>
            </a:r>
            <a:r>
              <a:rPr lang="zh-CN" altLang="en-US" b="0" dirty="0" smtClean="0">
                <a:effectLst/>
                <a:latin typeface="仿宋_GB2312" pitchFamily="49" charset="-122"/>
                <a:ea typeface="仿宋_GB2312" pitchFamily="49" charset="-122"/>
              </a:rPr>
              <a:t>押品数量*核定价*质押率 </a:t>
            </a:r>
            <a:r>
              <a:rPr lang="en-US" altLang="zh-CN" b="0" dirty="0" smtClean="0">
                <a:effectLst/>
                <a:latin typeface="仿宋_GB2312" pitchFamily="49" charset="-122"/>
                <a:ea typeface="仿宋_GB2312" pitchFamily="49" charset="-122"/>
              </a:rPr>
              <a:t>+</a:t>
            </a:r>
            <a:r>
              <a:rPr lang="zh-CN" altLang="en-US" b="0" dirty="0" smtClean="0">
                <a:effectLst/>
                <a:latin typeface="仿宋_GB2312" pitchFamily="49" charset="-122"/>
                <a:ea typeface="仿宋_GB2312" pitchFamily="49" charset="-122"/>
              </a:rPr>
              <a:t> 保证金</a:t>
            </a:r>
            <a:endParaRPr lang="en-US" altLang="zh-CN" b="0" dirty="0" smtClean="0">
              <a:effectLst/>
              <a:latin typeface="仿宋_GB2312" pitchFamily="49" charset="-122"/>
              <a:ea typeface="仿宋_GB2312" pitchFamily="49" charset="-122"/>
            </a:endParaRPr>
          </a:p>
          <a:p>
            <a:pPr algn="l">
              <a:lnSpc>
                <a:spcPct val="150000"/>
              </a:lnSpc>
            </a:pPr>
            <a:endParaRPr lang="en-US" altLang="zh-CN" dirty="0" smtClean="0">
              <a:latin typeface="仿宋_GB2312" pitchFamily="49" charset="-122"/>
              <a:ea typeface="仿宋_GB2312" pitchFamily="49" charset="-122"/>
            </a:endParaRPr>
          </a:p>
          <a:p>
            <a:pPr algn="l">
              <a:lnSpc>
                <a:spcPct val="150000"/>
              </a:lnSpc>
            </a:pPr>
            <a:r>
              <a:rPr lang="en-US" altLang="zh-CN" b="0" dirty="0" smtClean="0">
                <a:effectLst/>
                <a:latin typeface="仿宋_GB2312" pitchFamily="49" charset="-122"/>
                <a:ea typeface="仿宋_GB2312" pitchFamily="49" charset="-122"/>
              </a:rPr>
              <a:t> </a:t>
            </a:r>
            <a:endParaRPr lang="zh-CN" altLang="en-US" b="0" dirty="0">
              <a:effectLst/>
              <a:latin typeface="仿宋_GB2312" pitchFamily="49" charset="-122"/>
              <a:ea typeface="仿宋_GB2312" pitchFamily="49" charset="-122"/>
            </a:endParaRPr>
          </a:p>
        </p:txBody>
      </p:sp>
      <p:sp>
        <p:nvSpPr>
          <p:cNvPr id="29" name="矩形 28"/>
          <p:cNvSpPr/>
          <p:nvPr/>
        </p:nvSpPr>
        <p:spPr>
          <a:xfrm>
            <a:off x="209568" y="223342"/>
            <a:ext cx="5775940" cy="523220"/>
          </a:xfrm>
          <a:prstGeom prst="rect">
            <a:avLst/>
          </a:prstGeom>
        </p:spPr>
        <p:txBody>
          <a:bodyPr wrap="none">
            <a:spAutoFit/>
          </a:bodyPr>
          <a:lstStyle/>
          <a:p>
            <a:r>
              <a:rPr lang="zh-CN" altLang="en-US" sz="2800" b="1" dirty="0" smtClean="0">
                <a:solidFill>
                  <a:schemeClr val="bg1"/>
                </a:solidFill>
                <a:latin typeface="黑体" pitchFamily="2" charset="-122"/>
                <a:ea typeface="黑体" pitchFamily="2" charset="-122"/>
              </a:rPr>
              <a:t>供应链金融</a:t>
            </a:r>
            <a:r>
              <a:rPr lang="en-US" altLang="zh-CN" sz="2800" b="1" dirty="0" smtClean="0">
                <a:solidFill>
                  <a:schemeClr val="bg1"/>
                </a:solidFill>
                <a:latin typeface="黑体" pitchFamily="2" charset="-122"/>
                <a:ea typeface="黑体" pitchFamily="2" charset="-122"/>
              </a:rPr>
              <a:t>-</a:t>
            </a:r>
            <a:r>
              <a:rPr lang="zh-CN" altLang="en-US" sz="2800" b="1" dirty="0" smtClean="0">
                <a:solidFill>
                  <a:schemeClr val="bg1"/>
                </a:solidFill>
                <a:latin typeface="黑体" pitchFamily="2" charset="-122"/>
                <a:ea typeface="黑体" pitchFamily="2" charset="-122"/>
              </a:rPr>
              <a:t>动产质押业务关键控制</a:t>
            </a:r>
            <a:endParaRPr lang="zh-CN" altLang="en-US" sz="2800" dirty="0"/>
          </a:p>
        </p:txBody>
      </p:sp>
    </p:spTree>
    <p:extLst>
      <p:ext uri="{BB962C8B-B14F-4D97-AF65-F5344CB8AC3E}">
        <p14:creationId xmlns:p14="http://schemas.microsoft.com/office/powerpoint/2010/main" xmlns="" val="145465860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38525" y="163840"/>
            <a:ext cx="8748000" cy="647699"/>
          </a:xfrm>
        </p:spPr>
        <p:txBody>
          <a:bodyPr>
            <a:normAutofit fontScale="90000"/>
          </a:bodyPr>
          <a:lstStyle/>
          <a:p>
            <a:r>
              <a:rPr lang="en-US" altLang="zh-CN" b="1" dirty="0" smtClean="0">
                <a:solidFill>
                  <a:srgbClr val="26AB8E"/>
                </a:solidFill>
              </a:rPr>
              <a:t/>
            </a:r>
            <a:br>
              <a:rPr lang="en-US" altLang="zh-CN" b="1" dirty="0" smtClean="0">
                <a:solidFill>
                  <a:srgbClr val="26AB8E"/>
                </a:solidFill>
              </a:rPr>
            </a:br>
            <a:endParaRPr lang="zh-CN" altLang="en-US" dirty="0"/>
          </a:p>
        </p:txBody>
      </p:sp>
      <p:sp>
        <p:nvSpPr>
          <p:cNvPr id="4" name="灯片编号占位符 3"/>
          <p:cNvSpPr>
            <a:spLocks noGrp="1"/>
          </p:cNvSpPr>
          <p:nvPr>
            <p:ph type="sldNum" sz="quarter" idx="12"/>
          </p:nvPr>
        </p:nvSpPr>
        <p:spPr/>
        <p:txBody>
          <a:bodyPr/>
          <a:lstStyle/>
          <a:p>
            <a:fld id="{4B1B0860-3CE7-4EC1-80B2-E4FAEF86BBEB}" type="slidenum">
              <a:rPr lang="zh-CN" altLang="en-US" smtClean="0"/>
              <a:pPr/>
              <a:t>27</a:t>
            </a:fld>
            <a:endParaRPr lang="zh-CN" altLang="en-US"/>
          </a:p>
        </p:txBody>
      </p:sp>
      <p:sp>
        <p:nvSpPr>
          <p:cNvPr id="26" name="TextBox 25"/>
          <p:cNvSpPr txBox="1"/>
          <p:nvPr/>
        </p:nvSpPr>
        <p:spPr>
          <a:xfrm>
            <a:off x="611559" y="1196752"/>
            <a:ext cx="11316237" cy="369332"/>
          </a:xfrm>
          <a:prstGeom prst="rect">
            <a:avLst/>
          </a:prstGeom>
          <a:noFill/>
        </p:spPr>
        <p:txBody>
          <a:bodyPr wrap="square" rtlCol="0">
            <a:spAutoFit/>
          </a:bodyPr>
          <a:lstStyle/>
          <a:p>
            <a:pPr algn="l">
              <a:buFont typeface="Wingdings" pitchFamily="2" charset="2"/>
              <a:buChar char="p"/>
            </a:pPr>
            <a:endParaRPr lang="zh-CN" altLang="en-US" b="0" dirty="0">
              <a:effectLst/>
            </a:endParaRPr>
          </a:p>
        </p:txBody>
      </p:sp>
      <p:sp>
        <p:nvSpPr>
          <p:cNvPr id="27" name="TextBox 26"/>
          <p:cNvSpPr txBox="1"/>
          <p:nvPr/>
        </p:nvSpPr>
        <p:spPr>
          <a:xfrm>
            <a:off x="254643" y="890686"/>
            <a:ext cx="11285316" cy="5493812"/>
          </a:xfrm>
          <a:prstGeom prst="rect">
            <a:avLst/>
          </a:prstGeom>
          <a:noFill/>
        </p:spPr>
        <p:txBody>
          <a:bodyPr wrap="square" rtlCol="0">
            <a:spAutoFit/>
          </a:bodyPr>
          <a:lstStyle/>
          <a:p>
            <a:pPr algn="l">
              <a:lnSpc>
                <a:spcPct val="150000"/>
              </a:lnSpc>
              <a:buFont typeface="Wingdings" pitchFamily="2" charset="2"/>
              <a:buChar char="p"/>
            </a:pPr>
            <a:r>
              <a:rPr lang="en-US" altLang="zh-CN" b="0" dirty="0" smtClean="0">
                <a:effectLst/>
                <a:latin typeface="仿宋_GB2312" pitchFamily="49" charset="-122"/>
                <a:ea typeface="仿宋_GB2312" pitchFamily="49" charset="-122"/>
              </a:rPr>
              <a:t> </a:t>
            </a:r>
            <a:r>
              <a:rPr lang="zh-CN" altLang="en-US" b="0" dirty="0" smtClean="0">
                <a:effectLst/>
                <a:latin typeface="仿宋_GB2312" pitchFamily="49" charset="-122"/>
                <a:ea typeface="仿宋_GB2312" pitchFamily="49" charset="-122"/>
              </a:rPr>
              <a:t>货值不足</a:t>
            </a:r>
            <a:r>
              <a:rPr lang="zh-CN" altLang="en-US" dirty="0" smtClean="0">
                <a:latin typeface="仿宋_GB2312" pitchFamily="49" charset="-122"/>
                <a:ea typeface="仿宋_GB2312" pitchFamily="49" charset="-122"/>
              </a:rPr>
              <a:t>预警规则：</a:t>
            </a:r>
          </a:p>
          <a:p>
            <a:pPr>
              <a:lnSpc>
                <a:spcPct val="150000"/>
              </a:lnSpc>
            </a:pPr>
            <a:r>
              <a:rPr lang="zh-CN" altLang="en-US" dirty="0" smtClean="0">
                <a:latin typeface="仿宋_GB2312" pitchFamily="49" charset="-122"/>
                <a:ea typeface="仿宋_GB2312" pitchFamily="49" charset="-122"/>
              </a:rPr>
              <a:t>（</a:t>
            </a:r>
            <a:r>
              <a:rPr lang="en-US" altLang="zh-CN" dirty="0" smtClean="0">
                <a:latin typeface="仿宋_GB2312" pitchFamily="49" charset="-122"/>
                <a:ea typeface="仿宋_GB2312" pitchFamily="49" charset="-122"/>
              </a:rPr>
              <a:t>1</a:t>
            </a:r>
            <a:r>
              <a:rPr lang="zh-CN" altLang="en-US" dirty="0" smtClean="0">
                <a:latin typeface="仿宋_GB2312" pitchFamily="49" charset="-122"/>
                <a:ea typeface="仿宋_GB2312" pitchFamily="49" charset="-122"/>
              </a:rPr>
              <a:t>）总量：最低控货价值 </a:t>
            </a:r>
            <a:r>
              <a:rPr lang="en-US" altLang="zh-CN" dirty="0" smtClean="0">
                <a:latin typeface="仿宋_GB2312" pitchFamily="49" charset="-122"/>
                <a:ea typeface="仿宋_GB2312" pitchFamily="49" charset="-122"/>
              </a:rPr>
              <a:t>&gt; </a:t>
            </a:r>
            <a:r>
              <a:rPr lang="zh-CN" altLang="en-US" dirty="0" smtClean="0">
                <a:latin typeface="仿宋_GB2312" pitchFamily="49" charset="-122"/>
                <a:ea typeface="仿宋_GB2312" pitchFamily="49" charset="-122"/>
              </a:rPr>
              <a:t>库存押品总价值（核定价*数量）</a:t>
            </a:r>
            <a:r>
              <a:rPr lang="en-US" altLang="zh-CN" dirty="0" smtClean="0">
                <a:latin typeface="仿宋_GB2312" pitchFamily="49" charset="-122"/>
                <a:ea typeface="仿宋_GB2312" pitchFamily="49" charset="-122"/>
              </a:rPr>
              <a:t>,</a:t>
            </a:r>
            <a:r>
              <a:rPr lang="zh-CN" altLang="en-US" dirty="0" smtClean="0">
                <a:latin typeface="仿宋_GB2312" pitchFamily="49" charset="-122"/>
                <a:ea typeface="仿宋_GB2312" pitchFamily="49" charset="-122"/>
              </a:rPr>
              <a:t>触发预警</a:t>
            </a:r>
          </a:p>
          <a:p>
            <a:pPr>
              <a:lnSpc>
                <a:spcPct val="150000"/>
              </a:lnSpc>
            </a:pPr>
            <a:r>
              <a:rPr lang="zh-CN" altLang="en-US" dirty="0" smtClean="0">
                <a:latin typeface="仿宋_GB2312" pitchFamily="49" charset="-122"/>
                <a:ea typeface="仿宋_GB2312" pitchFamily="49" charset="-122"/>
              </a:rPr>
              <a:t>（</a:t>
            </a:r>
            <a:r>
              <a:rPr lang="en-US" altLang="zh-CN" dirty="0" smtClean="0">
                <a:latin typeface="仿宋_GB2312" pitchFamily="49" charset="-122"/>
                <a:ea typeface="仿宋_GB2312" pitchFamily="49" charset="-122"/>
              </a:rPr>
              <a:t>2</a:t>
            </a:r>
            <a:r>
              <a:rPr lang="zh-CN" altLang="en-US" dirty="0" smtClean="0">
                <a:latin typeface="仿宋_GB2312" pitchFamily="49" charset="-122"/>
                <a:ea typeface="仿宋_GB2312" pitchFamily="49" charset="-122"/>
              </a:rPr>
              <a:t>）逐笔：敞口余额</a:t>
            </a:r>
            <a:r>
              <a:rPr lang="en-US" altLang="zh-CN" dirty="0" smtClean="0">
                <a:latin typeface="仿宋_GB2312" pitchFamily="49" charset="-122"/>
                <a:ea typeface="仿宋_GB2312" pitchFamily="49" charset="-122"/>
              </a:rPr>
              <a:t>/</a:t>
            </a:r>
            <a:r>
              <a:rPr lang="zh-CN" altLang="en-US" dirty="0" smtClean="0">
                <a:latin typeface="仿宋_GB2312" pitchFamily="49" charset="-122"/>
                <a:ea typeface="仿宋_GB2312" pitchFamily="49" charset="-122"/>
              </a:rPr>
              <a:t>质押率</a:t>
            </a:r>
            <a:r>
              <a:rPr lang="en-US" altLang="zh-CN" dirty="0" smtClean="0">
                <a:latin typeface="仿宋_GB2312" pitchFamily="49" charset="-122"/>
                <a:ea typeface="仿宋_GB2312" pitchFamily="49" charset="-122"/>
              </a:rPr>
              <a:t>&gt; </a:t>
            </a:r>
            <a:r>
              <a:rPr lang="zh-CN" altLang="en-US" dirty="0" smtClean="0">
                <a:latin typeface="仿宋_GB2312" pitchFamily="49" charset="-122"/>
                <a:ea typeface="仿宋_GB2312" pitchFamily="49" charset="-122"/>
              </a:rPr>
              <a:t>库存押品总价值（核定价*数量）</a:t>
            </a:r>
            <a:r>
              <a:rPr lang="en-US" altLang="zh-CN" dirty="0" smtClean="0">
                <a:latin typeface="仿宋_GB2312" pitchFamily="49" charset="-122"/>
                <a:ea typeface="仿宋_GB2312" pitchFamily="49" charset="-122"/>
              </a:rPr>
              <a:t>,</a:t>
            </a:r>
            <a:r>
              <a:rPr lang="zh-CN" altLang="en-US" dirty="0" smtClean="0">
                <a:latin typeface="仿宋_GB2312" pitchFamily="49" charset="-122"/>
                <a:ea typeface="仿宋_GB2312" pitchFamily="49" charset="-122"/>
              </a:rPr>
              <a:t>触发预警</a:t>
            </a:r>
            <a:endParaRPr lang="en-US" altLang="zh-CN" dirty="0" smtClean="0">
              <a:latin typeface="仿宋_GB2312" pitchFamily="49" charset="-122"/>
              <a:ea typeface="仿宋_GB2312" pitchFamily="49" charset="-122"/>
            </a:endParaRPr>
          </a:p>
          <a:p>
            <a:pPr>
              <a:lnSpc>
                <a:spcPct val="150000"/>
              </a:lnSpc>
            </a:pPr>
            <a:endParaRPr lang="en-US" altLang="zh-CN" dirty="0" smtClean="0">
              <a:latin typeface="仿宋_GB2312" pitchFamily="49" charset="-122"/>
              <a:ea typeface="仿宋_GB2312" pitchFamily="49" charset="-122"/>
            </a:endParaRPr>
          </a:p>
          <a:p>
            <a:pPr>
              <a:lnSpc>
                <a:spcPct val="150000"/>
              </a:lnSpc>
              <a:buFont typeface="Wingdings" pitchFamily="2" charset="2"/>
              <a:buChar char="p"/>
            </a:pPr>
            <a:r>
              <a:rPr lang="zh-CN" altLang="en-US" dirty="0" smtClean="0">
                <a:latin typeface="仿宋_GB2312" pitchFamily="49" charset="-122"/>
                <a:ea typeface="仿宋_GB2312" pitchFamily="49" charset="-122"/>
              </a:rPr>
              <a:t> 货值不足预警，跌价补偿差额：</a:t>
            </a:r>
          </a:p>
          <a:p>
            <a:pPr>
              <a:lnSpc>
                <a:spcPct val="150000"/>
              </a:lnSpc>
            </a:pPr>
            <a:r>
              <a:rPr lang="zh-CN" altLang="en-US" dirty="0" smtClean="0">
                <a:latin typeface="仿宋_GB2312" pitchFamily="49" charset="-122"/>
                <a:ea typeface="仿宋_GB2312" pitchFamily="49" charset="-122"/>
              </a:rPr>
              <a:t>（</a:t>
            </a:r>
            <a:r>
              <a:rPr lang="en-US" altLang="zh-CN" dirty="0" smtClean="0">
                <a:latin typeface="仿宋_GB2312" pitchFamily="49" charset="-122"/>
                <a:ea typeface="仿宋_GB2312" pitchFamily="49" charset="-122"/>
              </a:rPr>
              <a:t>1</a:t>
            </a:r>
            <a:r>
              <a:rPr lang="zh-CN" altLang="en-US" dirty="0" smtClean="0">
                <a:latin typeface="仿宋_GB2312" pitchFamily="49" charset="-122"/>
                <a:ea typeface="仿宋_GB2312" pitchFamily="49" charset="-122"/>
              </a:rPr>
              <a:t>）追加保证金计算公式为：</a:t>
            </a:r>
          </a:p>
          <a:p>
            <a:pPr>
              <a:lnSpc>
                <a:spcPct val="150000"/>
              </a:lnSpc>
            </a:pPr>
            <a:r>
              <a:rPr lang="zh-CN" altLang="en-US" dirty="0" smtClean="0">
                <a:latin typeface="仿宋_GB2312" pitchFamily="49" charset="-122"/>
                <a:ea typeface="仿宋_GB2312" pitchFamily="49" charset="-122"/>
              </a:rPr>
              <a:t>       总量：  追加金额</a:t>
            </a:r>
            <a:r>
              <a:rPr lang="en-US" altLang="zh-CN" dirty="0" smtClean="0">
                <a:latin typeface="仿宋_GB2312" pitchFamily="49" charset="-122"/>
                <a:ea typeface="仿宋_GB2312" pitchFamily="49" charset="-122"/>
              </a:rPr>
              <a:t>=</a:t>
            </a:r>
            <a:r>
              <a:rPr lang="zh-CN" altLang="en-US" dirty="0" smtClean="0">
                <a:latin typeface="仿宋_GB2312" pitchFamily="49" charset="-122"/>
                <a:ea typeface="仿宋_GB2312" pitchFamily="49" charset="-122"/>
              </a:rPr>
              <a:t>（最低控货值</a:t>
            </a:r>
            <a:r>
              <a:rPr lang="en-US" altLang="en-US" dirty="0" smtClean="0">
                <a:latin typeface="仿宋_GB2312" pitchFamily="49" charset="-122"/>
                <a:ea typeface="仿宋_GB2312" pitchFamily="49" charset="-122"/>
              </a:rPr>
              <a:t>-</a:t>
            </a:r>
            <a:r>
              <a:rPr lang="zh-CN" altLang="en-US" dirty="0" smtClean="0">
                <a:latin typeface="仿宋_GB2312" pitchFamily="49" charset="-122"/>
                <a:ea typeface="仿宋_GB2312" pitchFamily="49" charset="-122"/>
              </a:rPr>
              <a:t>最新库存货值）</a:t>
            </a:r>
            <a:r>
              <a:rPr lang="en-US" altLang="en-US" dirty="0" smtClean="0">
                <a:latin typeface="仿宋_GB2312" pitchFamily="49" charset="-122"/>
                <a:ea typeface="仿宋_GB2312" pitchFamily="49" charset="-122"/>
              </a:rPr>
              <a:t>*</a:t>
            </a:r>
            <a:r>
              <a:rPr lang="zh-CN" altLang="en-US" dirty="0" smtClean="0">
                <a:latin typeface="仿宋_GB2312" pitchFamily="49" charset="-122"/>
                <a:ea typeface="仿宋_GB2312" pitchFamily="49" charset="-122"/>
              </a:rPr>
              <a:t>质押率    </a:t>
            </a:r>
            <a:endParaRPr lang="en-US" altLang="zh-CN" dirty="0" smtClean="0">
              <a:latin typeface="仿宋_GB2312" pitchFamily="49" charset="-122"/>
              <a:ea typeface="仿宋_GB2312" pitchFamily="49" charset="-122"/>
            </a:endParaRPr>
          </a:p>
          <a:p>
            <a:pPr>
              <a:lnSpc>
                <a:spcPct val="150000"/>
              </a:lnSpc>
            </a:pPr>
            <a:r>
              <a:rPr lang="en-US" altLang="zh-CN" dirty="0" smtClean="0">
                <a:latin typeface="仿宋_GB2312" pitchFamily="49" charset="-122"/>
                <a:ea typeface="仿宋_GB2312" pitchFamily="49" charset="-122"/>
              </a:rPr>
              <a:t>       </a:t>
            </a:r>
            <a:r>
              <a:rPr lang="zh-CN" altLang="en-US" dirty="0" smtClean="0">
                <a:latin typeface="仿宋_GB2312" pitchFamily="49" charset="-122"/>
                <a:ea typeface="仿宋_GB2312" pitchFamily="49" charset="-122"/>
              </a:rPr>
              <a:t>逐笔：  追加金额</a:t>
            </a:r>
            <a:r>
              <a:rPr lang="en-US" altLang="zh-CN" dirty="0" smtClean="0">
                <a:latin typeface="仿宋_GB2312" pitchFamily="49" charset="-122"/>
                <a:ea typeface="仿宋_GB2312" pitchFamily="49" charset="-122"/>
              </a:rPr>
              <a:t>=</a:t>
            </a:r>
            <a:r>
              <a:rPr lang="zh-CN" altLang="en-US" dirty="0" smtClean="0">
                <a:latin typeface="仿宋_GB2312" pitchFamily="49" charset="-122"/>
                <a:ea typeface="仿宋_GB2312" pitchFamily="49" charset="-122"/>
              </a:rPr>
              <a:t>敞口余额</a:t>
            </a:r>
            <a:r>
              <a:rPr lang="en-US" altLang="en-US" dirty="0" smtClean="0">
                <a:latin typeface="仿宋_GB2312" pitchFamily="49" charset="-122"/>
                <a:ea typeface="仿宋_GB2312" pitchFamily="49" charset="-122"/>
              </a:rPr>
              <a:t>-</a:t>
            </a:r>
            <a:r>
              <a:rPr lang="zh-CN" altLang="en-US" dirty="0" smtClean="0">
                <a:latin typeface="仿宋_GB2312" pitchFamily="49" charset="-122"/>
                <a:ea typeface="仿宋_GB2312" pitchFamily="49" charset="-122"/>
              </a:rPr>
              <a:t>最新库存货值</a:t>
            </a:r>
            <a:r>
              <a:rPr lang="en-US" altLang="en-US" dirty="0" smtClean="0">
                <a:latin typeface="仿宋_GB2312" pitchFamily="49" charset="-122"/>
                <a:ea typeface="仿宋_GB2312" pitchFamily="49" charset="-122"/>
              </a:rPr>
              <a:t>*</a:t>
            </a:r>
            <a:r>
              <a:rPr lang="zh-CN" altLang="en-US" dirty="0" smtClean="0">
                <a:latin typeface="仿宋_GB2312" pitchFamily="49" charset="-122"/>
                <a:ea typeface="仿宋_GB2312" pitchFamily="49" charset="-122"/>
              </a:rPr>
              <a:t>质押率。</a:t>
            </a:r>
            <a:endParaRPr lang="en-US" altLang="zh-CN" dirty="0" smtClean="0">
              <a:latin typeface="仿宋_GB2312" pitchFamily="49" charset="-122"/>
              <a:ea typeface="仿宋_GB2312" pitchFamily="49" charset="-122"/>
            </a:endParaRPr>
          </a:p>
          <a:p>
            <a:pPr>
              <a:lnSpc>
                <a:spcPct val="150000"/>
              </a:lnSpc>
            </a:pPr>
            <a:r>
              <a:rPr lang="zh-CN" altLang="en-US" dirty="0" smtClean="0">
                <a:latin typeface="仿宋_GB2312" pitchFamily="49" charset="-122"/>
                <a:ea typeface="仿宋_GB2312" pitchFamily="49" charset="-122"/>
              </a:rPr>
              <a:t>（</a:t>
            </a:r>
            <a:r>
              <a:rPr lang="en-US" altLang="zh-CN" dirty="0" smtClean="0">
                <a:latin typeface="仿宋_GB2312" pitchFamily="49" charset="-122"/>
                <a:ea typeface="仿宋_GB2312" pitchFamily="49" charset="-122"/>
              </a:rPr>
              <a:t>2</a:t>
            </a:r>
            <a:r>
              <a:rPr lang="zh-CN" altLang="en-US" dirty="0" smtClean="0">
                <a:latin typeface="仿宋_GB2312" pitchFamily="49" charset="-122"/>
                <a:ea typeface="仿宋_GB2312" pitchFamily="49" charset="-122"/>
              </a:rPr>
              <a:t>）追加质物价值计算公式为：</a:t>
            </a:r>
          </a:p>
          <a:p>
            <a:pPr>
              <a:lnSpc>
                <a:spcPct val="150000"/>
              </a:lnSpc>
            </a:pPr>
            <a:r>
              <a:rPr lang="zh-CN" altLang="en-US" dirty="0" smtClean="0">
                <a:latin typeface="仿宋_GB2312" pitchFamily="49" charset="-122"/>
                <a:ea typeface="仿宋_GB2312" pitchFamily="49" charset="-122"/>
              </a:rPr>
              <a:t>      总量：追加质物价值</a:t>
            </a:r>
            <a:r>
              <a:rPr lang="en-US" altLang="zh-CN" dirty="0" smtClean="0">
                <a:latin typeface="仿宋_GB2312" pitchFamily="49" charset="-122"/>
                <a:ea typeface="仿宋_GB2312" pitchFamily="49" charset="-122"/>
              </a:rPr>
              <a:t>=</a:t>
            </a:r>
            <a:r>
              <a:rPr lang="zh-CN" altLang="en-US" dirty="0" smtClean="0">
                <a:latin typeface="仿宋_GB2312" pitchFamily="49" charset="-122"/>
                <a:ea typeface="仿宋_GB2312" pitchFamily="49" charset="-122"/>
              </a:rPr>
              <a:t>最低控货值</a:t>
            </a:r>
            <a:r>
              <a:rPr lang="en-US" altLang="en-US" dirty="0" smtClean="0">
                <a:latin typeface="仿宋_GB2312" pitchFamily="49" charset="-122"/>
                <a:ea typeface="仿宋_GB2312" pitchFamily="49" charset="-122"/>
              </a:rPr>
              <a:t>-</a:t>
            </a:r>
            <a:r>
              <a:rPr lang="zh-CN" altLang="en-US" dirty="0" smtClean="0">
                <a:latin typeface="仿宋_GB2312" pitchFamily="49" charset="-122"/>
                <a:ea typeface="仿宋_GB2312" pitchFamily="49" charset="-122"/>
              </a:rPr>
              <a:t>最新库存货值       </a:t>
            </a:r>
            <a:endParaRPr lang="en-US" altLang="zh-CN" dirty="0" smtClean="0">
              <a:latin typeface="仿宋_GB2312" pitchFamily="49" charset="-122"/>
              <a:ea typeface="仿宋_GB2312" pitchFamily="49" charset="-122"/>
            </a:endParaRPr>
          </a:p>
          <a:p>
            <a:pPr>
              <a:lnSpc>
                <a:spcPct val="150000"/>
              </a:lnSpc>
            </a:pPr>
            <a:r>
              <a:rPr lang="en-US" altLang="zh-CN" dirty="0" smtClean="0">
                <a:latin typeface="仿宋_GB2312" pitchFamily="49" charset="-122"/>
                <a:ea typeface="仿宋_GB2312" pitchFamily="49" charset="-122"/>
              </a:rPr>
              <a:t>      </a:t>
            </a:r>
            <a:r>
              <a:rPr lang="zh-CN" altLang="en-US" dirty="0" smtClean="0">
                <a:latin typeface="仿宋_GB2312" pitchFamily="49" charset="-122"/>
                <a:ea typeface="仿宋_GB2312" pitchFamily="49" charset="-122"/>
              </a:rPr>
              <a:t>逐笔：追加质物价值</a:t>
            </a:r>
            <a:r>
              <a:rPr lang="en-US" altLang="zh-CN" dirty="0" smtClean="0">
                <a:latin typeface="仿宋_GB2312" pitchFamily="49" charset="-122"/>
                <a:ea typeface="仿宋_GB2312" pitchFamily="49" charset="-122"/>
              </a:rPr>
              <a:t>=</a:t>
            </a:r>
            <a:r>
              <a:rPr lang="zh-CN" altLang="en-US" dirty="0" smtClean="0">
                <a:latin typeface="仿宋_GB2312" pitchFamily="49" charset="-122"/>
                <a:ea typeface="仿宋_GB2312" pitchFamily="49" charset="-122"/>
              </a:rPr>
              <a:t>敞口余额</a:t>
            </a:r>
            <a:r>
              <a:rPr lang="en-US" altLang="en-US" dirty="0" smtClean="0">
                <a:latin typeface="仿宋_GB2312" pitchFamily="49" charset="-122"/>
                <a:ea typeface="仿宋_GB2312" pitchFamily="49" charset="-122"/>
              </a:rPr>
              <a:t>/</a:t>
            </a:r>
            <a:r>
              <a:rPr lang="zh-CN" altLang="en-US" dirty="0" smtClean="0">
                <a:latin typeface="仿宋_GB2312" pitchFamily="49" charset="-122"/>
                <a:ea typeface="仿宋_GB2312" pitchFamily="49" charset="-122"/>
              </a:rPr>
              <a:t>质押率</a:t>
            </a:r>
            <a:r>
              <a:rPr lang="en-US" altLang="en-US" dirty="0" smtClean="0">
                <a:latin typeface="仿宋_GB2312" pitchFamily="49" charset="-122"/>
                <a:ea typeface="仿宋_GB2312" pitchFamily="49" charset="-122"/>
              </a:rPr>
              <a:t>-</a:t>
            </a:r>
            <a:r>
              <a:rPr lang="zh-CN" altLang="en-US" dirty="0" smtClean="0">
                <a:latin typeface="仿宋_GB2312" pitchFamily="49" charset="-122"/>
                <a:ea typeface="仿宋_GB2312" pitchFamily="49" charset="-122"/>
              </a:rPr>
              <a:t>最新库存货值</a:t>
            </a:r>
          </a:p>
          <a:p>
            <a:pPr>
              <a:lnSpc>
                <a:spcPct val="150000"/>
              </a:lnSpc>
            </a:pPr>
            <a:endParaRPr lang="zh-CN" altLang="en-US" dirty="0" smtClean="0">
              <a:latin typeface="仿宋_GB2312" pitchFamily="49" charset="-122"/>
              <a:ea typeface="仿宋_GB2312" pitchFamily="49" charset="-122"/>
            </a:endParaRPr>
          </a:p>
          <a:p>
            <a:pPr>
              <a:lnSpc>
                <a:spcPct val="150000"/>
              </a:lnSpc>
              <a:buFont typeface="Wingdings" pitchFamily="2" charset="2"/>
              <a:buChar char="p"/>
            </a:pPr>
            <a:r>
              <a:rPr lang="zh-CN" altLang="en-US" dirty="0" smtClean="0"/>
              <a:t> </a:t>
            </a:r>
            <a:r>
              <a:rPr lang="en-US" altLang="zh-CN" dirty="0" smtClean="0">
                <a:latin typeface="仿宋_GB2312" pitchFamily="49" charset="-122"/>
                <a:ea typeface="仿宋_GB2312" pitchFamily="49" charset="-122"/>
              </a:rPr>
              <a:t> </a:t>
            </a:r>
            <a:r>
              <a:rPr lang="zh-CN" altLang="en-US" dirty="0" smtClean="0">
                <a:latin typeface="仿宋_GB2312" pitchFamily="49" charset="-122"/>
                <a:ea typeface="仿宋_GB2312" pitchFamily="49" charset="-122"/>
              </a:rPr>
              <a:t>最低控货价值不足预警规则：</a:t>
            </a:r>
            <a:r>
              <a:rPr lang="zh-CN" altLang="en-US" dirty="0" smtClean="0"/>
              <a:t>最低控货价值</a:t>
            </a:r>
            <a:r>
              <a:rPr lang="en-US" dirty="0" smtClean="0"/>
              <a:t>*</a:t>
            </a:r>
            <a:r>
              <a:rPr lang="zh-CN" altLang="en-US" dirty="0" smtClean="0"/>
              <a:t>质押率</a:t>
            </a:r>
            <a:r>
              <a:rPr lang="en-US" altLang="zh-CN" dirty="0" smtClean="0"/>
              <a:t>&lt; </a:t>
            </a:r>
            <a:r>
              <a:rPr lang="zh-CN" altLang="en-US" dirty="0" smtClean="0"/>
              <a:t>敞口余额</a:t>
            </a:r>
            <a:r>
              <a:rPr lang="en-US" altLang="zh-CN" b="0" dirty="0" smtClean="0">
                <a:effectLst/>
                <a:latin typeface="仿宋_GB2312" pitchFamily="49" charset="-122"/>
                <a:ea typeface="仿宋_GB2312" pitchFamily="49" charset="-122"/>
              </a:rPr>
              <a:t> </a:t>
            </a:r>
            <a:endParaRPr lang="zh-CN" altLang="en-US" b="0" dirty="0">
              <a:effectLst/>
              <a:latin typeface="仿宋_GB2312" pitchFamily="49" charset="-122"/>
              <a:ea typeface="仿宋_GB2312" pitchFamily="49" charset="-122"/>
            </a:endParaRPr>
          </a:p>
        </p:txBody>
      </p:sp>
      <p:sp>
        <p:nvSpPr>
          <p:cNvPr id="29" name="矩形 28"/>
          <p:cNvSpPr/>
          <p:nvPr/>
        </p:nvSpPr>
        <p:spPr>
          <a:xfrm>
            <a:off x="209568" y="223342"/>
            <a:ext cx="5775940" cy="523220"/>
          </a:xfrm>
          <a:prstGeom prst="rect">
            <a:avLst/>
          </a:prstGeom>
        </p:spPr>
        <p:txBody>
          <a:bodyPr wrap="none">
            <a:spAutoFit/>
          </a:bodyPr>
          <a:lstStyle/>
          <a:p>
            <a:r>
              <a:rPr lang="zh-CN" altLang="en-US" sz="2800" b="1" dirty="0" smtClean="0">
                <a:solidFill>
                  <a:schemeClr val="bg1"/>
                </a:solidFill>
                <a:latin typeface="黑体" pitchFamily="2" charset="-122"/>
                <a:ea typeface="黑体" pitchFamily="2" charset="-122"/>
              </a:rPr>
              <a:t>供应链金融</a:t>
            </a:r>
            <a:r>
              <a:rPr lang="en-US" altLang="zh-CN" sz="2800" b="1" dirty="0" smtClean="0">
                <a:solidFill>
                  <a:schemeClr val="bg1"/>
                </a:solidFill>
                <a:latin typeface="黑体" pitchFamily="2" charset="-122"/>
                <a:ea typeface="黑体" pitchFamily="2" charset="-122"/>
              </a:rPr>
              <a:t>-</a:t>
            </a:r>
            <a:r>
              <a:rPr lang="zh-CN" altLang="en-US" sz="2800" b="1" dirty="0" smtClean="0">
                <a:solidFill>
                  <a:schemeClr val="bg1"/>
                </a:solidFill>
                <a:latin typeface="黑体" pitchFamily="2" charset="-122"/>
                <a:ea typeface="黑体" pitchFamily="2" charset="-122"/>
              </a:rPr>
              <a:t>动产质押业务关键控制</a:t>
            </a:r>
            <a:endParaRPr lang="zh-CN" altLang="en-US" sz="2800" dirty="0"/>
          </a:p>
        </p:txBody>
      </p:sp>
    </p:spTree>
    <p:extLst>
      <p:ext uri="{BB962C8B-B14F-4D97-AF65-F5344CB8AC3E}">
        <p14:creationId xmlns:p14="http://schemas.microsoft.com/office/powerpoint/2010/main" xmlns="" val="145465860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1025" y="150475"/>
            <a:ext cx="8748000" cy="647699"/>
          </a:xfrm>
        </p:spPr>
        <p:txBody>
          <a:bodyPr>
            <a:normAutofit fontScale="90000"/>
          </a:bodyPr>
          <a:lstStyle/>
          <a:p>
            <a:r>
              <a:rPr lang="en-US" altLang="zh-CN" b="1" dirty="0" smtClean="0">
                <a:latin typeface="黑体" pitchFamily="2" charset="-122"/>
                <a:ea typeface="黑体" pitchFamily="2" charset="-122"/>
              </a:rPr>
              <a:t/>
            </a:r>
            <a:br>
              <a:rPr lang="en-US" altLang="zh-CN" b="1" dirty="0" smtClean="0">
                <a:latin typeface="黑体" pitchFamily="2" charset="-122"/>
                <a:ea typeface="黑体" pitchFamily="2" charset="-122"/>
              </a:rPr>
            </a:br>
            <a:r>
              <a:rPr lang="en-US" altLang="zh-CN" b="1" dirty="0" smtClean="0">
                <a:latin typeface="黑体" pitchFamily="2" charset="-122"/>
                <a:ea typeface="黑体" pitchFamily="2" charset="-122"/>
              </a:rPr>
              <a:t/>
            </a:r>
            <a:br>
              <a:rPr lang="en-US" altLang="zh-CN" b="1" dirty="0" smtClean="0">
                <a:latin typeface="黑体" pitchFamily="2" charset="-122"/>
                <a:ea typeface="黑体" pitchFamily="2" charset="-122"/>
              </a:rPr>
            </a:br>
            <a:r>
              <a:rPr lang="zh-CN" altLang="en-US" sz="3100" b="1" dirty="0" smtClean="0">
                <a:latin typeface="黑体" pitchFamily="2" charset="-122"/>
                <a:ea typeface="黑体" pitchFamily="2" charset="-122"/>
              </a:rPr>
              <a:t>供应链金融</a:t>
            </a:r>
            <a:r>
              <a:rPr lang="en-US" altLang="zh-CN" sz="3100" b="1" dirty="0" smtClean="0">
                <a:latin typeface="黑体" pitchFamily="2" charset="-122"/>
                <a:ea typeface="黑体" pitchFamily="2" charset="-122"/>
              </a:rPr>
              <a:t>-</a:t>
            </a:r>
            <a:r>
              <a:rPr lang="zh-CN" altLang="en-US" sz="3100" b="1" dirty="0" smtClean="0">
                <a:latin typeface="黑体" pitchFamily="2" charset="-122"/>
                <a:ea typeface="黑体" pitchFamily="2" charset="-122"/>
              </a:rPr>
              <a:t>存货类产品（标准仓单质押）</a:t>
            </a:r>
            <a:r>
              <a:rPr lang="zh-CN" altLang="en-US" b="1" dirty="0" smtClean="0">
                <a:latin typeface="黑体" pitchFamily="2" charset="-122"/>
                <a:ea typeface="黑体" pitchFamily="2" charset="-122"/>
              </a:rPr>
              <a:t/>
            </a:r>
            <a:br>
              <a:rPr lang="zh-CN" altLang="en-US" b="1" dirty="0" smtClean="0">
                <a:latin typeface="黑体" pitchFamily="2" charset="-122"/>
                <a:ea typeface="黑体" pitchFamily="2" charset="-122"/>
              </a:rPr>
            </a:br>
            <a:r>
              <a:rPr lang="en-US" altLang="zh-CN" b="1" dirty="0" smtClean="0">
                <a:solidFill>
                  <a:srgbClr val="26AB8E"/>
                </a:solidFill>
              </a:rPr>
              <a:t/>
            </a:r>
            <a:br>
              <a:rPr lang="en-US" altLang="zh-CN" b="1" dirty="0" smtClean="0">
                <a:solidFill>
                  <a:srgbClr val="26AB8E"/>
                </a:solidFill>
              </a:rPr>
            </a:br>
            <a:endParaRPr lang="zh-CN" altLang="en-US" dirty="0"/>
          </a:p>
        </p:txBody>
      </p:sp>
      <p:sp>
        <p:nvSpPr>
          <p:cNvPr id="4" name="灯片编号占位符 3"/>
          <p:cNvSpPr>
            <a:spLocks noGrp="1"/>
          </p:cNvSpPr>
          <p:nvPr>
            <p:ph type="sldNum" sz="quarter" idx="12"/>
          </p:nvPr>
        </p:nvSpPr>
        <p:spPr/>
        <p:txBody>
          <a:bodyPr/>
          <a:lstStyle/>
          <a:p>
            <a:fld id="{4B1B0860-3CE7-4EC1-80B2-E4FAEF86BBEB}" type="slidenum">
              <a:rPr lang="zh-CN" altLang="en-US" smtClean="0"/>
              <a:pPr/>
              <a:t>28</a:t>
            </a:fld>
            <a:endParaRPr lang="zh-CN" altLang="en-US"/>
          </a:p>
        </p:txBody>
      </p:sp>
      <p:sp>
        <p:nvSpPr>
          <p:cNvPr id="71" name="Rectangle 15"/>
          <p:cNvSpPr>
            <a:spLocks noChangeArrowheads="1"/>
          </p:cNvSpPr>
          <p:nvPr/>
        </p:nvSpPr>
        <p:spPr bwMode="auto">
          <a:xfrm>
            <a:off x="161282" y="1574376"/>
            <a:ext cx="11868667" cy="830997"/>
          </a:xfrm>
          <a:prstGeom prst="rect">
            <a:avLst/>
          </a:prstGeom>
          <a:noFill/>
          <a:ln w="9525">
            <a:noFill/>
            <a:miter lim="800000"/>
            <a:headEnd/>
            <a:tailEnd/>
          </a:ln>
        </p:spPr>
        <p:txBody>
          <a:bodyPr wrap="square" lIns="91440" tIns="45720" rIns="91440" bIns="45720">
            <a:spAutoFit/>
          </a:bodyPr>
          <a:lstStyle/>
          <a:p>
            <a:pPr fontAlgn="ctr">
              <a:lnSpc>
                <a:spcPct val="150000"/>
              </a:lnSpc>
              <a:buFontTx/>
              <a:buNone/>
            </a:pPr>
            <a:r>
              <a:rPr lang="en-US" altLang="zh-CN" sz="1600" dirty="0" smtClean="0">
                <a:solidFill>
                  <a:srgbClr val="00B5FB"/>
                </a:solidFill>
              </a:rPr>
              <a:t>     </a:t>
            </a:r>
            <a:r>
              <a:rPr lang="zh-CN" altLang="en-US" sz="1600" dirty="0" smtClean="0">
                <a:solidFill>
                  <a:srgbClr val="00B5FB"/>
                </a:solidFill>
              </a:rPr>
              <a:t>标准仓单质押，</a:t>
            </a:r>
            <a:r>
              <a:rPr lang="zh-CN" altLang="zh-CN" sz="1600" dirty="0" smtClean="0">
                <a:solidFill>
                  <a:srgbClr val="00B5FB"/>
                </a:solidFill>
              </a:rPr>
              <a:t>企业客户以自有或第三人合法拥有的</a:t>
            </a:r>
            <a:r>
              <a:rPr lang="zh-CN" altLang="en-US" sz="1600" dirty="0" smtClean="0">
                <a:solidFill>
                  <a:srgbClr val="00B5FB"/>
                </a:solidFill>
              </a:rPr>
              <a:t>标准仓单为质押向银行</a:t>
            </a:r>
            <a:r>
              <a:rPr lang="zh-CN" altLang="zh-CN" sz="1600" dirty="0" smtClean="0">
                <a:solidFill>
                  <a:srgbClr val="00B5FB"/>
                </a:solidFill>
              </a:rPr>
              <a:t>申请融资。</a:t>
            </a:r>
            <a:r>
              <a:rPr lang="zh-CN" altLang="en-US" sz="1600" dirty="0" smtClean="0">
                <a:solidFill>
                  <a:srgbClr val="00B5FB"/>
                </a:solidFill>
              </a:rPr>
              <a:t>出质人在追加保证金或者还款后，可赎回仓单。</a:t>
            </a:r>
            <a:r>
              <a:rPr lang="zh-CN" altLang="zh-CN" sz="1600" dirty="0" smtClean="0">
                <a:solidFill>
                  <a:srgbClr val="00B5FB"/>
                </a:solidFill>
              </a:rPr>
              <a:t>若到期无法归还，银行有权</a:t>
            </a:r>
            <a:r>
              <a:rPr lang="zh-CN" altLang="en-US" sz="1600" dirty="0" smtClean="0">
                <a:solidFill>
                  <a:srgbClr val="00B5FB"/>
                </a:solidFill>
              </a:rPr>
              <a:t>将标准仓单交给期货经纪公司，委托代理进行实物交割，交易款项首先用于偿</a:t>
            </a:r>
            <a:r>
              <a:rPr lang="zh-CN" altLang="zh-CN" sz="1600" dirty="0" smtClean="0">
                <a:solidFill>
                  <a:srgbClr val="00B5FB"/>
                </a:solidFill>
              </a:rPr>
              <a:t>还银行贷款</a:t>
            </a:r>
            <a:r>
              <a:rPr lang="zh-CN" altLang="en-US" sz="1600" dirty="0" smtClean="0">
                <a:solidFill>
                  <a:srgbClr val="00B5FB"/>
                </a:solidFill>
              </a:rPr>
              <a:t>本息</a:t>
            </a:r>
            <a:r>
              <a:rPr lang="zh-CN" altLang="zh-CN" sz="1600" dirty="0" smtClean="0">
                <a:solidFill>
                  <a:srgbClr val="00B5FB"/>
                </a:solidFill>
              </a:rPr>
              <a:t>。</a:t>
            </a:r>
            <a:endParaRPr lang="zh-CN" altLang="en-US" sz="1600" dirty="0" smtClean="0">
              <a:solidFill>
                <a:srgbClr val="00B5FB"/>
              </a:solidFill>
            </a:endParaRPr>
          </a:p>
        </p:txBody>
      </p:sp>
      <p:grpSp>
        <p:nvGrpSpPr>
          <p:cNvPr id="3" name="Group 29"/>
          <p:cNvGrpSpPr>
            <a:grpSpLocks/>
          </p:cNvGrpSpPr>
          <p:nvPr/>
        </p:nvGrpSpPr>
        <p:grpSpPr bwMode="auto">
          <a:xfrm>
            <a:off x="208051" y="918548"/>
            <a:ext cx="3712695" cy="541740"/>
            <a:chOff x="0" y="-40"/>
            <a:chExt cx="1091" cy="455"/>
          </a:xfrm>
        </p:grpSpPr>
        <p:sp>
          <p:nvSpPr>
            <p:cNvPr id="74" name="AutoShape 2"/>
            <p:cNvSpPr>
              <a:spLocks noChangeArrowheads="1"/>
            </p:cNvSpPr>
            <p:nvPr/>
          </p:nvSpPr>
          <p:spPr bwMode="auto">
            <a:xfrm>
              <a:off x="0" y="46"/>
              <a:ext cx="606" cy="369"/>
            </a:xfrm>
            <a:prstGeom prst="roundRect">
              <a:avLst>
                <a:gd name="adj" fmla="val 16667"/>
              </a:avLst>
            </a:prstGeom>
            <a:ln/>
          </p:spPr>
          <p:style>
            <a:lnRef idx="3">
              <a:schemeClr val="lt1"/>
            </a:lnRef>
            <a:fillRef idx="1">
              <a:schemeClr val="accent5"/>
            </a:fillRef>
            <a:effectRef idx="1">
              <a:schemeClr val="accent5"/>
            </a:effectRef>
            <a:fontRef idx="minor">
              <a:schemeClr val="lt1"/>
            </a:fontRef>
          </p:style>
          <p:txBody>
            <a:bodyPr wrap="none" anchor="ctr" anchorCtr="1"/>
            <a:lstStyle/>
            <a:p>
              <a:pPr marL="266700" indent="-266700" eaLnBrk="0" hangingPunct="0">
                <a:lnSpc>
                  <a:spcPct val="160000"/>
                </a:lnSpc>
                <a:spcBef>
                  <a:spcPct val="20000"/>
                </a:spcBef>
                <a:spcAft>
                  <a:spcPct val="20000"/>
                </a:spcAft>
                <a:buSzPct val="90000"/>
              </a:pPr>
              <a:endParaRPr lang="zh-CN" altLang="en-US" sz="3200" dirty="0">
                <a:solidFill>
                  <a:schemeClr val="bg1"/>
                </a:solidFill>
                <a:latin typeface="黑体" pitchFamily="2" charset="-122"/>
                <a:ea typeface="黑体" pitchFamily="2" charset="-122"/>
              </a:endParaRPr>
            </a:p>
          </p:txBody>
        </p:sp>
        <p:sp>
          <p:nvSpPr>
            <p:cNvPr id="75" name="Text Box 9"/>
            <p:cNvSpPr txBox="1">
              <a:spLocks noChangeArrowheads="1"/>
            </p:cNvSpPr>
            <p:nvPr/>
          </p:nvSpPr>
          <p:spPr bwMode="auto">
            <a:xfrm>
              <a:off x="23" y="-40"/>
              <a:ext cx="1068" cy="35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marL="266700" indent="-266700" eaLnBrk="0" hangingPunct="0">
                <a:defRPr sz="2000" b="1">
                  <a:solidFill>
                    <a:srgbClr val="FF0000"/>
                  </a:solidFill>
                  <a:latin typeface="楷体_GB2312" pitchFamily="49" charset="-122"/>
                  <a:ea typeface="楷体_GB2312" pitchFamily="49" charset="-122"/>
                </a:defRPr>
              </a:lvl1pPr>
              <a:lvl2pPr marL="742950" indent="-285750" eaLnBrk="0" hangingPunct="0">
                <a:defRPr sz="2000" b="1">
                  <a:solidFill>
                    <a:srgbClr val="FF0000"/>
                  </a:solidFill>
                  <a:latin typeface="楷体_GB2312" pitchFamily="49" charset="-122"/>
                  <a:ea typeface="楷体_GB2312" pitchFamily="49" charset="-122"/>
                </a:defRPr>
              </a:lvl2pPr>
              <a:lvl3pPr marL="1143000" indent="-228600" eaLnBrk="0" hangingPunct="0">
                <a:defRPr sz="2000" b="1">
                  <a:solidFill>
                    <a:srgbClr val="FF0000"/>
                  </a:solidFill>
                  <a:latin typeface="楷体_GB2312" pitchFamily="49" charset="-122"/>
                  <a:ea typeface="楷体_GB2312" pitchFamily="49" charset="-122"/>
                </a:defRPr>
              </a:lvl3pPr>
              <a:lvl4pPr marL="1600200" indent="-228600" eaLnBrk="0" hangingPunct="0">
                <a:defRPr sz="2000" b="1">
                  <a:solidFill>
                    <a:srgbClr val="FF0000"/>
                  </a:solidFill>
                  <a:latin typeface="楷体_GB2312" pitchFamily="49" charset="-122"/>
                  <a:ea typeface="楷体_GB2312" pitchFamily="49" charset="-122"/>
                </a:defRPr>
              </a:lvl4pPr>
              <a:lvl5pPr marL="2057400" indent="-228600" eaLnBrk="0" hangingPunct="0">
                <a:defRPr sz="2000" b="1">
                  <a:solidFill>
                    <a:srgbClr val="FF0000"/>
                  </a:solidFill>
                  <a:latin typeface="楷体_GB2312" pitchFamily="49" charset="-122"/>
                  <a:ea typeface="楷体_GB2312" pitchFamily="49" charset="-122"/>
                </a:defRPr>
              </a:lvl5pPr>
              <a:lvl6pPr marL="2514600" indent="-228600" eaLnBrk="0" fontAlgn="base" hangingPunct="0">
                <a:lnSpc>
                  <a:spcPct val="80000"/>
                </a:lnSpc>
                <a:spcBef>
                  <a:spcPct val="0"/>
                </a:spcBef>
                <a:spcAft>
                  <a:spcPct val="0"/>
                </a:spcAft>
                <a:buFont typeface="Arial" charset="0"/>
                <a:defRPr sz="2000" b="1">
                  <a:solidFill>
                    <a:srgbClr val="FF0000"/>
                  </a:solidFill>
                  <a:latin typeface="楷体_GB2312" pitchFamily="49" charset="-122"/>
                  <a:ea typeface="楷体_GB2312" pitchFamily="49" charset="-122"/>
                </a:defRPr>
              </a:lvl6pPr>
              <a:lvl7pPr marL="2971800" indent="-228600" eaLnBrk="0" fontAlgn="base" hangingPunct="0">
                <a:lnSpc>
                  <a:spcPct val="80000"/>
                </a:lnSpc>
                <a:spcBef>
                  <a:spcPct val="0"/>
                </a:spcBef>
                <a:spcAft>
                  <a:spcPct val="0"/>
                </a:spcAft>
                <a:buFont typeface="Arial" charset="0"/>
                <a:defRPr sz="2000" b="1">
                  <a:solidFill>
                    <a:srgbClr val="FF0000"/>
                  </a:solidFill>
                  <a:latin typeface="楷体_GB2312" pitchFamily="49" charset="-122"/>
                  <a:ea typeface="楷体_GB2312" pitchFamily="49" charset="-122"/>
                </a:defRPr>
              </a:lvl7pPr>
              <a:lvl8pPr marL="3429000" indent="-228600" eaLnBrk="0" fontAlgn="base" hangingPunct="0">
                <a:lnSpc>
                  <a:spcPct val="80000"/>
                </a:lnSpc>
                <a:spcBef>
                  <a:spcPct val="0"/>
                </a:spcBef>
                <a:spcAft>
                  <a:spcPct val="0"/>
                </a:spcAft>
                <a:buFont typeface="Arial" charset="0"/>
                <a:defRPr sz="2000" b="1">
                  <a:solidFill>
                    <a:srgbClr val="FF0000"/>
                  </a:solidFill>
                  <a:latin typeface="楷体_GB2312" pitchFamily="49" charset="-122"/>
                  <a:ea typeface="楷体_GB2312" pitchFamily="49" charset="-122"/>
                </a:defRPr>
              </a:lvl8pPr>
              <a:lvl9pPr marL="3886200" indent="-228600" eaLnBrk="0" fontAlgn="base" hangingPunct="0">
                <a:lnSpc>
                  <a:spcPct val="80000"/>
                </a:lnSpc>
                <a:spcBef>
                  <a:spcPct val="0"/>
                </a:spcBef>
                <a:spcAft>
                  <a:spcPct val="0"/>
                </a:spcAft>
                <a:buFont typeface="Arial" charset="0"/>
                <a:defRPr sz="2000" b="1">
                  <a:solidFill>
                    <a:srgbClr val="FF0000"/>
                  </a:solidFill>
                  <a:latin typeface="楷体_GB2312" pitchFamily="49" charset="-122"/>
                  <a:ea typeface="楷体_GB2312" pitchFamily="49" charset="-122"/>
                </a:defRPr>
              </a:lvl9pPr>
            </a:lstStyle>
            <a:p>
              <a:pPr>
                <a:lnSpc>
                  <a:spcPct val="160000"/>
                </a:lnSpc>
                <a:spcBef>
                  <a:spcPct val="50000"/>
                </a:spcBef>
                <a:spcAft>
                  <a:spcPct val="20000"/>
                </a:spcAft>
                <a:buSzPct val="90000"/>
                <a:buFont typeface="Wingdings" pitchFamily="2" charset="2"/>
                <a:buNone/>
              </a:pPr>
              <a:r>
                <a:rPr lang="zh-CN" altLang="en-US" sz="1600" dirty="0" smtClean="0">
                  <a:solidFill>
                    <a:schemeClr val="bg1"/>
                  </a:solidFill>
                </a:rPr>
                <a:t>标准仓单质押</a:t>
              </a:r>
              <a:endParaRPr lang="zh-CN" altLang="en-US" sz="1600" dirty="0">
                <a:solidFill>
                  <a:schemeClr val="bg1"/>
                </a:solidFill>
              </a:endParaRPr>
            </a:p>
          </p:txBody>
        </p:sp>
      </p:grpSp>
      <p:pic>
        <p:nvPicPr>
          <p:cNvPr id="12" name="Picture 2" descr="E:\图片库\捕获.JPG"/>
          <p:cNvPicPr>
            <a:picLocks noChangeAspect="1" noChangeArrowheads="1"/>
          </p:cNvPicPr>
          <p:nvPr/>
        </p:nvPicPr>
        <p:blipFill>
          <a:blip r:embed="rId3" cstate="print"/>
          <a:srcRect/>
          <a:stretch>
            <a:fillRect/>
          </a:stretch>
        </p:blipFill>
        <p:spPr bwMode="auto">
          <a:xfrm>
            <a:off x="961496" y="6055441"/>
            <a:ext cx="3240360" cy="528639"/>
          </a:xfrm>
          <a:prstGeom prst="rect">
            <a:avLst/>
          </a:prstGeom>
          <a:noFill/>
        </p:spPr>
      </p:pic>
      <p:sp>
        <p:nvSpPr>
          <p:cNvPr id="14" name="Line 7"/>
          <p:cNvSpPr>
            <a:spLocks noChangeShapeType="1"/>
          </p:cNvSpPr>
          <p:nvPr/>
        </p:nvSpPr>
        <p:spPr bwMode="auto">
          <a:xfrm flipV="1">
            <a:off x="5421676" y="3787200"/>
            <a:ext cx="45719" cy="1988566"/>
          </a:xfrm>
          <a:prstGeom prst="line">
            <a:avLst/>
          </a:prstGeom>
          <a:noFill/>
          <a:ln w="38100">
            <a:solidFill>
              <a:srgbClr val="C00000"/>
            </a:solidFill>
            <a:round/>
            <a:headEnd/>
            <a:tailEnd type="triangle" w="med" len="med"/>
          </a:ln>
          <a:extLst>
            <a:ext uri="{909E8E84-426E-40DD-AFC4-6F175D3DCCD1}">
              <a14:hiddenFill xmlns="" xmlns:a14="http://schemas.microsoft.com/office/drawing/2010/main">
                <a:noFill/>
              </a14:hiddenFill>
            </a:ext>
          </a:extLst>
        </p:spPr>
        <p:txBody>
          <a:bodyPr lIns="91440" tIns="45720" rIns="91440" bIns="45720"/>
          <a:lstStyle/>
          <a:p>
            <a:endParaRPr lang="zh-CN" altLang="en-US"/>
          </a:p>
        </p:txBody>
      </p:sp>
      <p:sp>
        <p:nvSpPr>
          <p:cNvPr id="15" name="Line 8"/>
          <p:cNvSpPr>
            <a:spLocks noChangeShapeType="1"/>
          </p:cNvSpPr>
          <p:nvPr/>
        </p:nvSpPr>
        <p:spPr bwMode="auto">
          <a:xfrm flipH="1">
            <a:off x="4989287" y="3808075"/>
            <a:ext cx="45719" cy="2037139"/>
          </a:xfrm>
          <a:prstGeom prst="line">
            <a:avLst/>
          </a:prstGeom>
          <a:noFill/>
          <a:ln w="38100">
            <a:solidFill>
              <a:schemeClr val="tx2"/>
            </a:solidFill>
            <a:round/>
            <a:headEnd/>
            <a:tailEnd type="triangle" w="med" len="med"/>
          </a:ln>
          <a:extLst>
            <a:ext uri="{909E8E84-426E-40DD-AFC4-6F175D3DCCD1}">
              <a14:hiddenFill xmlns="" xmlns:a14="http://schemas.microsoft.com/office/drawing/2010/main">
                <a:noFill/>
              </a14:hiddenFill>
            </a:ext>
          </a:extLst>
        </p:spPr>
        <p:txBody>
          <a:bodyPr lIns="91440" tIns="45720" rIns="91440" bIns="45720"/>
          <a:lstStyle/>
          <a:p>
            <a:endParaRPr lang="zh-CN" altLang="en-US"/>
          </a:p>
        </p:txBody>
      </p:sp>
      <p:sp>
        <p:nvSpPr>
          <p:cNvPr id="18" name="左弧形箭头 17"/>
          <p:cNvSpPr/>
          <p:nvPr/>
        </p:nvSpPr>
        <p:spPr>
          <a:xfrm>
            <a:off x="3017467" y="3217772"/>
            <a:ext cx="952657" cy="3067290"/>
          </a:xfrm>
          <a:prstGeom prst="curvedRightArrow">
            <a:avLst/>
          </a:prstGeom>
        </p:spPr>
        <p:style>
          <a:lnRef idx="1">
            <a:schemeClr val="accent1"/>
          </a:lnRef>
          <a:fillRef idx="2">
            <a:schemeClr val="accent1"/>
          </a:fillRef>
          <a:effectRef idx="1">
            <a:schemeClr val="accent1"/>
          </a:effectRef>
          <a:fontRef idx="minor">
            <a:schemeClr val="dk1"/>
          </a:fontRef>
        </p:style>
        <p:txBody>
          <a:bodyPr lIns="91440" tIns="45720" rIns="91440" bIns="45720" rtlCol="0" anchor="ctr"/>
          <a:lstStyle/>
          <a:p>
            <a:pPr algn="ctr"/>
            <a:endParaRPr lang="zh-CN" altLang="en-US">
              <a:solidFill>
                <a:schemeClr val="tx1"/>
              </a:solidFill>
            </a:endParaRPr>
          </a:p>
        </p:txBody>
      </p:sp>
      <p:sp>
        <p:nvSpPr>
          <p:cNvPr id="20" name="Rectangle 40"/>
          <p:cNvSpPr>
            <a:spLocks noChangeArrowheads="1"/>
          </p:cNvSpPr>
          <p:nvPr/>
        </p:nvSpPr>
        <p:spPr bwMode="auto">
          <a:xfrm>
            <a:off x="2281247" y="4625111"/>
            <a:ext cx="2611438" cy="3897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1440" tIns="45720" rIns="91440" bIns="45720">
            <a:spAutoFit/>
          </a:bodyPr>
          <a:lstStyle/>
          <a:p>
            <a:pPr algn="ctr" eaLnBrk="0" hangingPunct="0">
              <a:lnSpc>
                <a:spcPct val="160000"/>
              </a:lnSpc>
              <a:spcBef>
                <a:spcPct val="50000"/>
              </a:spcBef>
              <a:spcAft>
                <a:spcPct val="20000"/>
              </a:spcAft>
              <a:buSzPct val="90000"/>
              <a:buFont typeface="Wingdings" pitchFamily="2" charset="2"/>
              <a:buNone/>
            </a:pPr>
            <a:r>
              <a:rPr lang="zh-CN" altLang="en-US" sz="1400" dirty="0" smtClean="0"/>
              <a:t>签订质押协议</a:t>
            </a:r>
            <a:endParaRPr lang="zh-CN" altLang="en-US" sz="1400" dirty="0"/>
          </a:p>
        </p:txBody>
      </p:sp>
      <p:sp>
        <p:nvSpPr>
          <p:cNvPr id="21" name="流程图: 可选过程 20"/>
          <p:cNvSpPr/>
          <p:nvPr/>
        </p:nvSpPr>
        <p:spPr>
          <a:xfrm>
            <a:off x="4361581" y="5852230"/>
            <a:ext cx="2270713" cy="550830"/>
          </a:xfrm>
          <a:prstGeom prst="flowChartAlternateProcess">
            <a:avLst/>
          </a:prstGeom>
        </p:spPr>
        <p:style>
          <a:lnRef idx="1">
            <a:schemeClr val="accent2"/>
          </a:lnRef>
          <a:fillRef idx="3">
            <a:schemeClr val="accent2"/>
          </a:fillRef>
          <a:effectRef idx="2">
            <a:schemeClr val="accent2"/>
          </a:effectRef>
          <a:fontRef idx="minor">
            <a:schemeClr val="lt1"/>
          </a:fontRef>
        </p:style>
        <p:txBody>
          <a:bodyPr lIns="91440" tIns="45720" rIns="91440" bIns="45720" rtlCol="0" anchor="ctr"/>
          <a:lstStyle/>
          <a:p>
            <a:pPr algn="ctr"/>
            <a:r>
              <a:rPr lang="zh-CN" altLang="en-US" dirty="0" smtClean="0"/>
              <a:t>融资客户</a:t>
            </a:r>
            <a:endParaRPr lang="zh-CN" altLang="en-US" dirty="0"/>
          </a:p>
        </p:txBody>
      </p:sp>
      <p:sp>
        <p:nvSpPr>
          <p:cNvPr id="22" name="流程图: 可选过程 21"/>
          <p:cNvSpPr/>
          <p:nvPr/>
        </p:nvSpPr>
        <p:spPr>
          <a:xfrm>
            <a:off x="8867421" y="3270699"/>
            <a:ext cx="2059106" cy="604835"/>
          </a:xfrm>
          <a:prstGeom prst="flowChartAlternateProcess">
            <a:avLst/>
          </a:prstGeom>
        </p:spPr>
        <p:style>
          <a:lnRef idx="3">
            <a:schemeClr val="lt1"/>
          </a:lnRef>
          <a:fillRef idx="1">
            <a:schemeClr val="accent6"/>
          </a:fillRef>
          <a:effectRef idx="1">
            <a:schemeClr val="accent6"/>
          </a:effectRef>
          <a:fontRef idx="minor">
            <a:schemeClr val="lt1"/>
          </a:fontRef>
        </p:style>
        <p:txBody>
          <a:bodyPr lIns="91440" tIns="45720" rIns="91440" bIns="45720" rtlCol="0" anchor="ctr"/>
          <a:lstStyle/>
          <a:p>
            <a:pPr algn="ctr"/>
            <a:r>
              <a:rPr lang="zh-CN" altLang="en-US" dirty="0" smtClean="0"/>
              <a:t>期货交易所</a:t>
            </a:r>
            <a:endParaRPr lang="zh-CN" altLang="en-US" dirty="0"/>
          </a:p>
        </p:txBody>
      </p:sp>
      <p:sp>
        <p:nvSpPr>
          <p:cNvPr id="23" name="矩形 22"/>
          <p:cNvSpPr/>
          <p:nvPr/>
        </p:nvSpPr>
        <p:spPr>
          <a:xfrm rot="16200000">
            <a:off x="5527103" y="4558888"/>
            <a:ext cx="1082348" cy="389787"/>
          </a:xfrm>
          <a:prstGeom prst="rect">
            <a:avLst/>
          </a:prstGeom>
        </p:spPr>
        <p:txBody>
          <a:bodyPr wrap="none" lIns="91440" tIns="45720" rIns="91440" bIns="45720">
            <a:spAutoFit/>
          </a:bodyPr>
          <a:lstStyle/>
          <a:p>
            <a:pPr algn="ctr">
              <a:lnSpc>
                <a:spcPct val="160000"/>
              </a:lnSpc>
              <a:spcBef>
                <a:spcPct val="50000"/>
              </a:spcBef>
              <a:spcAft>
                <a:spcPct val="20000"/>
              </a:spcAft>
              <a:buSzPct val="90000"/>
            </a:pPr>
            <a:r>
              <a:rPr lang="zh-CN" altLang="en-US" sz="1400" dirty="0" smtClean="0"/>
              <a:t>⑤释放仓单</a:t>
            </a:r>
            <a:endParaRPr lang="zh-CN" altLang="en-US" sz="1400" dirty="0"/>
          </a:p>
        </p:txBody>
      </p:sp>
      <p:sp>
        <p:nvSpPr>
          <p:cNvPr id="27" name="矩形 26"/>
          <p:cNvSpPr/>
          <p:nvPr/>
        </p:nvSpPr>
        <p:spPr>
          <a:xfrm>
            <a:off x="6774444" y="2986055"/>
            <a:ext cx="1441420" cy="437043"/>
          </a:xfrm>
          <a:prstGeom prst="rect">
            <a:avLst/>
          </a:prstGeom>
        </p:spPr>
        <p:txBody>
          <a:bodyPr wrap="none" lIns="91440" tIns="45720" rIns="91440" bIns="45720">
            <a:spAutoFit/>
          </a:bodyPr>
          <a:lstStyle/>
          <a:p>
            <a:pPr algn="ctr" eaLnBrk="0" hangingPunct="0">
              <a:lnSpc>
                <a:spcPct val="160000"/>
              </a:lnSpc>
              <a:spcBef>
                <a:spcPct val="50000"/>
              </a:spcBef>
              <a:spcAft>
                <a:spcPct val="20000"/>
              </a:spcAft>
              <a:buSzPct val="90000"/>
            </a:pPr>
            <a:r>
              <a:rPr lang="zh-CN" altLang="en-US" sz="1400" dirty="0" smtClean="0"/>
              <a:t>②办理质押手续</a:t>
            </a:r>
            <a:endParaRPr lang="zh-CN" altLang="en-US" sz="1400" dirty="0"/>
          </a:p>
        </p:txBody>
      </p:sp>
      <p:sp>
        <p:nvSpPr>
          <p:cNvPr id="28" name="Line 7"/>
          <p:cNvSpPr>
            <a:spLocks noChangeShapeType="1"/>
          </p:cNvSpPr>
          <p:nvPr/>
        </p:nvSpPr>
        <p:spPr bwMode="auto">
          <a:xfrm flipV="1">
            <a:off x="4630696" y="3771748"/>
            <a:ext cx="45719" cy="2061892"/>
          </a:xfrm>
          <a:prstGeom prst="line">
            <a:avLst/>
          </a:prstGeom>
          <a:noFill/>
          <a:ln w="38100">
            <a:solidFill>
              <a:srgbClr val="C00000"/>
            </a:solidFill>
            <a:round/>
            <a:headEnd/>
            <a:tailEnd type="triangle" w="med" len="med"/>
          </a:ln>
          <a:extLst>
            <a:ext uri="{909E8E84-426E-40DD-AFC4-6F175D3DCCD1}">
              <a14:hiddenFill xmlns="" xmlns:a14="http://schemas.microsoft.com/office/drawing/2010/main">
                <a:noFill/>
              </a14:hiddenFill>
            </a:ext>
          </a:extLst>
        </p:spPr>
        <p:txBody>
          <a:bodyPr lIns="91440" tIns="45720" rIns="91440" bIns="45720"/>
          <a:lstStyle/>
          <a:p>
            <a:endParaRPr lang="zh-CN" altLang="en-US"/>
          </a:p>
        </p:txBody>
      </p:sp>
      <p:sp>
        <p:nvSpPr>
          <p:cNvPr id="30" name="Rectangle 24"/>
          <p:cNvSpPr>
            <a:spLocks noChangeArrowheads="1"/>
          </p:cNvSpPr>
          <p:nvPr/>
        </p:nvSpPr>
        <p:spPr bwMode="auto">
          <a:xfrm rot="16200000">
            <a:off x="4649428" y="4584071"/>
            <a:ext cx="2027374" cy="43704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40" tIns="45720" rIns="91440" bIns="45720">
            <a:spAutoFit/>
          </a:bodyPr>
          <a:lstStyle/>
          <a:p>
            <a:pPr algn="ctr" eaLnBrk="0" hangingPunct="0">
              <a:lnSpc>
                <a:spcPct val="160000"/>
              </a:lnSpc>
              <a:spcBef>
                <a:spcPct val="50000"/>
              </a:spcBef>
              <a:spcAft>
                <a:spcPct val="20000"/>
              </a:spcAft>
              <a:buSzPct val="90000"/>
              <a:buFont typeface="Wingdings" pitchFamily="2" charset="2"/>
              <a:buNone/>
            </a:pPr>
            <a:r>
              <a:rPr lang="zh-CN" altLang="en-US" sz="1400" dirty="0" smtClean="0"/>
              <a:t>④增加保证金还款</a:t>
            </a:r>
            <a:endParaRPr lang="zh-CN" altLang="en-US" sz="1400" dirty="0"/>
          </a:p>
        </p:txBody>
      </p:sp>
      <p:sp>
        <p:nvSpPr>
          <p:cNvPr id="31" name="Line 8"/>
          <p:cNvSpPr>
            <a:spLocks noChangeShapeType="1"/>
          </p:cNvSpPr>
          <p:nvPr/>
        </p:nvSpPr>
        <p:spPr bwMode="auto">
          <a:xfrm>
            <a:off x="6403165" y="3509396"/>
            <a:ext cx="2451468" cy="45719"/>
          </a:xfrm>
          <a:prstGeom prst="line">
            <a:avLst/>
          </a:prstGeom>
          <a:noFill/>
          <a:ln w="38100">
            <a:solidFill>
              <a:schemeClr val="tx2"/>
            </a:solidFill>
            <a:round/>
            <a:headEnd/>
            <a:tailEnd type="triangle" w="med" len="med"/>
          </a:ln>
          <a:extLst>
            <a:ext uri="{909E8E84-426E-40DD-AFC4-6F175D3DCCD1}">
              <a14:hiddenFill xmlns="" xmlns:a14="http://schemas.microsoft.com/office/drawing/2010/main">
                <a:noFill/>
              </a14:hiddenFill>
            </a:ext>
          </a:extLst>
        </p:spPr>
        <p:txBody>
          <a:bodyPr lIns="91440" tIns="45720" rIns="91440" bIns="45720"/>
          <a:lstStyle/>
          <a:p>
            <a:endParaRPr lang="zh-CN" altLang="en-US"/>
          </a:p>
        </p:txBody>
      </p:sp>
      <p:sp>
        <p:nvSpPr>
          <p:cNvPr id="32" name="Rectangle 24"/>
          <p:cNvSpPr>
            <a:spLocks noChangeArrowheads="1"/>
          </p:cNvSpPr>
          <p:nvPr/>
        </p:nvSpPr>
        <p:spPr bwMode="auto">
          <a:xfrm rot="16200000">
            <a:off x="3569200" y="4522226"/>
            <a:ext cx="1842204" cy="43704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40" tIns="45720" rIns="91440" bIns="45720">
            <a:spAutoFit/>
          </a:bodyPr>
          <a:lstStyle/>
          <a:p>
            <a:pPr algn="ctr" eaLnBrk="0" hangingPunct="0">
              <a:lnSpc>
                <a:spcPct val="160000"/>
              </a:lnSpc>
              <a:spcBef>
                <a:spcPct val="50000"/>
              </a:spcBef>
              <a:spcAft>
                <a:spcPct val="20000"/>
              </a:spcAft>
              <a:buSzPct val="90000"/>
              <a:buFont typeface="Wingdings" pitchFamily="2" charset="2"/>
              <a:buNone/>
            </a:pPr>
            <a:r>
              <a:rPr lang="zh-CN" altLang="en-US" sz="1400" dirty="0" smtClean="0"/>
              <a:t>①交付仓单</a:t>
            </a:r>
            <a:endParaRPr lang="zh-CN" altLang="en-US" sz="1400" dirty="0"/>
          </a:p>
        </p:txBody>
      </p:sp>
      <p:sp>
        <p:nvSpPr>
          <p:cNvPr id="35" name="流程图: 可选过程 34"/>
          <p:cNvSpPr/>
          <p:nvPr/>
        </p:nvSpPr>
        <p:spPr>
          <a:xfrm>
            <a:off x="4145859" y="3136055"/>
            <a:ext cx="2198231" cy="550830"/>
          </a:xfrm>
          <a:prstGeom prst="flowChartAlternateProcess">
            <a:avLst/>
          </a:prstGeom>
          <a:solidFill>
            <a:srgbClr val="00B050"/>
          </a:solidFill>
        </p:spPr>
        <p:style>
          <a:lnRef idx="1">
            <a:schemeClr val="accent2"/>
          </a:lnRef>
          <a:fillRef idx="3">
            <a:schemeClr val="accent2"/>
          </a:fillRef>
          <a:effectRef idx="2">
            <a:schemeClr val="accent2"/>
          </a:effectRef>
          <a:fontRef idx="minor">
            <a:schemeClr val="lt1"/>
          </a:fontRef>
        </p:style>
        <p:txBody>
          <a:bodyPr lIns="91440" tIns="45720" rIns="91440" bIns="45720" rtlCol="0" anchor="ctr"/>
          <a:lstStyle/>
          <a:p>
            <a:pPr algn="ctr"/>
            <a:r>
              <a:rPr lang="zh-CN" altLang="en-US" dirty="0" smtClean="0"/>
              <a:t>银行</a:t>
            </a:r>
            <a:r>
              <a:rPr lang="en-US" altLang="zh-CN" dirty="0" smtClean="0"/>
              <a:t>/</a:t>
            </a:r>
            <a:r>
              <a:rPr lang="zh-CN" altLang="en-US" dirty="0" smtClean="0"/>
              <a:t>金融机构</a:t>
            </a:r>
            <a:endParaRPr lang="zh-CN" altLang="en-US" dirty="0"/>
          </a:p>
        </p:txBody>
      </p:sp>
      <p:sp>
        <p:nvSpPr>
          <p:cNvPr id="37" name="Rectangle 24"/>
          <p:cNvSpPr>
            <a:spLocks noChangeArrowheads="1"/>
          </p:cNvSpPr>
          <p:nvPr/>
        </p:nvSpPr>
        <p:spPr bwMode="auto">
          <a:xfrm rot="16200000">
            <a:off x="4254050" y="4524629"/>
            <a:ext cx="1842204" cy="3897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40" tIns="45720" rIns="91440" bIns="45720">
            <a:spAutoFit/>
          </a:bodyPr>
          <a:lstStyle/>
          <a:p>
            <a:pPr algn="ctr">
              <a:lnSpc>
                <a:spcPct val="160000"/>
              </a:lnSpc>
              <a:spcBef>
                <a:spcPct val="50000"/>
              </a:spcBef>
              <a:spcAft>
                <a:spcPct val="20000"/>
              </a:spcAft>
              <a:buSzPct val="90000"/>
            </a:pPr>
            <a:r>
              <a:rPr lang="zh-CN" altLang="en-US" sz="1400" dirty="0" smtClean="0"/>
              <a:t>③出账</a:t>
            </a:r>
            <a:endParaRPr lang="zh-CN" altLang="en-US" sz="1400" dirty="0"/>
          </a:p>
        </p:txBody>
      </p:sp>
      <p:sp>
        <p:nvSpPr>
          <p:cNvPr id="38" name="Line 8"/>
          <p:cNvSpPr>
            <a:spLocks noChangeShapeType="1"/>
          </p:cNvSpPr>
          <p:nvPr/>
        </p:nvSpPr>
        <p:spPr bwMode="auto">
          <a:xfrm flipH="1">
            <a:off x="5882487" y="3740550"/>
            <a:ext cx="45719" cy="2037139"/>
          </a:xfrm>
          <a:prstGeom prst="line">
            <a:avLst/>
          </a:prstGeom>
          <a:noFill/>
          <a:ln w="38100">
            <a:solidFill>
              <a:schemeClr val="tx2"/>
            </a:solidFill>
            <a:round/>
            <a:headEnd/>
            <a:tailEnd type="triangle" w="med" len="med"/>
          </a:ln>
          <a:extLst>
            <a:ext uri="{909E8E84-426E-40DD-AFC4-6F175D3DCCD1}">
              <a14:hiddenFill xmlns="" xmlns:a14="http://schemas.microsoft.com/office/drawing/2010/main">
                <a:noFill/>
              </a14:hiddenFill>
            </a:ext>
          </a:extLst>
        </p:spPr>
        <p:txBody>
          <a:bodyPr lIns="91440" tIns="45720" rIns="91440" bIns="45720"/>
          <a:lstStyle/>
          <a:p>
            <a:endParaRPr lang="zh-CN" altLang="en-US"/>
          </a:p>
        </p:txBody>
      </p:sp>
    </p:spTree>
    <p:extLst>
      <p:ext uri="{BB962C8B-B14F-4D97-AF65-F5344CB8AC3E}">
        <p14:creationId xmlns:p14="http://schemas.microsoft.com/office/powerpoint/2010/main" xmlns="" val="145465860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38525" y="163840"/>
            <a:ext cx="8748000" cy="647699"/>
          </a:xfrm>
        </p:spPr>
        <p:txBody>
          <a:bodyPr>
            <a:normAutofit fontScale="90000"/>
          </a:bodyPr>
          <a:lstStyle/>
          <a:p>
            <a:r>
              <a:rPr lang="en-US" altLang="zh-CN" b="1" dirty="0" smtClean="0">
                <a:solidFill>
                  <a:srgbClr val="26AB8E"/>
                </a:solidFill>
              </a:rPr>
              <a:t/>
            </a:r>
            <a:br>
              <a:rPr lang="en-US" altLang="zh-CN" b="1" dirty="0" smtClean="0">
                <a:solidFill>
                  <a:srgbClr val="26AB8E"/>
                </a:solidFill>
              </a:rPr>
            </a:br>
            <a:endParaRPr lang="zh-CN" altLang="en-US" dirty="0"/>
          </a:p>
        </p:txBody>
      </p:sp>
      <p:sp>
        <p:nvSpPr>
          <p:cNvPr id="4" name="灯片编号占位符 3"/>
          <p:cNvSpPr>
            <a:spLocks noGrp="1"/>
          </p:cNvSpPr>
          <p:nvPr>
            <p:ph type="sldNum" sz="quarter" idx="12"/>
          </p:nvPr>
        </p:nvSpPr>
        <p:spPr/>
        <p:txBody>
          <a:bodyPr/>
          <a:lstStyle/>
          <a:p>
            <a:fld id="{4B1B0860-3CE7-4EC1-80B2-E4FAEF86BBEB}" type="slidenum">
              <a:rPr lang="zh-CN" altLang="en-US" smtClean="0"/>
              <a:pPr/>
              <a:t>29</a:t>
            </a:fld>
            <a:endParaRPr lang="zh-CN" altLang="en-US"/>
          </a:p>
        </p:txBody>
      </p:sp>
      <p:sp>
        <p:nvSpPr>
          <p:cNvPr id="25" name="矩形 24"/>
          <p:cNvSpPr/>
          <p:nvPr/>
        </p:nvSpPr>
        <p:spPr>
          <a:xfrm>
            <a:off x="102497" y="293342"/>
            <a:ext cx="7397898" cy="523220"/>
          </a:xfrm>
          <a:prstGeom prst="rect">
            <a:avLst/>
          </a:prstGeom>
        </p:spPr>
        <p:txBody>
          <a:bodyPr wrap="square" lIns="91440" tIns="45720" rIns="91440" bIns="45720">
            <a:spAutoFit/>
          </a:bodyPr>
          <a:lstStyle/>
          <a:p>
            <a:r>
              <a:rPr lang="zh-CN" altLang="en-US" sz="2800" b="1" dirty="0" smtClean="0">
                <a:solidFill>
                  <a:schemeClr val="bg1"/>
                </a:solidFill>
                <a:latin typeface="黑体" pitchFamily="2" charset="-122"/>
                <a:ea typeface="黑体" pitchFamily="2" charset="-122"/>
              </a:rPr>
              <a:t>供应链金融</a:t>
            </a:r>
            <a:r>
              <a:rPr lang="en-US" altLang="zh-CN" sz="2800" b="1" dirty="0" smtClean="0">
                <a:solidFill>
                  <a:schemeClr val="bg1"/>
                </a:solidFill>
                <a:latin typeface="黑体" pitchFamily="2" charset="-122"/>
                <a:ea typeface="黑体" pitchFamily="2" charset="-122"/>
              </a:rPr>
              <a:t>-</a:t>
            </a:r>
            <a:r>
              <a:rPr lang="zh-CN" altLang="en-US" sz="2800" b="1" dirty="0" smtClean="0">
                <a:solidFill>
                  <a:schemeClr val="bg1"/>
                </a:solidFill>
                <a:latin typeface="黑体" pitchFamily="2" charset="-122"/>
                <a:ea typeface="黑体" pitchFamily="2" charset="-122"/>
              </a:rPr>
              <a:t>存货类产品（标准仓单质押）</a:t>
            </a:r>
            <a:endParaRPr lang="zh-CN" altLang="en-US" sz="2600" b="1" dirty="0">
              <a:solidFill>
                <a:schemeClr val="bg1"/>
              </a:solidFill>
              <a:latin typeface="黑体" pitchFamily="2" charset="-122"/>
              <a:ea typeface="黑体" pitchFamily="2" charset="-122"/>
            </a:endParaRPr>
          </a:p>
        </p:txBody>
      </p:sp>
      <p:sp>
        <p:nvSpPr>
          <p:cNvPr id="5" name="矩形 4"/>
          <p:cNvSpPr/>
          <p:nvPr/>
        </p:nvSpPr>
        <p:spPr>
          <a:xfrm>
            <a:off x="351099" y="1313743"/>
            <a:ext cx="11617124" cy="3970318"/>
          </a:xfrm>
          <a:prstGeom prst="rect">
            <a:avLst/>
          </a:prstGeom>
        </p:spPr>
        <p:txBody>
          <a:bodyPr wrap="square">
            <a:spAutoFit/>
          </a:bodyPr>
          <a:lstStyle/>
          <a:p>
            <a:r>
              <a:rPr lang="zh-CN" altLang="en-US" b="1" dirty="0" smtClean="0"/>
              <a:t>标准仓单</a:t>
            </a:r>
            <a:r>
              <a:rPr lang="zh-CN" altLang="en-US" dirty="0" smtClean="0"/>
              <a:t>：标准仓单是指符合商品期货交易所规定的，由商品期货交易所制定交割仓库在完成入库商品验收、确认合格后，由指定仓库签发给货主的、并经商品期货交易所注册生效的标准化实物提货凭证。</a:t>
            </a:r>
            <a:endParaRPr lang="en-US" altLang="zh-CN" dirty="0" smtClean="0"/>
          </a:p>
          <a:p>
            <a:endParaRPr lang="en-US" altLang="zh-CN" dirty="0" smtClean="0"/>
          </a:p>
          <a:p>
            <a:r>
              <a:rPr lang="zh-CN" altLang="en-US" dirty="0" smtClean="0"/>
              <a:t>目前我们讲的标准仓单仅包括中国各商品期货交易所上市交易的商品期货对应的标准仓单，商品期货交易所为上海期货交易所、郑州商品交易所、大连商品交易所。</a:t>
            </a:r>
            <a:endParaRPr lang="en-US" altLang="zh-CN" dirty="0" smtClean="0"/>
          </a:p>
          <a:p>
            <a:endParaRPr lang="en-US" altLang="zh-CN" dirty="0" smtClean="0"/>
          </a:p>
          <a:p>
            <a:r>
              <a:rPr lang="zh-CN" altLang="en-US" dirty="0" smtClean="0"/>
              <a:t>目前标准仓单的品种主要包括：</a:t>
            </a:r>
            <a:endParaRPr lang="en-US" altLang="zh-CN" dirty="0" smtClean="0"/>
          </a:p>
          <a:p>
            <a:r>
              <a:rPr lang="en-US" altLang="zh-CN" dirty="0" smtClean="0"/>
              <a:t>1.</a:t>
            </a:r>
            <a:r>
              <a:rPr lang="zh-CN" altLang="en-US" dirty="0" smtClean="0"/>
              <a:t>上海期货交易所：成立于</a:t>
            </a:r>
            <a:r>
              <a:rPr lang="en-US" altLang="zh-CN" dirty="0" smtClean="0"/>
              <a:t>1990</a:t>
            </a:r>
            <a:r>
              <a:rPr lang="zh-CN" altLang="en-US" dirty="0" smtClean="0"/>
              <a:t>年</a:t>
            </a:r>
            <a:r>
              <a:rPr lang="en-US" altLang="zh-CN" dirty="0" smtClean="0"/>
              <a:t>11</a:t>
            </a:r>
            <a:r>
              <a:rPr lang="zh-CN" altLang="en-US" dirty="0" smtClean="0"/>
              <a:t>月</a:t>
            </a:r>
            <a:r>
              <a:rPr lang="en-US" altLang="zh-CN" dirty="0" smtClean="0"/>
              <a:t>26</a:t>
            </a:r>
            <a:r>
              <a:rPr lang="zh-CN" altLang="en-US" dirty="0" smtClean="0"/>
              <a:t>日，上市交易的有铜、铝、天然橡胶、燃料油、黄金、白银、锌、铅、螺纹钢、线材。 </a:t>
            </a:r>
            <a:endParaRPr lang="en-US" altLang="zh-CN" dirty="0" smtClean="0"/>
          </a:p>
          <a:p>
            <a:r>
              <a:rPr lang="en-US" altLang="zh-CN" dirty="0" smtClean="0"/>
              <a:t>2.</a:t>
            </a:r>
            <a:r>
              <a:rPr lang="zh-CN" altLang="en-US" dirty="0" smtClean="0"/>
              <a:t>郑州商品交易所：成立于</a:t>
            </a:r>
            <a:r>
              <a:rPr lang="en-US" altLang="zh-CN" dirty="0" smtClean="0"/>
              <a:t>1990</a:t>
            </a:r>
            <a:r>
              <a:rPr lang="zh-CN" altLang="en-US" dirty="0" smtClean="0"/>
              <a:t>年</a:t>
            </a:r>
            <a:r>
              <a:rPr lang="en-US" altLang="zh-CN" dirty="0" smtClean="0"/>
              <a:t>10</a:t>
            </a:r>
            <a:r>
              <a:rPr lang="zh-CN" altLang="en-US" dirty="0" smtClean="0"/>
              <a:t>月</a:t>
            </a:r>
            <a:r>
              <a:rPr lang="en-US" altLang="zh-CN" dirty="0" smtClean="0"/>
              <a:t>12</a:t>
            </a:r>
            <a:r>
              <a:rPr lang="zh-CN" altLang="en-US" dirty="0" smtClean="0"/>
              <a:t>日，交易的品种有强筋小麦、普通小麦、</a:t>
            </a:r>
            <a:r>
              <a:rPr lang="en-US" altLang="zh-CN" dirty="0" smtClean="0"/>
              <a:t>PTA</a:t>
            </a:r>
            <a:r>
              <a:rPr lang="zh-CN" altLang="en-US" dirty="0" smtClean="0"/>
              <a:t>、一号棉花、白糖、菜籽油、早籼稻、玻璃、菜籽、菜粕、甲醇等期货品种。</a:t>
            </a:r>
            <a:endParaRPr lang="en-US" altLang="zh-CN" dirty="0" smtClean="0"/>
          </a:p>
          <a:p>
            <a:r>
              <a:rPr lang="en-US" altLang="zh-CN" dirty="0" smtClean="0"/>
              <a:t>3.</a:t>
            </a:r>
            <a:r>
              <a:rPr lang="zh-CN" altLang="en-US" dirty="0" smtClean="0"/>
              <a:t>大连商品交易所：成立于</a:t>
            </a:r>
            <a:r>
              <a:rPr lang="en-US" altLang="zh-CN" dirty="0" smtClean="0"/>
              <a:t>1993</a:t>
            </a:r>
            <a:r>
              <a:rPr lang="zh-CN" altLang="en-US" dirty="0" smtClean="0"/>
              <a:t>年</a:t>
            </a:r>
            <a:r>
              <a:rPr lang="en-US" altLang="zh-CN" dirty="0" smtClean="0"/>
              <a:t>2</a:t>
            </a:r>
            <a:r>
              <a:rPr lang="zh-CN" altLang="en-US" dirty="0" smtClean="0"/>
              <a:t>月</a:t>
            </a:r>
            <a:r>
              <a:rPr lang="en-US" altLang="zh-CN" dirty="0" smtClean="0"/>
              <a:t>28</a:t>
            </a:r>
            <a:r>
              <a:rPr lang="zh-CN" altLang="en-US" dirty="0" smtClean="0"/>
              <a:t>日，上市交易的有玉米、黄大豆</a:t>
            </a:r>
            <a:r>
              <a:rPr lang="en-US" altLang="zh-CN" dirty="0" smtClean="0"/>
              <a:t>1</a:t>
            </a:r>
            <a:r>
              <a:rPr lang="zh-CN" altLang="en-US" dirty="0" smtClean="0"/>
              <a:t>号、黄大豆</a:t>
            </a:r>
            <a:r>
              <a:rPr lang="en-US" altLang="zh-CN" dirty="0" smtClean="0"/>
              <a:t>2</a:t>
            </a:r>
            <a:r>
              <a:rPr lang="zh-CN" altLang="en-US" dirty="0" smtClean="0"/>
              <a:t>号、豆粕、豆油、棕榈油、鸡蛋、线型低密度聚乙烯、聚氯乙烯、焦炭和焦煤共计</a:t>
            </a:r>
            <a:r>
              <a:rPr lang="en-US" altLang="zh-CN" dirty="0" smtClean="0"/>
              <a:t>11</a:t>
            </a:r>
            <a:r>
              <a:rPr lang="zh-CN" altLang="en-US" dirty="0" smtClean="0"/>
              <a:t>个期货品种。</a:t>
            </a:r>
          </a:p>
          <a:p>
            <a:endParaRPr lang="zh-CN" altLang="en-US" dirty="0"/>
          </a:p>
        </p:txBody>
      </p:sp>
    </p:spTree>
    <p:extLst>
      <p:ext uri="{BB962C8B-B14F-4D97-AF65-F5344CB8AC3E}">
        <p14:creationId xmlns:p14="http://schemas.microsoft.com/office/powerpoint/2010/main" xmlns="" val="1454658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1+#ppt_w/2"/>
                                          </p:val>
                                        </p:tav>
                                        <p:tav tm="100000">
                                          <p:val>
                                            <p:strVal val="#ppt_x"/>
                                          </p:val>
                                        </p:tav>
                                      </p:tavLst>
                                    </p:anim>
                                    <p:anim calcmode="lin" valueType="num">
                                      <p:cBhvr additive="base">
                                        <p:cTn id="8" dur="500" fill="hold"/>
                                        <p:tgtEl>
                                          <p:spTgt spid="2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38525" y="163840"/>
            <a:ext cx="8748000" cy="647699"/>
          </a:xfrm>
        </p:spPr>
        <p:txBody>
          <a:bodyPr>
            <a:normAutofit fontScale="90000"/>
          </a:bodyPr>
          <a:lstStyle/>
          <a:p>
            <a:r>
              <a:rPr lang="en-US" altLang="zh-CN" b="1" dirty="0" smtClean="0">
                <a:solidFill>
                  <a:srgbClr val="26AB8E"/>
                </a:solidFill>
              </a:rPr>
              <a:t/>
            </a:r>
            <a:br>
              <a:rPr lang="en-US" altLang="zh-CN" b="1" dirty="0" smtClean="0">
                <a:solidFill>
                  <a:srgbClr val="26AB8E"/>
                </a:solidFill>
              </a:rPr>
            </a:br>
            <a:endParaRPr lang="zh-CN" altLang="en-US" dirty="0"/>
          </a:p>
        </p:txBody>
      </p:sp>
      <p:sp>
        <p:nvSpPr>
          <p:cNvPr id="4" name="灯片编号占位符 3"/>
          <p:cNvSpPr>
            <a:spLocks noGrp="1"/>
          </p:cNvSpPr>
          <p:nvPr>
            <p:ph type="sldNum" sz="quarter" idx="12"/>
          </p:nvPr>
        </p:nvSpPr>
        <p:spPr/>
        <p:txBody>
          <a:bodyPr/>
          <a:lstStyle/>
          <a:p>
            <a:fld id="{4B1B0860-3CE7-4EC1-80B2-E4FAEF86BBEB}" type="slidenum">
              <a:rPr lang="zh-CN" altLang="en-US" smtClean="0"/>
              <a:pPr/>
              <a:t>3</a:t>
            </a:fld>
            <a:endParaRPr lang="zh-CN" altLang="en-US"/>
          </a:p>
        </p:txBody>
      </p:sp>
      <p:sp>
        <p:nvSpPr>
          <p:cNvPr id="22" name="Text Box 9"/>
          <p:cNvSpPr txBox="1">
            <a:spLocks noChangeArrowheads="1"/>
          </p:cNvSpPr>
          <p:nvPr/>
        </p:nvSpPr>
        <p:spPr bwMode="auto">
          <a:xfrm>
            <a:off x="77035" y="879680"/>
            <a:ext cx="11816080" cy="5299912"/>
          </a:xfrm>
          <a:prstGeom prst="rect">
            <a:avLst/>
          </a:prstGeom>
          <a:noFill/>
          <a:ln w="9525">
            <a:noFill/>
            <a:miter lim="800000"/>
            <a:headEnd/>
            <a:tailEnd/>
          </a:ln>
        </p:spPr>
        <p:txBody>
          <a:bodyPr wrap="square">
            <a:spAutoFit/>
          </a:bodyPr>
          <a:lstStyle/>
          <a:p>
            <a:pPr marL="266700" indent="-266700">
              <a:lnSpc>
                <a:spcPct val="160000"/>
              </a:lnSpc>
              <a:spcBef>
                <a:spcPct val="50000"/>
              </a:spcBef>
              <a:spcAft>
                <a:spcPct val="20000"/>
              </a:spcAft>
              <a:buSzPct val="90000"/>
            </a:pPr>
            <a:r>
              <a:rPr lang="zh-CN" altLang="en-US" b="1" dirty="0" smtClean="0"/>
              <a:t>供应链概念</a:t>
            </a:r>
            <a:endParaRPr lang="en-US" altLang="zh-CN" b="1" dirty="0" smtClean="0"/>
          </a:p>
          <a:p>
            <a:pPr marL="266700" indent="-266700">
              <a:lnSpc>
                <a:spcPct val="160000"/>
              </a:lnSpc>
              <a:spcBef>
                <a:spcPct val="50000"/>
              </a:spcBef>
              <a:spcAft>
                <a:spcPct val="20000"/>
              </a:spcAft>
              <a:buSzPct val="90000"/>
            </a:pPr>
            <a:r>
              <a:rPr lang="en-US" altLang="zh-CN" dirty="0" smtClean="0"/>
              <a:t>          </a:t>
            </a:r>
            <a:r>
              <a:rPr lang="zh-CN" altLang="en-US" dirty="0" smtClean="0"/>
              <a:t>   供应链是指企业从原材料和零部件采购、运输、加工制造、分销直至把产品运到最终消费者手中的连续过程，这一过程被看作是一个环环相扣的链条，故而被形象地称为供应链。供应链理论将企业的经营看做是一个价值增值过程，主张上下游企业间的合作，供应商到制造商再到分销商的贯穿所有企业的链当把所有相邻企业依此连接起来，便形成了供应链（</a:t>
            </a:r>
            <a:r>
              <a:rPr lang="en-US" altLang="zh-CN" dirty="0" smtClean="0"/>
              <a:t>Supply Chain</a:t>
            </a:r>
            <a:r>
              <a:rPr lang="zh-CN" altLang="en-US" dirty="0" smtClean="0"/>
              <a:t>）。</a:t>
            </a:r>
            <a:endParaRPr lang="en-US" altLang="zh-CN" b="1" dirty="0" smtClean="0"/>
          </a:p>
          <a:p>
            <a:pPr marL="266700" indent="-266700">
              <a:lnSpc>
                <a:spcPct val="160000"/>
              </a:lnSpc>
              <a:spcBef>
                <a:spcPct val="50000"/>
              </a:spcBef>
              <a:spcAft>
                <a:spcPct val="20000"/>
              </a:spcAft>
              <a:buSzPct val="90000"/>
            </a:pPr>
            <a:r>
              <a:rPr lang="zh-CN" altLang="en-US" b="1" dirty="0" smtClean="0"/>
              <a:t>供应链金融概念</a:t>
            </a:r>
            <a:endParaRPr lang="en-US" altLang="zh-CN" b="1" dirty="0" smtClean="0"/>
          </a:p>
          <a:p>
            <a:pPr marL="266700" indent="-266700">
              <a:lnSpc>
                <a:spcPct val="160000"/>
              </a:lnSpc>
              <a:spcBef>
                <a:spcPct val="50000"/>
              </a:spcBef>
              <a:spcAft>
                <a:spcPct val="20000"/>
              </a:spcAft>
              <a:buSzPct val="90000"/>
            </a:pPr>
            <a:r>
              <a:rPr lang="en-US" altLang="zh-CN" b="1" dirty="0" smtClean="0"/>
              <a:t>            </a:t>
            </a:r>
            <a:r>
              <a:rPr lang="zh-CN" altLang="en-US" b="1" dirty="0" smtClean="0"/>
              <a:t>供应链金融</a:t>
            </a:r>
            <a:r>
              <a:rPr lang="zh-CN" altLang="en-US" dirty="0" smtClean="0"/>
              <a:t>指把供应链上的相关企业作为一个整体，根据交易中构成的链条关系和行业特点设定融资方案，基于对供应链交易结构和交易细节的把握，借助核心企业的信用实力并根据单笔交易的自偿程度，对供应链上单个企业或上下游多个企业提供的全面金融服务。</a:t>
            </a:r>
            <a:endParaRPr lang="en-US" altLang="zh-CN" dirty="0" smtClean="0"/>
          </a:p>
          <a:p>
            <a:pPr marL="266700" indent="-266700">
              <a:lnSpc>
                <a:spcPct val="160000"/>
              </a:lnSpc>
              <a:spcBef>
                <a:spcPct val="50000"/>
              </a:spcBef>
              <a:spcAft>
                <a:spcPct val="20000"/>
              </a:spcAft>
              <a:buSzPct val="90000"/>
            </a:pPr>
            <a:endParaRPr lang="zh-CN" altLang="en-US" dirty="0" smtClean="0"/>
          </a:p>
        </p:txBody>
      </p:sp>
      <p:sp>
        <p:nvSpPr>
          <p:cNvPr id="25" name="矩形 24"/>
          <p:cNvSpPr/>
          <p:nvPr/>
        </p:nvSpPr>
        <p:spPr>
          <a:xfrm>
            <a:off x="0" y="333982"/>
            <a:ext cx="5116010" cy="523220"/>
          </a:xfrm>
          <a:prstGeom prst="rect">
            <a:avLst/>
          </a:prstGeom>
        </p:spPr>
        <p:txBody>
          <a:bodyPr wrap="square" lIns="91440" tIns="45720" rIns="91440" bIns="45720">
            <a:spAutoFit/>
          </a:bodyPr>
          <a:lstStyle/>
          <a:p>
            <a:r>
              <a:rPr lang="zh-CN" altLang="en-US" sz="2800" b="1" dirty="0" smtClean="0">
                <a:solidFill>
                  <a:schemeClr val="bg1"/>
                </a:solidFill>
                <a:latin typeface="黑体" pitchFamily="49" charset="-122"/>
                <a:ea typeface="黑体" pitchFamily="49" charset="-122"/>
              </a:rPr>
              <a:t>供应链金融基础知识介绍</a:t>
            </a:r>
            <a:endParaRPr lang="zh-CN" altLang="en-US" sz="2800" b="1" dirty="0">
              <a:solidFill>
                <a:schemeClr val="bg1"/>
              </a:solidFill>
              <a:latin typeface="黑体" pitchFamily="49" charset="-122"/>
              <a:ea typeface="黑体" pitchFamily="49" charset="-122"/>
            </a:endParaRPr>
          </a:p>
        </p:txBody>
      </p:sp>
    </p:spTree>
    <p:extLst>
      <p:ext uri="{BB962C8B-B14F-4D97-AF65-F5344CB8AC3E}">
        <p14:creationId xmlns:p14="http://schemas.microsoft.com/office/powerpoint/2010/main" xmlns="" val="1454658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1+#ppt_w/2"/>
                                          </p:val>
                                        </p:tav>
                                        <p:tav tm="100000">
                                          <p:val>
                                            <p:strVal val="#ppt_x"/>
                                          </p:val>
                                        </p:tav>
                                      </p:tavLst>
                                    </p:anim>
                                    <p:anim calcmode="lin" valueType="num">
                                      <p:cBhvr additive="base">
                                        <p:cTn id="8" dur="500" fill="hold"/>
                                        <p:tgtEl>
                                          <p:spTgt spid="2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38525" y="163840"/>
            <a:ext cx="8748000" cy="647699"/>
          </a:xfrm>
        </p:spPr>
        <p:txBody>
          <a:bodyPr>
            <a:normAutofit fontScale="90000"/>
          </a:bodyPr>
          <a:lstStyle/>
          <a:p>
            <a:r>
              <a:rPr lang="en-US" altLang="zh-CN" b="1" dirty="0" smtClean="0">
                <a:solidFill>
                  <a:srgbClr val="26AB8E"/>
                </a:solidFill>
              </a:rPr>
              <a:t/>
            </a:r>
            <a:br>
              <a:rPr lang="en-US" altLang="zh-CN" b="1" dirty="0" smtClean="0">
                <a:solidFill>
                  <a:srgbClr val="26AB8E"/>
                </a:solidFill>
              </a:rPr>
            </a:br>
            <a:endParaRPr lang="zh-CN" altLang="en-US" dirty="0"/>
          </a:p>
        </p:txBody>
      </p:sp>
      <p:sp>
        <p:nvSpPr>
          <p:cNvPr id="4" name="灯片编号占位符 3"/>
          <p:cNvSpPr>
            <a:spLocks noGrp="1"/>
          </p:cNvSpPr>
          <p:nvPr>
            <p:ph type="sldNum" sz="quarter" idx="12"/>
          </p:nvPr>
        </p:nvSpPr>
        <p:spPr/>
        <p:txBody>
          <a:bodyPr/>
          <a:lstStyle/>
          <a:p>
            <a:fld id="{4B1B0860-3CE7-4EC1-80B2-E4FAEF86BBEB}" type="slidenum">
              <a:rPr lang="zh-CN" altLang="en-US" smtClean="0"/>
              <a:pPr/>
              <a:t>30</a:t>
            </a:fld>
            <a:endParaRPr lang="zh-CN" altLang="en-US"/>
          </a:p>
        </p:txBody>
      </p:sp>
      <p:sp>
        <p:nvSpPr>
          <p:cNvPr id="25" name="矩形 24"/>
          <p:cNvSpPr/>
          <p:nvPr/>
        </p:nvSpPr>
        <p:spPr>
          <a:xfrm>
            <a:off x="102497" y="293342"/>
            <a:ext cx="7397898" cy="523220"/>
          </a:xfrm>
          <a:prstGeom prst="rect">
            <a:avLst/>
          </a:prstGeom>
        </p:spPr>
        <p:txBody>
          <a:bodyPr wrap="square" lIns="91440" tIns="45720" rIns="91440" bIns="45720">
            <a:spAutoFit/>
          </a:bodyPr>
          <a:lstStyle/>
          <a:p>
            <a:r>
              <a:rPr lang="zh-CN" altLang="en-US" sz="2800" b="1" dirty="0" smtClean="0">
                <a:solidFill>
                  <a:schemeClr val="bg1"/>
                </a:solidFill>
                <a:latin typeface="黑体" pitchFamily="2" charset="-122"/>
                <a:ea typeface="黑体" pitchFamily="2" charset="-122"/>
              </a:rPr>
              <a:t>供应链金融</a:t>
            </a:r>
            <a:r>
              <a:rPr lang="en-US" altLang="zh-CN" sz="2800" b="1" dirty="0" smtClean="0">
                <a:solidFill>
                  <a:schemeClr val="bg1"/>
                </a:solidFill>
                <a:latin typeface="黑体" pitchFamily="2" charset="-122"/>
                <a:ea typeface="黑体" pitchFamily="2" charset="-122"/>
              </a:rPr>
              <a:t>-</a:t>
            </a:r>
            <a:r>
              <a:rPr lang="zh-CN" altLang="en-US" sz="2800" b="1" dirty="0" smtClean="0">
                <a:solidFill>
                  <a:schemeClr val="bg1"/>
                </a:solidFill>
                <a:latin typeface="黑体" pitchFamily="2" charset="-122"/>
                <a:ea typeface="黑体" pitchFamily="2" charset="-122"/>
              </a:rPr>
              <a:t>标准仓单质押特点</a:t>
            </a:r>
            <a:endParaRPr lang="zh-CN" altLang="en-US" sz="2600" b="1" dirty="0">
              <a:solidFill>
                <a:schemeClr val="bg1"/>
              </a:solidFill>
              <a:latin typeface="黑体" pitchFamily="2" charset="-122"/>
              <a:ea typeface="黑体" pitchFamily="2" charset="-122"/>
            </a:endParaRPr>
          </a:p>
        </p:txBody>
      </p:sp>
      <p:sp>
        <p:nvSpPr>
          <p:cNvPr id="5" name="矩形 4"/>
          <p:cNvSpPr/>
          <p:nvPr/>
        </p:nvSpPr>
        <p:spPr>
          <a:xfrm>
            <a:off x="61730" y="862331"/>
            <a:ext cx="11894916" cy="5262979"/>
          </a:xfrm>
          <a:prstGeom prst="rect">
            <a:avLst/>
          </a:prstGeom>
        </p:spPr>
        <p:txBody>
          <a:bodyPr wrap="square">
            <a:spAutoFit/>
          </a:bodyPr>
          <a:lstStyle/>
          <a:p>
            <a:r>
              <a:rPr lang="zh-CN" altLang="en-US" sz="1600" b="1" dirty="0" smtClean="0"/>
              <a:t>标准仓单质押适用客户</a:t>
            </a:r>
            <a:r>
              <a:rPr lang="zh-CN" altLang="en-US" sz="1600" dirty="0" smtClean="0"/>
              <a:t>：</a:t>
            </a:r>
            <a:endParaRPr lang="en-US" altLang="zh-CN" sz="1600" dirty="0" smtClean="0"/>
          </a:p>
          <a:p>
            <a:r>
              <a:rPr lang="zh-CN" altLang="en-US" sz="1600" dirty="0" smtClean="0"/>
              <a:t>（</a:t>
            </a:r>
            <a:r>
              <a:rPr lang="en-US" altLang="zh-CN" sz="1600" dirty="0" smtClean="0"/>
              <a:t>1</a:t>
            </a:r>
            <a:r>
              <a:rPr lang="zh-CN" altLang="en-US" sz="1600" dirty="0" smtClean="0"/>
              <a:t>）适用于通过期货交易市场进行采购或者销售的客户，以及通过期货交易市场套期保值、规避经营风险的客户。</a:t>
            </a:r>
            <a:endParaRPr lang="en-US" altLang="zh-CN" sz="1600" dirty="0" smtClean="0"/>
          </a:p>
          <a:p>
            <a:r>
              <a:rPr lang="zh-CN" altLang="en-US" sz="1600" dirty="0" smtClean="0"/>
              <a:t>（</a:t>
            </a:r>
            <a:r>
              <a:rPr lang="en-US" altLang="zh-CN" sz="1600" dirty="0" smtClean="0"/>
              <a:t>2</a:t>
            </a:r>
            <a:r>
              <a:rPr lang="zh-CN" altLang="en-US" sz="1600" dirty="0" smtClean="0"/>
              <a:t>）适合于从事与农产品、金属、能源、化工等相关的生产或贸易流通，且已持有或计划购买标准仓单需要融资的企业。</a:t>
            </a:r>
          </a:p>
          <a:p>
            <a:endParaRPr lang="en-US" altLang="zh-CN" sz="1600" dirty="0" smtClean="0"/>
          </a:p>
          <a:p>
            <a:r>
              <a:rPr lang="zh-CN" altLang="en-US" sz="1600" b="1" dirty="0" smtClean="0"/>
              <a:t>标准仓单质押对各方好处：</a:t>
            </a:r>
            <a:endParaRPr lang="en-US" altLang="zh-CN" sz="1600" b="1" dirty="0" smtClean="0"/>
          </a:p>
          <a:p>
            <a:r>
              <a:rPr lang="zh-CN" altLang="en-US" sz="1600" dirty="0" smtClean="0"/>
              <a:t>（</a:t>
            </a:r>
            <a:r>
              <a:rPr lang="en-US" altLang="zh-CN" sz="1600" dirty="0" smtClean="0"/>
              <a:t>1</a:t>
            </a:r>
            <a:r>
              <a:rPr lang="zh-CN" altLang="en-US" sz="1600" dirty="0" smtClean="0"/>
              <a:t>）对于客户，相对动产质押，标准仓单质押手续简便、成本低。通过标准仓单质押可以满足其正常生产经营流动资金周转。</a:t>
            </a:r>
            <a:endParaRPr lang="en-US" altLang="zh-CN" sz="1600" dirty="0" smtClean="0"/>
          </a:p>
          <a:p>
            <a:r>
              <a:rPr lang="zh-CN" altLang="en-US" sz="1600" dirty="0" smtClean="0"/>
              <a:t>（</a:t>
            </a:r>
            <a:r>
              <a:rPr lang="en-US" altLang="zh-CN" sz="1600" dirty="0" smtClean="0"/>
              <a:t>2</a:t>
            </a:r>
            <a:r>
              <a:rPr lang="zh-CN" altLang="en-US" sz="1600" dirty="0" smtClean="0"/>
              <a:t>）对于银行，成本和风险都很低，且流动性强，也有利于银行在客户违约情况下对质押物进行处置。</a:t>
            </a:r>
            <a:endParaRPr lang="en-US" altLang="zh-CN" sz="1600" dirty="0" smtClean="0"/>
          </a:p>
          <a:p>
            <a:endParaRPr lang="en-US" altLang="zh-CN" sz="1600" dirty="0" smtClean="0"/>
          </a:p>
          <a:p>
            <a:r>
              <a:rPr lang="zh-CN" altLang="en-US" sz="1600" b="1" dirty="0" smtClean="0"/>
              <a:t>标准仓单质押的风险点：</a:t>
            </a:r>
            <a:endParaRPr lang="en-US" altLang="zh-CN" sz="1600" b="1" dirty="0" smtClean="0"/>
          </a:p>
          <a:p>
            <a:r>
              <a:rPr lang="zh-CN" altLang="en-US" sz="1600" dirty="0" smtClean="0">
                <a:solidFill>
                  <a:schemeClr val="dk1"/>
                </a:solidFill>
              </a:rPr>
              <a:t>（</a:t>
            </a:r>
            <a:r>
              <a:rPr lang="en-US" altLang="zh-CN" sz="1600" dirty="0" smtClean="0">
                <a:solidFill>
                  <a:schemeClr val="dk1"/>
                </a:solidFill>
              </a:rPr>
              <a:t>1</a:t>
            </a:r>
            <a:r>
              <a:rPr lang="zh-CN" altLang="en-US" sz="1600" dirty="0" smtClean="0">
                <a:solidFill>
                  <a:schemeClr val="dk1"/>
                </a:solidFill>
              </a:rPr>
              <a:t>）</a:t>
            </a:r>
            <a:r>
              <a:rPr lang="zh-CN" altLang="en-US" sz="1600" dirty="0" smtClean="0"/>
              <a:t>信用风险：预防由于</a:t>
            </a:r>
            <a:r>
              <a:rPr lang="zh-CN" altLang="en-US" sz="1600" dirty="0" smtClean="0">
                <a:solidFill>
                  <a:schemeClr val="dk1"/>
                </a:solidFill>
              </a:rPr>
              <a:t>经营环境的突发不利事件，行业周期波动等各种不确定性，客户未能及时、足额偿还融资而违约。</a:t>
            </a:r>
            <a:endParaRPr lang="en-US" altLang="zh-CN" sz="1600" dirty="0" smtClean="0">
              <a:latin typeface="仿宋_GB2312" pitchFamily="49" charset="-122"/>
              <a:ea typeface="仿宋_GB2312" pitchFamily="49" charset="-122"/>
            </a:endParaRPr>
          </a:p>
          <a:p>
            <a:pPr eaLnBrk="1" fontAlgn="auto" hangingPunct="1">
              <a:spcBef>
                <a:spcPts val="0"/>
              </a:spcBef>
              <a:spcAft>
                <a:spcPts val="0"/>
              </a:spcAft>
              <a:defRPr/>
            </a:pPr>
            <a:r>
              <a:rPr lang="zh-CN" altLang="en-US" sz="1600" dirty="0" smtClean="0">
                <a:solidFill>
                  <a:schemeClr val="dk1"/>
                </a:solidFill>
              </a:rPr>
              <a:t>（</a:t>
            </a:r>
            <a:r>
              <a:rPr lang="en-US" altLang="zh-CN" sz="1600" dirty="0" smtClean="0">
                <a:solidFill>
                  <a:schemeClr val="dk1"/>
                </a:solidFill>
              </a:rPr>
              <a:t>2</a:t>
            </a:r>
            <a:r>
              <a:rPr lang="zh-CN" altLang="en-US" sz="1600" dirty="0" smtClean="0">
                <a:solidFill>
                  <a:schemeClr val="dk1"/>
                </a:solidFill>
              </a:rPr>
              <a:t>）价格风险：开展逐日盯市和跌价补偿等相关规定。一旦价格下跌并达到风险覆盖率警戒线以下，应要求客户在规定期限内补足相应价值的保证金或</a:t>
            </a:r>
            <a:r>
              <a:rPr lang="zh-CN" altLang="en-US" sz="1600" dirty="0" smtClean="0"/>
              <a:t>在风险覆盖率达到或低于贷款处置线时，银行有权单方面处置质押的标准仓单</a:t>
            </a:r>
            <a:r>
              <a:rPr lang="zh-CN" altLang="en-US" sz="1600" dirty="0" smtClean="0">
                <a:solidFill>
                  <a:schemeClr val="dk1"/>
                </a:solidFill>
              </a:rPr>
              <a:t>，并以所得处置价款优先受偿，不足受偿部分应向客户和担保人继续追索</a:t>
            </a:r>
            <a:r>
              <a:rPr lang="en-US" altLang="zh-CN" sz="1600" dirty="0" smtClean="0">
                <a:solidFill>
                  <a:schemeClr val="dk1"/>
                </a:solidFill>
              </a:rPr>
              <a:t>.</a:t>
            </a:r>
            <a:r>
              <a:rPr lang="zh-CN" altLang="en-US" sz="1600" dirty="0" smtClean="0">
                <a:solidFill>
                  <a:schemeClr val="dk1"/>
                </a:solidFill>
              </a:rPr>
              <a:t>新的标准仓单、</a:t>
            </a:r>
            <a:r>
              <a:rPr lang="zh-CN" altLang="en-US" sz="1600" dirty="0" smtClean="0"/>
              <a:t>提前归还部分贷款等有效措施，减少贷款风险。</a:t>
            </a:r>
            <a:endParaRPr lang="en-US" altLang="zh-CN" sz="1600" dirty="0" smtClean="0"/>
          </a:p>
          <a:p>
            <a:pPr eaLnBrk="1" fontAlgn="auto" hangingPunct="1">
              <a:spcBef>
                <a:spcPts val="0"/>
              </a:spcBef>
              <a:spcAft>
                <a:spcPts val="0"/>
              </a:spcAft>
              <a:defRPr/>
            </a:pPr>
            <a:endParaRPr lang="en-US" altLang="zh-CN" sz="1600" b="1" dirty="0" smtClean="0"/>
          </a:p>
          <a:p>
            <a:pPr eaLnBrk="1" fontAlgn="auto" hangingPunct="1">
              <a:spcBef>
                <a:spcPts val="0"/>
              </a:spcBef>
              <a:spcAft>
                <a:spcPts val="0"/>
              </a:spcAft>
              <a:defRPr/>
            </a:pPr>
            <a:r>
              <a:rPr lang="zh-CN" altLang="en-US" sz="1600" b="1" dirty="0" smtClean="0"/>
              <a:t>标准仓单质押风险控制：</a:t>
            </a:r>
            <a:endParaRPr lang="en-US" altLang="zh-CN" sz="1600" dirty="0" smtClean="0">
              <a:latin typeface="仿宋_GB2312" pitchFamily="49" charset="-122"/>
              <a:ea typeface="仿宋_GB2312" pitchFamily="49" charset="-122"/>
            </a:endParaRPr>
          </a:p>
          <a:p>
            <a:r>
              <a:rPr lang="zh-CN" altLang="en-US" sz="1600" dirty="0" smtClean="0"/>
              <a:t>（</a:t>
            </a:r>
            <a:r>
              <a:rPr lang="en-US" altLang="zh-CN" sz="1600" dirty="0" smtClean="0"/>
              <a:t>1</a:t>
            </a:r>
            <a:r>
              <a:rPr lang="zh-CN" altLang="en-US" sz="1600" dirty="0" smtClean="0"/>
              <a:t>）贷款金额上限＝标准仓单质押市值</a:t>
            </a:r>
            <a:r>
              <a:rPr lang="en-US" sz="1600" dirty="0" smtClean="0"/>
              <a:t>×</a:t>
            </a:r>
            <a:r>
              <a:rPr lang="zh-CN" altLang="en-US" sz="1600" dirty="0" smtClean="0"/>
              <a:t>质押率（一般不超过</a:t>
            </a:r>
            <a:r>
              <a:rPr lang="en-US" sz="1600" dirty="0" smtClean="0"/>
              <a:t>70%</a:t>
            </a:r>
            <a:r>
              <a:rPr lang="zh-CN" altLang="en-US" sz="1600" dirty="0" smtClean="0"/>
              <a:t>）。</a:t>
            </a:r>
          </a:p>
          <a:p>
            <a:r>
              <a:rPr lang="zh-CN" altLang="en-US" sz="1600" dirty="0" smtClean="0"/>
              <a:t>（</a:t>
            </a:r>
            <a:r>
              <a:rPr lang="en-US" altLang="zh-CN" sz="1600" dirty="0" smtClean="0"/>
              <a:t>2</a:t>
            </a:r>
            <a:r>
              <a:rPr lang="zh-CN" altLang="en-US" sz="1600" dirty="0" smtClean="0"/>
              <a:t>）标准仓单质押市值</a:t>
            </a:r>
            <a:r>
              <a:rPr lang="en-US" sz="1600" dirty="0" smtClean="0"/>
              <a:t>=</a:t>
            </a:r>
            <a:r>
              <a:rPr lang="zh-CN" altLang="en-US" sz="1600" dirty="0" smtClean="0"/>
              <a:t>质押标准仓单数量</a:t>
            </a:r>
            <a:r>
              <a:rPr lang="en-US" sz="1600" dirty="0" smtClean="0"/>
              <a:t>×</a:t>
            </a:r>
            <a:r>
              <a:rPr lang="zh-CN" altLang="en-US" sz="1600" dirty="0" smtClean="0"/>
              <a:t>贷款基准价。</a:t>
            </a:r>
            <a:endParaRPr lang="en-US" altLang="zh-CN" sz="1600" dirty="0" smtClean="0"/>
          </a:p>
          <a:p>
            <a:r>
              <a:rPr lang="en-US" altLang="zh-CN" sz="1600" dirty="0" smtClean="0"/>
              <a:t>     </a:t>
            </a:r>
            <a:r>
              <a:rPr lang="zh-CN" altLang="en-US" sz="1600" dirty="0" smtClean="0"/>
              <a:t>贷款基准价是放款审核时标准仓单的参考价格，为同种商品品种临近交割月期货合约在放款审核日之前</a:t>
            </a:r>
            <a:r>
              <a:rPr lang="en-US" sz="1600" dirty="0" smtClean="0"/>
              <a:t>5</a:t>
            </a:r>
            <a:r>
              <a:rPr lang="zh-CN" altLang="en-US" sz="1600" dirty="0" smtClean="0"/>
              <a:t>个交易日结算价的算术平均值与上一交割月同种商品品种期货合约的交割价的较小值。</a:t>
            </a:r>
            <a:endParaRPr lang="en-US" altLang="zh-CN" sz="1600" dirty="0" smtClean="0"/>
          </a:p>
          <a:p>
            <a:r>
              <a:rPr lang="zh-CN" altLang="en-US" sz="1600" dirty="0" smtClean="0"/>
              <a:t>（</a:t>
            </a:r>
            <a:r>
              <a:rPr lang="en-US" altLang="zh-CN" sz="1600" dirty="0" smtClean="0"/>
              <a:t>3</a:t>
            </a:r>
            <a:r>
              <a:rPr lang="zh-CN" altLang="en-US" sz="1600" dirty="0" smtClean="0"/>
              <a:t>）风险覆盖率</a:t>
            </a:r>
            <a:r>
              <a:rPr lang="en-US" sz="1600" dirty="0" smtClean="0"/>
              <a:t>=</a:t>
            </a:r>
            <a:r>
              <a:rPr lang="zh-CN" altLang="en-US" sz="1600" dirty="0" smtClean="0"/>
              <a:t>标准仓单监控市值</a:t>
            </a:r>
            <a:r>
              <a:rPr lang="en-US" sz="1600" dirty="0" smtClean="0"/>
              <a:t>/</a:t>
            </a:r>
            <a:r>
              <a:rPr lang="zh-CN" altLang="en-US" sz="1600" dirty="0" smtClean="0"/>
              <a:t>（客户在兴业银行的信用业务余额－客户在兴业银行的保证金账户余额）</a:t>
            </a:r>
            <a:r>
              <a:rPr lang="en-US" sz="1600" dirty="0" smtClean="0"/>
              <a:t>×100%</a:t>
            </a:r>
            <a:r>
              <a:rPr lang="zh-CN" altLang="en-US" sz="1600" dirty="0" smtClean="0"/>
              <a:t>。</a:t>
            </a:r>
            <a:endParaRPr lang="en-US" altLang="zh-CN" sz="1600" dirty="0" smtClean="0"/>
          </a:p>
          <a:p>
            <a:r>
              <a:rPr lang="zh-CN" altLang="en-US" sz="1600" dirty="0" smtClean="0"/>
              <a:t>        贷款警戒线的一般下限设定为风险覆盖率达到</a:t>
            </a:r>
            <a:r>
              <a:rPr lang="en-US" sz="1600" dirty="0" smtClean="0"/>
              <a:t>130%</a:t>
            </a:r>
            <a:r>
              <a:rPr lang="zh-CN" altLang="en-US" sz="1600" dirty="0" smtClean="0"/>
              <a:t>。 贷款处置线的一般下限设定为风险覆盖率达到</a:t>
            </a:r>
            <a:r>
              <a:rPr lang="en-US" sz="1600" dirty="0" smtClean="0"/>
              <a:t>120%</a:t>
            </a:r>
            <a:r>
              <a:rPr lang="zh-CN" altLang="en-US" sz="1600" dirty="0" smtClean="0"/>
              <a:t>。</a:t>
            </a:r>
          </a:p>
        </p:txBody>
      </p:sp>
    </p:spTree>
    <p:extLst>
      <p:ext uri="{BB962C8B-B14F-4D97-AF65-F5344CB8AC3E}">
        <p14:creationId xmlns:p14="http://schemas.microsoft.com/office/powerpoint/2010/main" xmlns="" val="1454658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1+#ppt_w/2"/>
                                          </p:val>
                                        </p:tav>
                                        <p:tav tm="100000">
                                          <p:val>
                                            <p:strVal val="#ppt_x"/>
                                          </p:val>
                                        </p:tav>
                                      </p:tavLst>
                                    </p:anim>
                                    <p:anim calcmode="lin" valueType="num">
                                      <p:cBhvr additive="base">
                                        <p:cTn id="8" dur="500" fill="hold"/>
                                        <p:tgtEl>
                                          <p:spTgt spid="2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1025" y="150475"/>
            <a:ext cx="8748000" cy="647699"/>
          </a:xfrm>
        </p:spPr>
        <p:txBody>
          <a:bodyPr>
            <a:normAutofit fontScale="90000"/>
          </a:bodyPr>
          <a:lstStyle/>
          <a:p>
            <a:r>
              <a:rPr lang="en-US" altLang="zh-CN" b="1" dirty="0" smtClean="0">
                <a:latin typeface="黑体" pitchFamily="2" charset="-122"/>
                <a:ea typeface="黑体" pitchFamily="2" charset="-122"/>
              </a:rPr>
              <a:t/>
            </a:r>
            <a:br>
              <a:rPr lang="en-US" altLang="zh-CN" b="1" dirty="0" smtClean="0">
                <a:latin typeface="黑体" pitchFamily="2" charset="-122"/>
                <a:ea typeface="黑体" pitchFamily="2" charset="-122"/>
              </a:rPr>
            </a:br>
            <a:r>
              <a:rPr lang="en-US" altLang="zh-CN" b="1" dirty="0" smtClean="0">
                <a:latin typeface="黑体" pitchFamily="2" charset="-122"/>
                <a:ea typeface="黑体" pitchFamily="2" charset="-122"/>
              </a:rPr>
              <a:t/>
            </a:r>
            <a:br>
              <a:rPr lang="en-US" altLang="zh-CN" b="1" dirty="0" smtClean="0">
                <a:latin typeface="黑体" pitchFamily="2" charset="-122"/>
                <a:ea typeface="黑体" pitchFamily="2" charset="-122"/>
              </a:rPr>
            </a:br>
            <a:r>
              <a:rPr lang="zh-CN" altLang="en-US" sz="3100" b="1" dirty="0" smtClean="0">
                <a:latin typeface="黑体" pitchFamily="2" charset="-122"/>
                <a:ea typeface="黑体" pitchFamily="2" charset="-122"/>
              </a:rPr>
              <a:t>供应链金融</a:t>
            </a:r>
            <a:r>
              <a:rPr lang="en-US" altLang="zh-CN" sz="3100" b="1" dirty="0" smtClean="0">
                <a:latin typeface="黑体" pitchFamily="2" charset="-122"/>
                <a:ea typeface="黑体" pitchFamily="2" charset="-122"/>
              </a:rPr>
              <a:t>-</a:t>
            </a:r>
            <a:r>
              <a:rPr lang="zh-CN" altLang="en-US" sz="3100" b="1" dirty="0" smtClean="0">
                <a:latin typeface="黑体" pitchFamily="2" charset="-122"/>
                <a:ea typeface="黑体" pitchFamily="2" charset="-122"/>
              </a:rPr>
              <a:t>存货类产品（非标仓单质押）</a:t>
            </a:r>
            <a:r>
              <a:rPr lang="zh-CN" altLang="en-US" b="1" dirty="0" smtClean="0">
                <a:latin typeface="黑体" pitchFamily="2" charset="-122"/>
                <a:ea typeface="黑体" pitchFamily="2" charset="-122"/>
              </a:rPr>
              <a:t/>
            </a:r>
            <a:br>
              <a:rPr lang="zh-CN" altLang="en-US" b="1" dirty="0" smtClean="0">
                <a:latin typeface="黑体" pitchFamily="2" charset="-122"/>
                <a:ea typeface="黑体" pitchFamily="2" charset="-122"/>
              </a:rPr>
            </a:br>
            <a:r>
              <a:rPr lang="en-US" altLang="zh-CN" b="1" dirty="0" smtClean="0">
                <a:solidFill>
                  <a:srgbClr val="26AB8E"/>
                </a:solidFill>
              </a:rPr>
              <a:t/>
            </a:r>
            <a:br>
              <a:rPr lang="en-US" altLang="zh-CN" b="1" dirty="0" smtClean="0">
                <a:solidFill>
                  <a:srgbClr val="26AB8E"/>
                </a:solidFill>
              </a:rPr>
            </a:br>
            <a:endParaRPr lang="zh-CN" altLang="en-US" dirty="0"/>
          </a:p>
        </p:txBody>
      </p:sp>
      <p:sp>
        <p:nvSpPr>
          <p:cNvPr id="4" name="灯片编号占位符 3"/>
          <p:cNvSpPr>
            <a:spLocks noGrp="1"/>
          </p:cNvSpPr>
          <p:nvPr>
            <p:ph type="sldNum" sz="quarter" idx="12"/>
          </p:nvPr>
        </p:nvSpPr>
        <p:spPr/>
        <p:txBody>
          <a:bodyPr/>
          <a:lstStyle/>
          <a:p>
            <a:fld id="{4B1B0860-3CE7-4EC1-80B2-E4FAEF86BBEB}" type="slidenum">
              <a:rPr lang="zh-CN" altLang="en-US" smtClean="0"/>
              <a:pPr/>
              <a:t>31</a:t>
            </a:fld>
            <a:endParaRPr lang="zh-CN" altLang="en-US"/>
          </a:p>
        </p:txBody>
      </p:sp>
      <p:sp>
        <p:nvSpPr>
          <p:cNvPr id="71" name="Rectangle 15"/>
          <p:cNvSpPr>
            <a:spLocks noChangeArrowheads="1"/>
          </p:cNvSpPr>
          <p:nvPr/>
        </p:nvSpPr>
        <p:spPr bwMode="auto">
          <a:xfrm>
            <a:off x="161282" y="1345776"/>
            <a:ext cx="11868667" cy="1200329"/>
          </a:xfrm>
          <a:prstGeom prst="rect">
            <a:avLst/>
          </a:prstGeom>
          <a:noFill/>
          <a:ln w="9525">
            <a:noFill/>
            <a:miter lim="800000"/>
            <a:headEnd/>
            <a:tailEnd/>
          </a:ln>
        </p:spPr>
        <p:txBody>
          <a:bodyPr wrap="square" lIns="91440" tIns="45720" rIns="91440" bIns="45720">
            <a:spAutoFit/>
          </a:bodyPr>
          <a:lstStyle/>
          <a:p>
            <a:pPr fontAlgn="ctr">
              <a:lnSpc>
                <a:spcPct val="150000"/>
              </a:lnSpc>
              <a:buFontTx/>
              <a:buNone/>
            </a:pPr>
            <a:r>
              <a:rPr lang="en-US" altLang="zh-CN" sz="1600" dirty="0" smtClean="0">
                <a:solidFill>
                  <a:srgbClr val="00B5FB"/>
                </a:solidFill>
              </a:rPr>
              <a:t>     </a:t>
            </a:r>
            <a:r>
              <a:rPr lang="zh-CN" altLang="en-US" sz="1600" dirty="0" smtClean="0">
                <a:solidFill>
                  <a:srgbClr val="00B5FB"/>
                </a:solidFill>
              </a:rPr>
              <a:t>非标准仓单质押，</a:t>
            </a:r>
            <a:r>
              <a:rPr lang="zh-CN" altLang="zh-CN" sz="1600" dirty="0" smtClean="0">
                <a:solidFill>
                  <a:srgbClr val="00B5FB"/>
                </a:solidFill>
              </a:rPr>
              <a:t>企业客户</a:t>
            </a:r>
            <a:r>
              <a:rPr lang="zh-CN" altLang="en-US" sz="1600" dirty="0" smtClean="0">
                <a:solidFill>
                  <a:srgbClr val="00B5FB"/>
                </a:solidFill>
              </a:rPr>
              <a:t>提供由仓库或者其他第三方物流公司提供的非期货交割用仓单作为质押物，并对仓单做出质背书，向银行</a:t>
            </a:r>
            <a:r>
              <a:rPr lang="zh-CN" altLang="zh-CN" sz="1600" dirty="0" smtClean="0">
                <a:solidFill>
                  <a:srgbClr val="00B5FB"/>
                </a:solidFill>
              </a:rPr>
              <a:t>申请融资。</a:t>
            </a:r>
            <a:r>
              <a:rPr lang="zh-CN" altLang="en-US" sz="1600" dirty="0" smtClean="0">
                <a:solidFill>
                  <a:srgbClr val="00B5FB"/>
                </a:solidFill>
              </a:rPr>
              <a:t>出质人在追加保证金或者还款后，可赎回仓单。</a:t>
            </a:r>
            <a:r>
              <a:rPr lang="zh-CN" altLang="zh-CN" sz="1600" dirty="0" smtClean="0">
                <a:solidFill>
                  <a:srgbClr val="00B5FB"/>
                </a:solidFill>
              </a:rPr>
              <a:t>若到期无法归还，银行有权</a:t>
            </a:r>
            <a:r>
              <a:rPr lang="zh-CN" altLang="en-US" sz="1600" dirty="0" smtClean="0">
                <a:solidFill>
                  <a:srgbClr val="00B5FB"/>
                </a:solidFill>
              </a:rPr>
              <a:t>将仓单进行处置，交易款项首先用于偿</a:t>
            </a:r>
            <a:r>
              <a:rPr lang="zh-CN" altLang="zh-CN" sz="1600" dirty="0" smtClean="0">
                <a:solidFill>
                  <a:srgbClr val="00B5FB"/>
                </a:solidFill>
              </a:rPr>
              <a:t>还银行贷款</a:t>
            </a:r>
            <a:r>
              <a:rPr lang="zh-CN" altLang="en-US" sz="1600" dirty="0" smtClean="0">
                <a:solidFill>
                  <a:srgbClr val="00B5FB"/>
                </a:solidFill>
              </a:rPr>
              <a:t>本息</a:t>
            </a:r>
            <a:r>
              <a:rPr lang="zh-CN" altLang="zh-CN" sz="1600" dirty="0" smtClean="0">
                <a:solidFill>
                  <a:srgbClr val="00B5FB"/>
                </a:solidFill>
              </a:rPr>
              <a:t>。</a:t>
            </a:r>
            <a:endParaRPr lang="zh-CN" altLang="en-US" sz="1600" dirty="0" smtClean="0">
              <a:solidFill>
                <a:srgbClr val="00B5FB"/>
              </a:solidFill>
            </a:endParaRPr>
          </a:p>
        </p:txBody>
      </p:sp>
      <p:grpSp>
        <p:nvGrpSpPr>
          <p:cNvPr id="3" name="Group 29"/>
          <p:cNvGrpSpPr>
            <a:grpSpLocks/>
          </p:cNvGrpSpPr>
          <p:nvPr/>
        </p:nvGrpSpPr>
        <p:grpSpPr bwMode="auto">
          <a:xfrm>
            <a:off x="208051" y="775673"/>
            <a:ext cx="3712695" cy="541740"/>
            <a:chOff x="0" y="-40"/>
            <a:chExt cx="1091" cy="455"/>
          </a:xfrm>
        </p:grpSpPr>
        <p:sp>
          <p:nvSpPr>
            <p:cNvPr id="74" name="AutoShape 2"/>
            <p:cNvSpPr>
              <a:spLocks noChangeArrowheads="1"/>
            </p:cNvSpPr>
            <p:nvPr/>
          </p:nvSpPr>
          <p:spPr bwMode="auto">
            <a:xfrm>
              <a:off x="0" y="46"/>
              <a:ext cx="606" cy="369"/>
            </a:xfrm>
            <a:prstGeom prst="roundRect">
              <a:avLst>
                <a:gd name="adj" fmla="val 16667"/>
              </a:avLst>
            </a:prstGeom>
            <a:ln/>
          </p:spPr>
          <p:style>
            <a:lnRef idx="3">
              <a:schemeClr val="lt1"/>
            </a:lnRef>
            <a:fillRef idx="1">
              <a:schemeClr val="accent5"/>
            </a:fillRef>
            <a:effectRef idx="1">
              <a:schemeClr val="accent5"/>
            </a:effectRef>
            <a:fontRef idx="minor">
              <a:schemeClr val="lt1"/>
            </a:fontRef>
          </p:style>
          <p:txBody>
            <a:bodyPr wrap="none" anchor="ctr" anchorCtr="1"/>
            <a:lstStyle/>
            <a:p>
              <a:pPr marL="266700" indent="-266700" eaLnBrk="0" hangingPunct="0">
                <a:lnSpc>
                  <a:spcPct val="160000"/>
                </a:lnSpc>
                <a:spcBef>
                  <a:spcPct val="20000"/>
                </a:spcBef>
                <a:spcAft>
                  <a:spcPct val="20000"/>
                </a:spcAft>
                <a:buSzPct val="90000"/>
              </a:pPr>
              <a:endParaRPr lang="zh-CN" altLang="en-US" sz="3200" dirty="0">
                <a:solidFill>
                  <a:schemeClr val="bg1"/>
                </a:solidFill>
                <a:latin typeface="黑体" pitchFamily="2" charset="-122"/>
                <a:ea typeface="黑体" pitchFamily="2" charset="-122"/>
              </a:endParaRPr>
            </a:p>
          </p:txBody>
        </p:sp>
        <p:sp>
          <p:nvSpPr>
            <p:cNvPr id="75" name="Text Box 9"/>
            <p:cNvSpPr txBox="1">
              <a:spLocks noChangeArrowheads="1"/>
            </p:cNvSpPr>
            <p:nvPr/>
          </p:nvSpPr>
          <p:spPr bwMode="auto">
            <a:xfrm>
              <a:off x="23" y="-40"/>
              <a:ext cx="1068" cy="40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marL="266700" indent="-266700" eaLnBrk="0" hangingPunct="0">
                <a:defRPr sz="2000" b="1">
                  <a:solidFill>
                    <a:srgbClr val="FF0000"/>
                  </a:solidFill>
                  <a:latin typeface="楷体_GB2312" pitchFamily="49" charset="-122"/>
                  <a:ea typeface="楷体_GB2312" pitchFamily="49" charset="-122"/>
                </a:defRPr>
              </a:lvl1pPr>
              <a:lvl2pPr marL="742950" indent="-285750" eaLnBrk="0" hangingPunct="0">
                <a:defRPr sz="2000" b="1">
                  <a:solidFill>
                    <a:srgbClr val="FF0000"/>
                  </a:solidFill>
                  <a:latin typeface="楷体_GB2312" pitchFamily="49" charset="-122"/>
                  <a:ea typeface="楷体_GB2312" pitchFamily="49" charset="-122"/>
                </a:defRPr>
              </a:lvl2pPr>
              <a:lvl3pPr marL="1143000" indent="-228600" eaLnBrk="0" hangingPunct="0">
                <a:defRPr sz="2000" b="1">
                  <a:solidFill>
                    <a:srgbClr val="FF0000"/>
                  </a:solidFill>
                  <a:latin typeface="楷体_GB2312" pitchFamily="49" charset="-122"/>
                  <a:ea typeface="楷体_GB2312" pitchFamily="49" charset="-122"/>
                </a:defRPr>
              </a:lvl3pPr>
              <a:lvl4pPr marL="1600200" indent="-228600" eaLnBrk="0" hangingPunct="0">
                <a:defRPr sz="2000" b="1">
                  <a:solidFill>
                    <a:srgbClr val="FF0000"/>
                  </a:solidFill>
                  <a:latin typeface="楷体_GB2312" pitchFamily="49" charset="-122"/>
                  <a:ea typeface="楷体_GB2312" pitchFamily="49" charset="-122"/>
                </a:defRPr>
              </a:lvl4pPr>
              <a:lvl5pPr marL="2057400" indent="-228600" eaLnBrk="0" hangingPunct="0">
                <a:defRPr sz="2000" b="1">
                  <a:solidFill>
                    <a:srgbClr val="FF0000"/>
                  </a:solidFill>
                  <a:latin typeface="楷体_GB2312" pitchFamily="49" charset="-122"/>
                  <a:ea typeface="楷体_GB2312" pitchFamily="49" charset="-122"/>
                </a:defRPr>
              </a:lvl5pPr>
              <a:lvl6pPr marL="2514600" indent="-228600" eaLnBrk="0" fontAlgn="base" hangingPunct="0">
                <a:lnSpc>
                  <a:spcPct val="80000"/>
                </a:lnSpc>
                <a:spcBef>
                  <a:spcPct val="0"/>
                </a:spcBef>
                <a:spcAft>
                  <a:spcPct val="0"/>
                </a:spcAft>
                <a:buFont typeface="Arial" charset="0"/>
                <a:defRPr sz="2000" b="1">
                  <a:solidFill>
                    <a:srgbClr val="FF0000"/>
                  </a:solidFill>
                  <a:latin typeface="楷体_GB2312" pitchFamily="49" charset="-122"/>
                  <a:ea typeface="楷体_GB2312" pitchFamily="49" charset="-122"/>
                </a:defRPr>
              </a:lvl6pPr>
              <a:lvl7pPr marL="2971800" indent="-228600" eaLnBrk="0" fontAlgn="base" hangingPunct="0">
                <a:lnSpc>
                  <a:spcPct val="80000"/>
                </a:lnSpc>
                <a:spcBef>
                  <a:spcPct val="0"/>
                </a:spcBef>
                <a:spcAft>
                  <a:spcPct val="0"/>
                </a:spcAft>
                <a:buFont typeface="Arial" charset="0"/>
                <a:defRPr sz="2000" b="1">
                  <a:solidFill>
                    <a:srgbClr val="FF0000"/>
                  </a:solidFill>
                  <a:latin typeface="楷体_GB2312" pitchFamily="49" charset="-122"/>
                  <a:ea typeface="楷体_GB2312" pitchFamily="49" charset="-122"/>
                </a:defRPr>
              </a:lvl7pPr>
              <a:lvl8pPr marL="3429000" indent="-228600" eaLnBrk="0" fontAlgn="base" hangingPunct="0">
                <a:lnSpc>
                  <a:spcPct val="80000"/>
                </a:lnSpc>
                <a:spcBef>
                  <a:spcPct val="0"/>
                </a:spcBef>
                <a:spcAft>
                  <a:spcPct val="0"/>
                </a:spcAft>
                <a:buFont typeface="Arial" charset="0"/>
                <a:defRPr sz="2000" b="1">
                  <a:solidFill>
                    <a:srgbClr val="FF0000"/>
                  </a:solidFill>
                  <a:latin typeface="楷体_GB2312" pitchFamily="49" charset="-122"/>
                  <a:ea typeface="楷体_GB2312" pitchFamily="49" charset="-122"/>
                </a:defRPr>
              </a:lvl8pPr>
              <a:lvl9pPr marL="3886200" indent="-228600" eaLnBrk="0" fontAlgn="base" hangingPunct="0">
                <a:lnSpc>
                  <a:spcPct val="80000"/>
                </a:lnSpc>
                <a:spcBef>
                  <a:spcPct val="0"/>
                </a:spcBef>
                <a:spcAft>
                  <a:spcPct val="0"/>
                </a:spcAft>
                <a:buFont typeface="Arial" charset="0"/>
                <a:defRPr sz="2000" b="1">
                  <a:solidFill>
                    <a:srgbClr val="FF0000"/>
                  </a:solidFill>
                  <a:latin typeface="楷体_GB2312" pitchFamily="49" charset="-122"/>
                  <a:ea typeface="楷体_GB2312" pitchFamily="49" charset="-122"/>
                </a:defRPr>
              </a:lvl9pPr>
            </a:lstStyle>
            <a:p>
              <a:pPr>
                <a:lnSpc>
                  <a:spcPct val="160000"/>
                </a:lnSpc>
                <a:spcBef>
                  <a:spcPct val="50000"/>
                </a:spcBef>
                <a:spcAft>
                  <a:spcPct val="20000"/>
                </a:spcAft>
                <a:buSzPct val="90000"/>
                <a:buFont typeface="Wingdings" pitchFamily="2" charset="2"/>
                <a:buNone/>
              </a:pPr>
              <a:r>
                <a:rPr lang="zh-CN" altLang="en-US" sz="1600" dirty="0" smtClean="0">
                  <a:solidFill>
                    <a:schemeClr val="bg1"/>
                  </a:solidFill>
                </a:rPr>
                <a:t>非标仓单质押</a:t>
              </a:r>
              <a:endParaRPr lang="zh-CN" altLang="en-US" sz="1600" dirty="0">
                <a:solidFill>
                  <a:schemeClr val="bg1"/>
                </a:solidFill>
              </a:endParaRPr>
            </a:p>
          </p:txBody>
        </p:sp>
      </p:grpSp>
      <p:pic>
        <p:nvPicPr>
          <p:cNvPr id="25" name="Picture 3"/>
          <p:cNvPicPr>
            <a:picLocks noChangeAspect="1" noChangeArrowheads="1"/>
          </p:cNvPicPr>
          <p:nvPr/>
        </p:nvPicPr>
        <p:blipFill>
          <a:blip r:embed="rId3" cstate="print">
            <a:clrChange>
              <a:clrFrom>
                <a:srgbClr val="FFFFFF"/>
              </a:clrFrom>
              <a:clrTo>
                <a:srgbClr val="FFFFFF">
                  <a:alpha val="0"/>
                </a:srgbClr>
              </a:clrTo>
            </a:clrChange>
            <a:lum bright="100000" contrast="100000"/>
          </a:blip>
          <a:srcRect/>
          <a:stretch>
            <a:fillRect/>
          </a:stretch>
        </p:blipFill>
        <p:spPr bwMode="auto">
          <a:xfrm>
            <a:off x="1731894" y="3375139"/>
            <a:ext cx="551806" cy="275035"/>
          </a:xfrm>
          <a:prstGeom prst="rect">
            <a:avLst/>
          </a:prstGeom>
          <a:noFill/>
          <a:ln w="9525">
            <a:noFill/>
            <a:miter lim="800000"/>
            <a:headEnd/>
            <a:tailEnd/>
          </a:ln>
        </p:spPr>
      </p:pic>
      <p:sp>
        <p:nvSpPr>
          <p:cNvPr id="26" name="Line 7"/>
          <p:cNvSpPr>
            <a:spLocks noChangeShapeType="1"/>
          </p:cNvSpPr>
          <p:nvPr/>
        </p:nvSpPr>
        <p:spPr bwMode="auto">
          <a:xfrm flipV="1">
            <a:off x="1069444" y="2583197"/>
            <a:ext cx="2592288" cy="1512167"/>
          </a:xfrm>
          <a:prstGeom prst="line">
            <a:avLst/>
          </a:prstGeom>
          <a:noFill/>
          <a:ln w="38100">
            <a:solidFill>
              <a:srgbClr val="C00000"/>
            </a:solidFill>
            <a:round/>
            <a:headEnd/>
            <a:tailEnd type="triangle" w="med" len="med"/>
          </a:ln>
          <a:extLst>
            <a:ext uri="{909E8E84-426E-40DD-AFC4-6F175D3DCCD1}">
              <a14:hiddenFill xmlns="" xmlns:a14="http://schemas.microsoft.com/office/drawing/2010/main">
                <a:noFill/>
              </a14:hiddenFill>
            </a:ext>
          </a:extLst>
        </p:spPr>
        <p:txBody>
          <a:bodyPr lIns="91440" tIns="45720" rIns="91440" bIns="45720"/>
          <a:lstStyle/>
          <a:p>
            <a:endParaRPr lang="zh-CN" altLang="en-US"/>
          </a:p>
        </p:txBody>
      </p:sp>
      <p:sp>
        <p:nvSpPr>
          <p:cNvPr id="29" name="Line 8"/>
          <p:cNvSpPr>
            <a:spLocks noChangeShapeType="1"/>
          </p:cNvSpPr>
          <p:nvPr/>
        </p:nvSpPr>
        <p:spPr bwMode="auto">
          <a:xfrm flipH="1">
            <a:off x="1974727" y="3181162"/>
            <a:ext cx="2448273" cy="1458163"/>
          </a:xfrm>
          <a:prstGeom prst="line">
            <a:avLst/>
          </a:prstGeom>
          <a:noFill/>
          <a:ln w="38100">
            <a:solidFill>
              <a:schemeClr val="tx2"/>
            </a:solidFill>
            <a:round/>
            <a:headEnd/>
            <a:tailEnd type="triangle" w="med" len="med"/>
          </a:ln>
          <a:extLst>
            <a:ext uri="{909E8E84-426E-40DD-AFC4-6F175D3DCCD1}">
              <a14:hiddenFill xmlns="" xmlns:a14="http://schemas.microsoft.com/office/drawing/2010/main">
                <a:noFill/>
              </a14:hiddenFill>
            </a:ext>
          </a:extLst>
        </p:spPr>
        <p:txBody>
          <a:bodyPr lIns="91440" tIns="45720" rIns="91440" bIns="45720"/>
          <a:lstStyle/>
          <a:p>
            <a:endParaRPr lang="zh-CN" altLang="en-US"/>
          </a:p>
        </p:txBody>
      </p:sp>
      <p:sp>
        <p:nvSpPr>
          <p:cNvPr id="33" name="Line 9"/>
          <p:cNvSpPr>
            <a:spLocks noChangeShapeType="1"/>
          </p:cNvSpPr>
          <p:nvPr/>
        </p:nvSpPr>
        <p:spPr bwMode="auto">
          <a:xfrm flipV="1">
            <a:off x="2569889" y="4746055"/>
            <a:ext cx="5110163" cy="16668"/>
          </a:xfrm>
          <a:prstGeom prst="line">
            <a:avLst/>
          </a:prstGeom>
          <a:noFill/>
          <a:ln w="38100">
            <a:solidFill>
              <a:srgbClr val="008CC4"/>
            </a:solidFill>
            <a:round/>
            <a:headEnd type="triangle" w="med" len="med"/>
            <a:tailEnd/>
          </a:ln>
          <a:extLst>
            <a:ext uri="{909E8E84-426E-40DD-AFC4-6F175D3DCCD1}">
              <a14:hiddenFill xmlns="" xmlns:a14="http://schemas.microsoft.com/office/drawing/2010/main">
                <a:noFill/>
              </a14:hiddenFill>
            </a:ext>
          </a:extLst>
        </p:spPr>
        <p:txBody>
          <a:bodyPr lIns="91440" tIns="45720" rIns="91440" bIns="45720"/>
          <a:lstStyle/>
          <a:p>
            <a:endParaRPr lang="zh-CN" altLang="en-US"/>
          </a:p>
        </p:txBody>
      </p:sp>
      <p:sp>
        <p:nvSpPr>
          <p:cNvPr id="34" name="Rectangle 40"/>
          <p:cNvSpPr>
            <a:spLocks noChangeArrowheads="1"/>
          </p:cNvSpPr>
          <p:nvPr/>
        </p:nvSpPr>
        <p:spPr bwMode="auto">
          <a:xfrm>
            <a:off x="3009547" y="4633191"/>
            <a:ext cx="3043486" cy="3897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40" tIns="45720" rIns="91440" bIns="45720">
            <a:spAutoFit/>
          </a:bodyPr>
          <a:lstStyle/>
          <a:p>
            <a:pPr algn="ctr">
              <a:lnSpc>
                <a:spcPct val="160000"/>
              </a:lnSpc>
              <a:spcBef>
                <a:spcPct val="50000"/>
              </a:spcBef>
              <a:spcAft>
                <a:spcPct val="20000"/>
              </a:spcAft>
              <a:buSzPct val="90000"/>
            </a:pPr>
            <a:r>
              <a:rPr lang="zh-CN" altLang="en-US" sz="1400" dirty="0" smtClean="0"/>
              <a:t>①交付仓储物</a:t>
            </a:r>
            <a:endParaRPr lang="zh-CN" altLang="en-US" sz="1400" dirty="0"/>
          </a:p>
        </p:txBody>
      </p:sp>
      <p:sp>
        <p:nvSpPr>
          <p:cNvPr id="36" name="左弧形箭头 35"/>
          <p:cNvSpPr/>
          <p:nvPr/>
        </p:nvSpPr>
        <p:spPr>
          <a:xfrm>
            <a:off x="4406363" y="3436414"/>
            <a:ext cx="731520" cy="912114"/>
          </a:xfrm>
          <a:prstGeom prst="curvedRightArrow">
            <a:avLst/>
          </a:prstGeom>
        </p:spPr>
        <p:style>
          <a:lnRef idx="1">
            <a:schemeClr val="accent1"/>
          </a:lnRef>
          <a:fillRef idx="2">
            <a:schemeClr val="accent1"/>
          </a:fillRef>
          <a:effectRef idx="1">
            <a:schemeClr val="accent1"/>
          </a:effectRef>
          <a:fontRef idx="minor">
            <a:schemeClr val="dk1"/>
          </a:fontRef>
        </p:style>
        <p:txBody>
          <a:bodyPr lIns="91440" tIns="45720" rIns="91440" bIns="45720" rtlCol="0" anchor="ctr"/>
          <a:lstStyle/>
          <a:p>
            <a:pPr algn="ctr"/>
            <a:endParaRPr lang="zh-CN" altLang="en-US">
              <a:solidFill>
                <a:schemeClr val="tx1"/>
              </a:solidFill>
            </a:endParaRPr>
          </a:p>
        </p:txBody>
      </p:sp>
      <p:sp>
        <p:nvSpPr>
          <p:cNvPr id="39" name="右弧形箭头 38"/>
          <p:cNvSpPr/>
          <p:nvPr/>
        </p:nvSpPr>
        <p:spPr>
          <a:xfrm>
            <a:off x="5173332" y="3436414"/>
            <a:ext cx="731520" cy="912114"/>
          </a:xfrm>
          <a:prstGeom prst="curvedLeftArrow">
            <a:avLst/>
          </a:prstGeom>
        </p:spPr>
        <p:style>
          <a:lnRef idx="1">
            <a:schemeClr val="accent1"/>
          </a:lnRef>
          <a:fillRef idx="2">
            <a:schemeClr val="accent1"/>
          </a:fillRef>
          <a:effectRef idx="1">
            <a:schemeClr val="accent1"/>
          </a:effectRef>
          <a:fontRef idx="minor">
            <a:schemeClr val="dk1"/>
          </a:fontRef>
        </p:style>
        <p:txBody>
          <a:bodyPr lIns="91440" tIns="45720" rIns="91440" bIns="45720" rtlCol="0" anchor="ctr"/>
          <a:lstStyle/>
          <a:p>
            <a:pPr algn="ctr"/>
            <a:endParaRPr lang="zh-CN" altLang="en-US">
              <a:solidFill>
                <a:schemeClr val="tx1"/>
              </a:solidFill>
            </a:endParaRPr>
          </a:p>
        </p:txBody>
      </p:sp>
      <p:sp>
        <p:nvSpPr>
          <p:cNvPr id="40" name="Rectangle 40"/>
          <p:cNvSpPr>
            <a:spLocks noChangeArrowheads="1"/>
          </p:cNvSpPr>
          <p:nvPr/>
        </p:nvSpPr>
        <p:spPr bwMode="auto">
          <a:xfrm>
            <a:off x="3797469" y="3687308"/>
            <a:ext cx="2611438" cy="43704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1440" tIns="45720" rIns="91440" bIns="45720">
            <a:spAutoFit/>
          </a:bodyPr>
          <a:lstStyle/>
          <a:p>
            <a:pPr algn="ctr" eaLnBrk="0" hangingPunct="0">
              <a:lnSpc>
                <a:spcPct val="160000"/>
              </a:lnSpc>
              <a:spcBef>
                <a:spcPct val="50000"/>
              </a:spcBef>
              <a:spcAft>
                <a:spcPct val="20000"/>
              </a:spcAft>
              <a:buSzPct val="90000"/>
              <a:buFont typeface="Wingdings" pitchFamily="2" charset="2"/>
              <a:buNone/>
            </a:pPr>
            <a:r>
              <a:rPr lang="zh-CN" altLang="en-US" sz="1400" dirty="0" smtClean="0"/>
              <a:t>签订相关协议</a:t>
            </a:r>
            <a:endParaRPr lang="zh-CN" altLang="en-US" sz="1400" dirty="0"/>
          </a:p>
        </p:txBody>
      </p:sp>
      <p:sp>
        <p:nvSpPr>
          <p:cNvPr id="41" name="流程图: 可选过程 40"/>
          <p:cNvSpPr/>
          <p:nvPr/>
        </p:nvSpPr>
        <p:spPr>
          <a:xfrm>
            <a:off x="692398" y="4648215"/>
            <a:ext cx="1817213" cy="550830"/>
          </a:xfrm>
          <a:prstGeom prst="flowChartAlternateProcess">
            <a:avLst/>
          </a:prstGeom>
        </p:spPr>
        <p:style>
          <a:lnRef idx="1">
            <a:schemeClr val="accent2"/>
          </a:lnRef>
          <a:fillRef idx="3">
            <a:schemeClr val="accent2"/>
          </a:fillRef>
          <a:effectRef idx="2">
            <a:schemeClr val="accent2"/>
          </a:effectRef>
          <a:fontRef idx="minor">
            <a:schemeClr val="lt1"/>
          </a:fontRef>
        </p:style>
        <p:txBody>
          <a:bodyPr lIns="91440" tIns="45720" rIns="91440" bIns="45720" rtlCol="0" anchor="ctr"/>
          <a:lstStyle/>
          <a:p>
            <a:pPr algn="ctr"/>
            <a:r>
              <a:rPr lang="zh-CN" altLang="en-US" dirty="0" smtClean="0"/>
              <a:t>融资客户</a:t>
            </a:r>
            <a:endParaRPr lang="zh-CN" altLang="en-US" dirty="0"/>
          </a:p>
        </p:txBody>
      </p:sp>
      <p:sp>
        <p:nvSpPr>
          <p:cNvPr id="42" name="流程图: 可选过程 41"/>
          <p:cNvSpPr/>
          <p:nvPr/>
        </p:nvSpPr>
        <p:spPr>
          <a:xfrm>
            <a:off x="7686794" y="4659414"/>
            <a:ext cx="2059106" cy="604835"/>
          </a:xfrm>
          <a:prstGeom prst="flowChartAlternateProcess">
            <a:avLst/>
          </a:prstGeom>
        </p:spPr>
        <p:style>
          <a:lnRef idx="3">
            <a:schemeClr val="lt1"/>
          </a:lnRef>
          <a:fillRef idx="1">
            <a:schemeClr val="accent6"/>
          </a:fillRef>
          <a:effectRef idx="1">
            <a:schemeClr val="accent6"/>
          </a:effectRef>
          <a:fontRef idx="minor">
            <a:schemeClr val="lt1"/>
          </a:fontRef>
        </p:style>
        <p:txBody>
          <a:bodyPr lIns="91440" tIns="45720" rIns="91440" bIns="45720" rtlCol="0" anchor="ctr"/>
          <a:lstStyle/>
          <a:p>
            <a:pPr algn="ctr"/>
            <a:r>
              <a:rPr lang="zh-CN" altLang="en-US" dirty="0" smtClean="0"/>
              <a:t>仓库</a:t>
            </a:r>
            <a:endParaRPr lang="zh-CN" altLang="en-US" dirty="0"/>
          </a:p>
        </p:txBody>
      </p:sp>
      <p:sp>
        <p:nvSpPr>
          <p:cNvPr id="43" name="矩形 42"/>
          <p:cNvSpPr/>
          <p:nvPr/>
        </p:nvSpPr>
        <p:spPr>
          <a:xfrm rot="19782249">
            <a:off x="1892126" y="3351758"/>
            <a:ext cx="723275" cy="389787"/>
          </a:xfrm>
          <a:prstGeom prst="rect">
            <a:avLst/>
          </a:prstGeom>
        </p:spPr>
        <p:txBody>
          <a:bodyPr wrap="none" lIns="91440" tIns="45720" rIns="91440" bIns="45720">
            <a:spAutoFit/>
          </a:bodyPr>
          <a:lstStyle/>
          <a:p>
            <a:pPr algn="ctr">
              <a:lnSpc>
                <a:spcPct val="160000"/>
              </a:lnSpc>
              <a:spcBef>
                <a:spcPct val="50000"/>
              </a:spcBef>
              <a:spcAft>
                <a:spcPct val="20000"/>
              </a:spcAft>
              <a:buSzPct val="90000"/>
            </a:pPr>
            <a:r>
              <a:rPr lang="zh-CN" altLang="en-US" sz="1400" dirty="0" smtClean="0"/>
              <a:t>④出帐</a:t>
            </a:r>
            <a:endParaRPr lang="zh-CN" altLang="en-US" sz="1400" dirty="0"/>
          </a:p>
        </p:txBody>
      </p:sp>
      <p:sp>
        <p:nvSpPr>
          <p:cNvPr id="44" name="Line 8"/>
          <p:cNvSpPr>
            <a:spLocks noChangeShapeType="1"/>
          </p:cNvSpPr>
          <p:nvPr/>
        </p:nvSpPr>
        <p:spPr bwMode="auto">
          <a:xfrm>
            <a:off x="6254020" y="3104008"/>
            <a:ext cx="2088232" cy="1512167"/>
          </a:xfrm>
          <a:prstGeom prst="line">
            <a:avLst/>
          </a:prstGeom>
          <a:noFill/>
          <a:ln w="38100">
            <a:solidFill>
              <a:schemeClr val="tx2"/>
            </a:solidFill>
            <a:round/>
            <a:headEnd/>
            <a:tailEnd type="triangle" w="med" len="med"/>
          </a:ln>
          <a:extLst>
            <a:ext uri="{909E8E84-426E-40DD-AFC4-6F175D3DCCD1}">
              <a14:hiddenFill xmlns="" xmlns:a14="http://schemas.microsoft.com/office/drawing/2010/main">
                <a:noFill/>
              </a14:hiddenFill>
            </a:ext>
          </a:extLst>
        </p:spPr>
        <p:txBody>
          <a:bodyPr lIns="91440" tIns="45720" rIns="91440" bIns="45720"/>
          <a:lstStyle/>
          <a:p>
            <a:endParaRPr lang="zh-CN" altLang="en-US"/>
          </a:p>
        </p:txBody>
      </p:sp>
      <p:sp>
        <p:nvSpPr>
          <p:cNvPr id="45" name="矩形 44"/>
          <p:cNvSpPr/>
          <p:nvPr/>
        </p:nvSpPr>
        <p:spPr>
          <a:xfrm rot="2585074">
            <a:off x="6825436" y="3541842"/>
            <a:ext cx="1082348" cy="389787"/>
          </a:xfrm>
          <a:prstGeom prst="rect">
            <a:avLst/>
          </a:prstGeom>
        </p:spPr>
        <p:txBody>
          <a:bodyPr wrap="none" lIns="91440" tIns="45720" rIns="91440" bIns="45720">
            <a:spAutoFit/>
          </a:bodyPr>
          <a:lstStyle/>
          <a:p>
            <a:pPr algn="ctr">
              <a:lnSpc>
                <a:spcPct val="160000"/>
              </a:lnSpc>
              <a:spcBef>
                <a:spcPct val="50000"/>
              </a:spcBef>
              <a:spcAft>
                <a:spcPct val="20000"/>
              </a:spcAft>
              <a:buSzPct val="90000"/>
            </a:pPr>
            <a:r>
              <a:rPr lang="zh-CN" altLang="en-US" sz="1400" dirty="0" smtClean="0"/>
              <a:t>⑦通知发货</a:t>
            </a:r>
            <a:endParaRPr lang="zh-CN" altLang="en-US" sz="1400" dirty="0"/>
          </a:p>
        </p:txBody>
      </p:sp>
      <p:sp>
        <p:nvSpPr>
          <p:cNvPr id="46" name="矩形 45"/>
          <p:cNvSpPr/>
          <p:nvPr/>
        </p:nvSpPr>
        <p:spPr>
          <a:xfrm>
            <a:off x="3944561" y="4321355"/>
            <a:ext cx="1082348" cy="389787"/>
          </a:xfrm>
          <a:prstGeom prst="rect">
            <a:avLst/>
          </a:prstGeom>
        </p:spPr>
        <p:txBody>
          <a:bodyPr wrap="none" lIns="91440" tIns="45720" rIns="91440" bIns="45720">
            <a:spAutoFit/>
          </a:bodyPr>
          <a:lstStyle/>
          <a:p>
            <a:pPr algn="ctr" eaLnBrk="0" hangingPunct="0">
              <a:lnSpc>
                <a:spcPct val="160000"/>
              </a:lnSpc>
              <a:spcBef>
                <a:spcPct val="50000"/>
              </a:spcBef>
              <a:spcAft>
                <a:spcPct val="20000"/>
              </a:spcAft>
              <a:buSzPct val="90000"/>
            </a:pPr>
            <a:r>
              <a:rPr lang="zh-CN" altLang="en-US" sz="1400" dirty="0" smtClean="0"/>
              <a:t>②出具仓单</a:t>
            </a:r>
            <a:endParaRPr lang="zh-CN" altLang="en-US" sz="1400" dirty="0"/>
          </a:p>
        </p:txBody>
      </p:sp>
      <p:sp>
        <p:nvSpPr>
          <p:cNvPr id="47" name="Line 7"/>
          <p:cNvSpPr>
            <a:spLocks noChangeShapeType="1"/>
          </p:cNvSpPr>
          <p:nvPr/>
        </p:nvSpPr>
        <p:spPr bwMode="auto">
          <a:xfrm flipV="1">
            <a:off x="1412793" y="2995997"/>
            <a:ext cx="2592288" cy="1512167"/>
          </a:xfrm>
          <a:prstGeom prst="line">
            <a:avLst/>
          </a:prstGeom>
          <a:noFill/>
          <a:ln w="38100">
            <a:solidFill>
              <a:srgbClr val="C00000"/>
            </a:solidFill>
            <a:round/>
            <a:headEnd/>
            <a:tailEnd type="triangle" w="med" len="med"/>
          </a:ln>
          <a:extLst>
            <a:ext uri="{909E8E84-426E-40DD-AFC4-6F175D3DCCD1}">
              <a14:hiddenFill xmlns="" xmlns:a14="http://schemas.microsoft.com/office/drawing/2010/main">
                <a:noFill/>
              </a14:hiddenFill>
            </a:ext>
          </a:extLst>
        </p:spPr>
        <p:txBody>
          <a:bodyPr lIns="91440" tIns="45720" rIns="91440" bIns="45720"/>
          <a:lstStyle/>
          <a:p>
            <a:endParaRPr lang="zh-CN" altLang="en-US"/>
          </a:p>
        </p:txBody>
      </p:sp>
      <p:sp>
        <p:nvSpPr>
          <p:cNvPr id="48" name="Rectangle 24"/>
          <p:cNvSpPr>
            <a:spLocks noChangeArrowheads="1"/>
          </p:cNvSpPr>
          <p:nvPr/>
        </p:nvSpPr>
        <p:spPr bwMode="auto">
          <a:xfrm rot="19645693">
            <a:off x="1060799" y="3681847"/>
            <a:ext cx="3347830" cy="3897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40" tIns="45720" rIns="91440" bIns="45720">
            <a:spAutoFit/>
          </a:bodyPr>
          <a:lstStyle/>
          <a:p>
            <a:pPr algn="ctr">
              <a:lnSpc>
                <a:spcPct val="160000"/>
              </a:lnSpc>
              <a:spcBef>
                <a:spcPct val="50000"/>
              </a:spcBef>
              <a:spcAft>
                <a:spcPct val="20000"/>
              </a:spcAft>
              <a:buSzPct val="90000"/>
            </a:pPr>
            <a:r>
              <a:rPr lang="zh-CN" altLang="en-US" sz="1400" dirty="0" smtClean="0"/>
              <a:t>⑤增加保证金还款，申请赎货</a:t>
            </a:r>
            <a:endParaRPr lang="zh-CN" altLang="en-US" sz="1400" dirty="0"/>
          </a:p>
        </p:txBody>
      </p:sp>
      <p:sp>
        <p:nvSpPr>
          <p:cNvPr id="49" name="Line 8"/>
          <p:cNvSpPr>
            <a:spLocks noChangeShapeType="1"/>
          </p:cNvSpPr>
          <p:nvPr/>
        </p:nvSpPr>
        <p:spPr bwMode="auto">
          <a:xfrm flipV="1">
            <a:off x="2629809" y="4956561"/>
            <a:ext cx="4963185" cy="45719"/>
          </a:xfrm>
          <a:prstGeom prst="line">
            <a:avLst/>
          </a:prstGeom>
          <a:noFill/>
          <a:ln w="38100">
            <a:solidFill>
              <a:schemeClr val="tx2"/>
            </a:solidFill>
            <a:round/>
            <a:headEnd/>
            <a:tailEnd type="triangle" w="med" len="med"/>
          </a:ln>
          <a:extLst>
            <a:ext uri="{909E8E84-426E-40DD-AFC4-6F175D3DCCD1}">
              <a14:hiddenFill xmlns="" xmlns:a14="http://schemas.microsoft.com/office/drawing/2010/main">
                <a:noFill/>
              </a14:hiddenFill>
            </a:ext>
          </a:extLst>
        </p:spPr>
        <p:txBody>
          <a:bodyPr lIns="91440" tIns="45720" rIns="91440" bIns="45720"/>
          <a:lstStyle/>
          <a:p>
            <a:endParaRPr lang="zh-CN" altLang="en-US"/>
          </a:p>
        </p:txBody>
      </p:sp>
      <p:sp>
        <p:nvSpPr>
          <p:cNvPr id="50" name="流程图: 可选过程 49"/>
          <p:cNvSpPr/>
          <p:nvPr/>
        </p:nvSpPr>
        <p:spPr>
          <a:xfrm>
            <a:off x="4087984" y="2371880"/>
            <a:ext cx="2198231" cy="550830"/>
          </a:xfrm>
          <a:prstGeom prst="flowChartAlternateProcess">
            <a:avLst/>
          </a:prstGeom>
          <a:solidFill>
            <a:srgbClr val="00B050"/>
          </a:solidFill>
        </p:spPr>
        <p:style>
          <a:lnRef idx="1">
            <a:schemeClr val="accent2"/>
          </a:lnRef>
          <a:fillRef idx="3">
            <a:schemeClr val="accent2"/>
          </a:fillRef>
          <a:effectRef idx="2">
            <a:schemeClr val="accent2"/>
          </a:effectRef>
          <a:fontRef idx="minor">
            <a:schemeClr val="lt1"/>
          </a:fontRef>
        </p:style>
        <p:txBody>
          <a:bodyPr lIns="91440" tIns="45720" rIns="91440" bIns="45720" rtlCol="0" anchor="ctr"/>
          <a:lstStyle/>
          <a:p>
            <a:pPr algn="ctr"/>
            <a:r>
              <a:rPr lang="zh-CN" altLang="en-US" dirty="0" smtClean="0"/>
              <a:t>银行</a:t>
            </a:r>
            <a:r>
              <a:rPr lang="en-US" altLang="zh-CN" dirty="0" smtClean="0"/>
              <a:t>/</a:t>
            </a:r>
            <a:r>
              <a:rPr lang="zh-CN" altLang="en-US" dirty="0" smtClean="0"/>
              <a:t>金融机构</a:t>
            </a:r>
            <a:endParaRPr lang="zh-CN" altLang="en-US" dirty="0"/>
          </a:p>
        </p:txBody>
      </p:sp>
      <p:sp>
        <p:nvSpPr>
          <p:cNvPr id="51" name="矩形 50"/>
          <p:cNvSpPr/>
          <p:nvPr/>
        </p:nvSpPr>
        <p:spPr>
          <a:xfrm rot="19782249">
            <a:off x="2681653" y="3900816"/>
            <a:ext cx="1082348" cy="389787"/>
          </a:xfrm>
          <a:prstGeom prst="rect">
            <a:avLst/>
          </a:prstGeom>
        </p:spPr>
        <p:txBody>
          <a:bodyPr wrap="none" lIns="91440" tIns="45720" rIns="91440" bIns="45720">
            <a:spAutoFit/>
          </a:bodyPr>
          <a:lstStyle/>
          <a:p>
            <a:pPr algn="ctr">
              <a:lnSpc>
                <a:spcPct val="160000"/>
              </a:lnSpc>
              <a:spcBef>
                <a:spcPct val="50000"/>
              </a:spcBef>
              <a:spcAft>
                <a:spcPct val="20000"/>
              </a:spcAft>
              <a:buSzPct val="90000"/>
            </a:pPr>
            <a:r>
              <a:rPr lang="zh-CN" altLang="en-US" sz="1400" dirty="0" smtClean="0"/>
              <a:t>⑥释放仓单</a:t>
            </a:r>
            <a:endParaRPr lang="zh-CN" altLang="en-US" sz="1400" dirty="0"/>
          </a:p>
        </p:txBody>
      </p:sp>
      <p:sp>
        <p:nvSpPr>
          <p:cNvPr id="52" name="Rectangle 24"/>
          <p:cNvSpPr>
            <a:spLocks noChangeArrowheads="1"/>
          </p:cNvSpPr>
          <p:nvPr/>
        </p:nvSpPr>
        <p:spPr bwMode="auto">
          <a:xfrm rot="19739576">
            <a:off x="257838" y="3085147"/>
            <a:ext cx="3347830" cy="3897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40" tIns="45720" rIns="91440" bIns="45720">
            <a:spAutoFit/>
          </a:bodyPr>
          <a:lstStyle/>
          <a:p>
            <a:pPr algn="ctr">
              <a:lnSpc>
                <a:spcPct val="160000"/>
              </a:lnSpc>
              <a:spcBef>
                <a:spcPct val="50000"/>
              </a:spcBef>
              <a:spcAft>
                <a:spcPct val="20000"/>
              </a:spcAft>
              <a:buSzPct val="90000"/>
            </a:pPr>
            <a:r>
              <a:rPr lang="zh-CN" altLang="en-US" sz="1400" dirty="0" smtClean="0"/>
              <a:t>③交付仓单</a:t>
            </a:r>
            <a:endParaRPr lang="zh-CN" altLang="en-US" sz="1400" dirty="0"/>
          </a:p>
        </p:txBody>
      </p:sp>
      <p:sp>
        <p:nvSpPr>
          <p:cNvPr id="53" name="Line 8"/>
          <p:cNvSpPr>
            <a:spLocks noChangeShapeType="1"/>
          </p:cNvSpPr>
          <p:nvPr/>
        </p:nvSpPr>
        <p:spPr bwMode="auto">
          <a:xfrm flipH="1">
            <a:off x="1386327" y="2777962"/>
            <a:ext cx="2448273" cy="1458163"/>
          </a:xfrm>
          <a:prstGeom prst="line">
            <a:avLst/>
          </a:prstGeom>
          <a:noFill/>
          <a:ln w="38100">
            <a:solidFill>
              <a:schemeClr val="tx2"/>
            </a:solidFill>
            <a:round/>
            <a:headEnd/>
            <a:tailEnd type="triangle" w="med" len="med"/>
          </a:ln>
          <a:extLst>
            <a:ext uri="{909E8E84-426E-40DD-AFC4-6F175D3DCCD1}">
              <a14:hiddenFill xmlns="" xmlns:a14="http://schemas.microsoft.com/office/drawing/2010/main">
                <a:noFill/>
              </a14:hiddenFill>
            </a:ext>
          </a:extLst>
        </p:spPr>
        <p:txBody>
          <a:bodyPr lIns="91440" tIns="45720" rIns="91440" bIns="45720"/>
          <a:lstStyle/>
          <a:p>
            <a:endParaRPr lang="zh-CN" altLang="en-US"/>
          </a:p>
        </p:txBody>
      </p:sp>
      <p:sp>
        <p:nvSpPr>
          <p:cNvPr id="54" name="Line 9"/>
          <p:cNvSpPr>
            <a:spLocks noChangeShapeType="1"/>
          </p:cNvSpPr>
          <p:nvPr/>
        </p:nvSpPr>
        <p:spPr bwMode="auto">
          <a:xfrm flipV="1">
            <a:off x="2560239" y="5222555"/>
            <a:ext cx="5110163" cy="16668"/>
          </a:xfrm>
          <a:prstGeom prst="line">
            <a:avLst/>
          </a:prstGeom>
          <a:noFill/>
          <a:ln w="38100">
            <a:solidFill>
              <a:srgbClr val="008CC4"/>
            </a:solidFill>
            <a:round/>
            <a:headEnd type="triangle" w="med" len="med"/>
            <a:tailEnd/>
          </a:ln>
          <a:extLst>
            <a:ext uri="{909E8E84-426E-40DD-AFC4-6F175D3DCCD1}">
              <a14:hiddenFill xmlns="" xmlns:a14="http://schemas.microsoft.com/office/drawing/2010/main">
                <a:noFill/>
              </a14:hiddenFill>
            </a:ext>
          </a:extLst>
        </p:spPr>
        <p:txBody>
          <a:bodyPr lIns="91440" tIns="45720" rIns="91440" bIns="45720"/>
          <a:lstStyle/>
          <a:p>
            <a:endParaRPr lang="zh-CN" altLang="en-US"/>
          </a:p>
        </p:txBody>
      </p:sp>
      <p:sp>
        <p:nvSpPr>
          <p:cNvPr id="55" name="矩形 54"/>
          <p:cNvSpPr/>
          <p:nvPr/>
        </p:nvSpPr>
        <p:spPr>
          <a:xfrm>
            <a:off x="3960111" y="4908980"/>
            <a:ext cx="723275" cy="389787"/>
          </a:xfrm>
          <a:prstGeom prst="rect">
            <a:avLst/>
          </a:prstGeom>
        </p:spPr>
        <p:txBody>
          <a:bodyPr wrap="none" lIns="91440" tIns="45720" rIns="91440" bIns="45720">
            <a:spAutoFit/>
          </a:bodyPr>
          <a:lstStyle/>
          <a:p>
            <a:pPr algn="ctr">
              <a:lnSpc>
                <a:spcPct val="160000"/>
              </a:lnSpc>
              <a:spcBef>
                <a:spcPct val="50000"/>
              </a:spcBef>
              <a:spcAft>
                <a:spcPct val="20000"/>
              </a:spcAft>
              <a:buSzPct val="90000"/>
            </a:pPr>
            <a:r>
              <a:rPr lang="zh-CN" altLang="en-US" sz="1400" dirty="0" smtClean="0"/>
              <a:t>⑧放货</a:t>
            </a:r>
            <a:endParaRPr lang="zh-CN" altLang="en-US" sz="1400" dirty="0"/>
          </a:p>
        </p:txBody>
      </p:sp>
      <p:sp>
        <p:nvSpPr>
          <p:cNvPr id="32" name="矩形 31"/>
          <p:cNvSpPr/>
          <p:nvPr/>
        </p:nvSpPr>
        <p:spPr>
          <a:xfrm>
            <a:off x="447674" y="5590312"/>
            <a:ext cx="10782301" cy="954107"/>
          </a:xfrm>
          <a:prstGeom prst="rect">
            <a:avLst/>
          </a:prstGeom>
        </p:spPr>
        <p:txBody>
          <a:bodyPr wrap="square">
            <a:spAutoFit/>
          </a:bodyPr>
          <a:lstStyle/>
          <a:p>
            <a:r>
              <a:rPr lang="zh-CN" altLang="en-US" sz="1400" b="1" dirty="0" smtClean="0">
                <a:solidFill>
                  <a:srgbClr val="00B0F0"/>
                </a:solidFill>
              </a:rPr>
              <a:t>非标准仓单：</a:t>
            </a:r>
            <a:endParaRPr lang="en-US" altLang="zh-CN" sz="1400" b="1" dirty="0" smtClean="0">
              <a:solidFill>
                <a:srgbClr val="00B0F0"/>
              </a:solidFill>
            </a:endParaRPr>
          </a:p>
          <a:p>
            <a:pPr fontAlgn="ctr">
              <a:lnSpc>
                <a:spcPct val="150000"/>
              </a:lnSpc>
            </a:pPr>
            <a:r>
              <a:rPr lang="zh-CN" altLang="en-US" sz="1400" dirty="0" smtClean="0">
                <a:solidFill>
                  <a:srgbClr val="00B5FB"/>
                </a:solidFill>
              </a:rPr>
              <a:t>      仓单是仓储公司收到货物后给存货人开付的提取仓储物的凭证。仓单除作为已收取仓储物的凭证和提取仓储物的凭证外，还可以通过背书，转让仓单项下货物的所有权，或者用于出质。</a:t>
            </a:r>
            <a:endParaRPr lang="en-US" altLang="zh-CN" sz="1400" dirty="0" smtClean="0">
              <a:solidFill>
                <a:srgbClr val="00B5FB"/>
              </a:solidFill>
            </a:endParaRPr>
          </a:p>
        </p:txBody>
      </p:sp>
    </p:spTree>
    <p:extLst>
      <p:ext uri="{BB962C8B-B14F-4D97-AF65-F5344CB8AC3E}">
        <p14:creationId xmlns:p14="http://schemas.microsoft.com/office/powerpoint/2010/main" xmlns="" val="145465860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38525" y="163840"/>
            <a:ext cx="8748000" cy="647699"/>
          </a:xfrm>
        </p:spPr>
        <p:txBody>
          <a:bodyPr>
            <a:normAutofit fontScale="90000"/>
          </a:bodyPr>
          <a:lstStyle/>
          <a:p>
            <a:r>
              <a:rPr lang="en-US" altLang="zh-CN" b="1" dirty="0" smtClean="0">
                <a:solidFill>
                  <a:srgbClr val="26AB8E"/>
                </a:solidFill>
              </a:rPr>
              <a:t/>
            </a:r>
            <a:br>
              <a:rPr lang="en-US" altLang="zh-CN" b="1" dirty="0" smtClean="0">
                <a:solidFill>
                  <a:srgbClr val="26AB8E"/>
                </a:solidFill>
              </a:rPr>
            </a:br>
            <a:endParaRPr lang="zh-CN" altLang="en-US" dirty="0"/>
          </a:p>
        </p:txBody>
      </p:sp>
      <p:sp>
        <p:nvSpPr>
          <p:cNvPr id="4" name="灯片编号占位符 3"/>
          <p:cNvSpPr>
            <a:spLocks noGrp="1"/>
          </p:cNvSpPr>
          <p:nvPr>
            <p:ph type="sldNum" sz="quarter" idx="12"/>
          </p:nvPr>
        </p:nvSpPr>
        <p:spPr/>
        <p:txBody>
          <a:bodyPr/>
          <a:lstStyle/>
          <a:p>
            <a:fld id="{4B1B0860-3CE7-4EC1-80B2-E4FAEF86BBEB}" type="slidenum">
              <a:rPr lang="zh-CN" altLang="en-US" smtClean="0"/>
              <a:pPr/>
              <a:t>32</a:t>
            </a:fld>
            <a:endParaRPr lang="zh-CN" altLang="en-US"/>
          </a:p>
        </p:txBody>
      </p:sp>
      <p:sp>
        <p:nvSpPr>
          <p:cNvPr id="25" name="矩形 24"/>
          <p:cNvSpPr/>
          <p:nvPr/>
        </p:nvSpPr>
        <p:spPr>
          <a:xfrm>
            <a:off x="102497" y="293342"/>
            <a:ext cx="7397898" cy="523220"/>
          </a:xfrm>
          <a:prstGeom prst="rect">
            <a:avLst/>
          </a:prstGeom>
        </p:spPr>
        <p:txBody>
          <a:bodyPr wrap="square" lIns="91440" tIns="45720" rIns="91440" bIns="45720">
            <a:spAutoFit/>
          </a:bodyPr>
          <a:lstStyle/>
          <a:p>
            <a:r>
              <a:rPr lang="zh-CN" altLang="en-US" sz="2800" b="1" dirty="0" smtClean="0">
                <a:solidFill>
                  <a:schemeClr val="bg1"/>
                </a:solidFill>
                <a:latin typeface="黑体" pitchFamily="2" charset="-122"/>
                <a:ea typeface="黑体" pitchFamily="2" charset="-122"/>
              </a:rPr>
              <a:t>供应链金融</a:t>
            </a:r>
            <a:r>
              <a:rPr lang="en-US" altLang="zh-CN" sz="2800" b="1" dirty="0" smtClean="0">
                <a:solidFill>
                  <a:schemeClr val="bg1"/>
                </a:solidFill>
                <a:latin typeface="黑体" pitchFamily="2" charset="-122"/>
                <a:ea typeface="黑体" pitchFamily="2" charset="-122"/>
              </a:rPr>
              <a:t>-</a:t>
            </a:r>
            <a:r>
              <a:rPr lang="zh-CN" altLang="en-US" sz="2800" b="1" dirty="0" smtClean="0">
                <a:solidFill>
                  <a:schemeClr val="bg1"/>
                </a:solidFill>
                <a:latin typeface="黑体" pitchFamily="2" charset="-122"/>
                <a:ea typeface="黑体" pitchFamily="2" charset="-122"/>
              </a:rPr>
              <a:t>非标仓单质押特点</a:t>
            </a:r>
            <a:endParaRPr lang="zh-CN" altLang="en-US" sz="2600" b="1" dirty="0">
              <a:solidFill>
                <a:schemeClr val="bg1"/>
              </a:solidFill>
              <a:latin typeface="黑体" pitchFamily="2" charset="-122"/>
              <a:ea typeface="黑体" pitchFamily="2" charset="-122"/>
            </a:endParaRPr>
          </a:p>
        </p:txBody>
      </p:sp>
      <p:sp>
        <p:nvSpPr>
          <p:cNvPr id="5" name="矩形 4"/>
          <p:cNvSpPr/>
          <p:nvPr/>
        </p:nvSpPr>
        <p:spPr>
          <a:xfrm>
            <a:off x="61730" y="862331"/>
            <a:ext cx="11894916" cy="5262979"/>
          </a:xfrm>
          <a:prstGeom prst="rect">
            <a:avLst/>
          </a:prstGeom>
        </p:spPr>
        <p:txBody>
          <a:bodyPr wrap="square">
            <a:spAutoFit/>
          </a:bodyPr>
          <a:lstStyle/>
          <a:p>
            <a:endParaRPr lang="en-US" altLang="zh-CN" sz="1600" b="1" dirty="0" smtClean="0"/>
          </a:p>
          <a:p>
            <a:r>
              <a:rPr lang="zh-CN" altLang="en-US" sz="1600" b="1" dirty="0" smtClean="0"/>
              <a:t>非标准仓单质押适用客户</a:t>
            </a:r>
            <a:r>
              <a:rPr lang="zh-CN" altLang="en-US" sz="1600" dirty="0" smtClean="0"/>
              <a:t>：</a:t>
            </a:r>
            <a:endParaRPr lang="en-US" altLang="zh-CN" sz="1600" dirty="0" smtClean="0"/>
          </a:p>
          <a:p>
            <a:r>
              <a:rPr lang="zh-CN" altLang="en-US" sz="1600" dirty="0" smtClean="0"/>
              <a:t>    持有的仓单占压大量资金，严重影响流动性的贸易或生产企业；出具仓单的仓储企业资质较好，愿意配合银行签订三方合作协议，并承诺配合实现质权。仓单变现能力较强。</a:t>
            </a:r>
            <a:endParaRPr lang="en-US" altLang="zh-CN" sz="1600" dirty="0" smtClean="0"/>
          </a:p>
          <a:p>
            <a:endParaRPr lang="en-US" altLang="zh-CN" sz="1600" dirty="0" smtClean="0"/>
          </a:p>
          <a:p>
            <a:endParaRPr lang="en-US" altLang="zh-CN" sz="1600" dirty="0" smtClean="0"/>
          </a:p>
          <a:p>
            <a:r>
              <a:rPr lang="zh-CN" altLang="en-US" sz="1600" b="1" dirty="0" smtClean="0"/>
              <a:t>非标准仓单质押对各方好处：</a:t>
            </a:r>
            <a:endParaRPr lang="en-US" altLang="zh-CN" sz="1600" b="1" dirty="0" smtClean="0"/>
          </a:p>
          <a:p>
            <a:r>
              <a:rPr lang="zh-CN" altLang="en-US" sz="1600" dirty="0" smtClean="0"/>
              <a:t>（</a:t>
            </a:r>
            <a:r>
              <a:rPr lang="en-US" altLang="zh-CN" sz="1600" dirty="0" smtClean="0"/>
              <a:t>1</a:t>
            </a:r>
            <a:r>
              <a:rPr lang="zh-CN" altLang="en-US" sz="1600" dirty="0" smtClean="0"/>
              <a:t>）对于客户，以仓单质押申请融资，盘活企业所占压的流动资金；充分利用杠杆效应，有效扩大企业经营规模。 。</a:t>
            </a:r>
            <a:endParaRPr lang="en-US" altLang="zh-CN" sz="1600" dirty="0" smtClean="0"/>
          </a:p>
          <a:p>
            <a:r>
              <a:rPr lang="zh-CN" altLang="en-US" sz="1600" dirty="0" smtClean="0"/>
              <a:t>（</a:t>
            </a:r>
            <a:r>
              <a:rPr lang="en-US" altLang="zh-CN" sz="1600" dirty="0" smtClean="0"/>
              <a:t>2</a:t>
            </a:r>
            <a:r>
              <a:rPr lang="zh-CN" altLang="en-US" sz="1600" dirty="0" smtClean="0"/>
              <a:t>）对于银行，拓展新中小客户群，以批量操作的模式降低业务成本，简化操作流程，并能在承受相对较低风险的前提下获得较大的综合收益。仓单是可以背书转让并具有一定流通性的权利凭证，银行处置相对方便。</a:t>
            </a:r>
            <a:endParaRPr lang="en-US" altLang="zh-CN" sz="1600" dirty="0" smtClean="0"/>
          </a:p>
          <a:p>
            <a:r>
              <a:rPr lang="zh-CN" altLang="en-US" sz="1600" dirty="0" smtClean="0"/>
              <a:t>（</a:t>
            </a:r>
            <a:r>
              <a:rPr lang="en-US" altLang="zh-CN" sz="1600" dirty="0" smtClean="0"/>
              <a:t>3</a:t>
            </a:r>
            <a:r>
              <a:rPr lang="zh-CN" altLang="en-US" sz="1600" dirty="0" smtClean="0"/>
              <a:t>）对于仓储公司，利用能够为货主企业办理仓单质押贷款的优势，吸引更多的货主企业进驻，保证有稳定的货物存储数量，提高仓库空间的利用率。促进仓储企业按照银行要求不断加强基础设施的建设，完善各项配套服务，提升企业的综合竞争力。</a:t>
            </a:r>
          </a:p>
          <a:p>
            <a:endParaRPr lang="en-US" altLang="zh-CN" sz="1600" dirty="0" smtClean="0"/>
          </a:p>
          <a:p>
            <a:endParaRPr lang="en-US" altLang="zh-CN" sz="1600" dirty="0" smtClean="0"/>
          </a:p>
          <a:p>
            <a:endParaRPr lang="en-US" altLang="zh-CN" sz="1600" dirty="0" smtClean="0"/>
          </a:p>
          <a:p>
            <a:r>
              <a:rPr lang="zh-CN" altLang="en-US" sz="1600" b="1" dirty="0" smtClean="0"/>
              <a:t>非标准仓单质押的风险点：</a:t>
            </a:r>
            <a:endParaRPr lang="en-US" altLang="zh-CN" sz="1600" b="1" dirty="0" smtClean="0"/>
          </a:p>
          <a:p>
            <a:r>
              <a:rPr lang="zh-CN" altLang="en-US" sz="1600" dirty="0" smtClean="0">
                <a:solidFill>
                  <a:schemeClr val="dk1"/>
                </a:solidFill>
              </a:rPr>
              <a:t>（</a:t>
            </a:r>
            <a:r>
              <a:rPr lang="en-US" altLang="zh-CN" sz="1600" dirty="0" smtClean="0">
                <a:solidFill>
                  <a:schemeClr val="dk1"/>
                </a:solidFill>
              </a:rPr>
              <a:t>1</a:t>
            </a:r>
            <a:r>
              <a:rPr lang="zh-CN" altLang="en-US" sz="1600" dirty="0" smtClean="0">
                <a:solidFill>
                  <a:schemeClr val="dk1"/>
                </a:solidFill>
              </a:rPr>
              <a:t>）鉴于仓单的有价证券性质，出具仓单的仓库或第三方物流公司需要具有很高的资质。</a:t>
            </a:r>
            <a:endParaRPr lang="en-US" altLang="zh-CN" sz="1600" dirty="0" smtClean="0">
              <a:latin typeface="仿宋_GB2312" pitchFamily="49" charset="-122"/>
              <a:ea typeface="仿宋_GB2312" pitchFamily="49" charset="-122"/>
            </a:endParaRPr>
          </a:p>
          <a:p>
            <a:pPr eaLnBrk="1" fontAlgn="auto" hangingPunct="1">
              <a:spcBef>
                <a:spcPts val="0"/>
              </a:spcBef>
              <a:spcAft>
                <a:spcPts val="0"/>
              </a:spcAft>
              <a:defRPr/>
            </a:pPr>
            <a:r>
              <a:rPr lang="zh-CN" altLang="en-US" sz="1600" dirty="0" smtClean="0">
                <a:solidFill>
                  <a:schemeClr val="dk1"/>
                </a:solidFill>
              </a:rPr>
              <a:t>（</a:t>
            </a:r>
            <a:r>
              <a:rPr lang="en-US" altLang="zh-CN" sz="1600" dirty="0" smtClean="0">
                <a:solidFill>
                  <a:schemeClr val="dk1"/>
                </a:solidFill>
              </a:rPr>
              <a:t>2</a:t>
            </a:r>
            <a:r>
              <a:rPr lang="zh-CN" altLang="en-US" sz="1600" dirty="0" smtClean="0">
                <a:solidFill>
                  <a:schemeClr val="dk1"/>
                </a:solidFill>
              </a:rPr>
              <a:t>）应与仓单出具方约定挂失和补办仓单的流程。</a:t>
            </a:r>
            <a:endParaRPr lang="en-US" altLang="zh-CN" sz="1600" dirty="0" smtClean="0">
              <a:solidFill>
                <a:schemeClr val="dk1"/>
              </a:solidFill>
            </a:endParaRPr>
          </a:p>
          <a:p>
            <a:pPr eaLnBrk="1" fontAlgn="auto" hangingPunct="1">
              <a:spcBef>
                <a:spcPts val="0"/>
              </a:spcBef>
              <a:spcAft>
                <a:spcPts val="0"/>
              </a:spcAft>
              <a:defRPr/>
            </a:pPr>
            <a:r>
              <a:rPr lang="zh-CN" altLang="en-US" sz="1600" dirty="0" smtClean="0">
                <a:solidFill>
                  <a:schemeClr val="dk1"/>
                </a:solidFill>
              </a:rPr>
              <a:t>（</a:t>
            </a:r>
            <a:r>
              <a:rPr lang="en-US" altLang="zh-CN" sz="1600" dirty="0" smtClean="0">
                <a:solidFill>
                  <a:schemeClr val="dk1"/>
                </a:solidFill>
              </a:rPr>
              <a:t>3</a:t>
            </a:r>
            <a:r>
              <a:rPr lang="zh-CN" altLang="en-US" sz="1600" dirty="0" smtClean="0">
                <a:solidFill>
                  <a:schemeClr val="dk1"/>
                </a:solidFill>
              </a:rPr>
              <a:t>）可质押的仓单必须具有可流通性、文义性和独立价值等特点，不宜接受以上出货单、存单等类似凭证进行的质押。</a:t>
            </a:r>
            <a:endParaRPr lang="en-US" altLang="zh-CN" sz="1600" dirty="0" smtClean="0">
              <a:solidFill>
                <a:schemeClr val="dk1"/>
              </a:solidFill>
            </a:endParaRPr>
          </a:p>
          <a:p>
            <a:pPr eaLnBrk="1" fontAlgn="auto" hangingPunct="1">
              <a:spcBef>
                <a:spcPts val="0"/>
              </a:spcBef>
              <a:spcAft>
                <a:spcPts val="0"/>
              </a:spcAft>
              <a:defRPr/>
            </a:pPr>
            <a:r>
              <a:rPr lang="zh-CN" altLang="en-US" sz="1600" dirty="0" smtClean="0">
                <a:solidFill>
                  <a:schemeClr val="dk1"/>
                </a:solidFill>
              </a:rPr>
              <a:t>（</a:t>
            </a:r>
            <a:r>
              <a:rPr lang="en-US" altLang="zh-CN" sz="1600" dirty="0" smtClean="0">
                <a:solidFill>
                  <a:schemeClr val="dk1"/>
                </a:solidFill>
              </a:rPr>
              <a:t>4</a:t>
            </a:r>
            <a:r>
              <a:rPr lang="zh-CN" altLang="en-US" sz="1600" dirty="0" smtClean="0">
                <a:solidFill>
                  <a:schemeClr val="dk1"/>
                </a:solidFill>
              </a:rPr>
              <a:t>）必须在仓单上设置出质背书。</a:t>
            </a:r>
            <a:endParaRPr lang="en-US" altLang="zh-CN" sz="1600" dirty="0" smtClean="0">
              <a:solidFill>
                <a:schemeClr val="dk1"/>
              </a:solidFill>
            </a:endParaRPr>
          </a:p>
          <a:p>
            <a:pPr eaLnBrk="1" fontAlgn="auto" hangingPunct="1">
              <a:spcBef>
                <a:spcPts val="0"/>
              </a:spcBef>
              <a:spcAft>
                <a:spcPts val="0"/>
              </a:spcAft>
              <a:defRPr/>
            </a:pPr>
            <a:r>
              <a:rPr lang="zh-CN" altLang="en-US" sz="1600" dirty="0" smtClean="0">
                <a:solidFill>
                  <a:schemeClr val="dk1"/>
                </a:solidFill>
              </a:rPr>
              <a:t>（</a:t>
            </a:r>
            <a:r>
              <a:rPr lang="en-US" altLang="zh-CN" sz="1600" dirty="0" smtClean="0">
                <a:solidFill>
                  <a:schemeClr val="dk1"/>
                </a:solidFill>
              </a:rPr>
              <a:t>5</a:t>
            </a:r>
            <a:r>
              <a:rPr lang="zh-CN" altLang="en-US" sz="1600" dirty="0" smtClean="0">
                <a:solidFill>
                  <a:schemeClr val="dk1"/>
                </a:solidFill>
              </a:rPr>
              <a:t>）与仓储企业签订协议中约定，仓储企业对贷款企业留置权的行使，不应优于质权。</a:t>
            </a:r>
            <a:endParaRPr lang="en-US" altLang="zh-CN" sz="1600" dirty="0" smtClean="0">
              <a:solidFill>
                <a:schemeClr val="dk1"/>
              </a:solidFill>
            </a:endParaRPr>
          </a:p>
        </p:txBody>
      </p:sp>
    </p:spTree>
    <p:extLst>
      <p:ext uri="{BB962C8B-B14F-4D97-AF65-F5344CB8AC3E}">
        <p14:creationId xmlns:p14="http://schemas.microsoft.com/office/powerpoint/2010/main" xmlns="" val="1454658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1+#ppt_w/2"/>
                                          </p:val>
                                        </p:tav>
                                        <p:tav tm="100000">
                                          <p:val>
                                            <p:strVal val="#ppt_x"/>
                                          </p:val>
                                        </p:tav>
                                      </p:tavLst>
                                    </p:anim>
                                    <p:anim calcmode="lin" valueType="num">
                                      <p:cBhvr additive="base">
                                        <p:cTn id="8" dur="500" fill="hold"/>
                                        <p:tgtEl>
                                          <p:spTgt spid="2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38525" y="163840"/>
            <a:ext cx="8748000" cy="647699"/>
          </a:xfrm>
        </p:spPr>
        <p:txBody>
          <a:bodyPr>
            <a:normAutofit fontScale="90000"/>
          </a:bodyPr>
          <a:lstStyle/>
          <a:p>
            <a:r>
              <a:rPr lang="en-US" altLang="zh-CN" b="1" dirty="0" smtClean="0">
                <a:solidFill>
                  <a:srgbClr val="26AB8E"/>
                </a:solidFill>
              </a:rPr>
              <a:t/>
            </a:r>
            <a:br>
              <a:rPr lang="en-US" altLang="zh-CN" b="1" dirty="0" smtClean="0">
                <a:solidFill>
                  <a:srgbClr val="26AB8E"/>
                </a:solidFill>
              </a:rPr>
            </a:br>
            <a:endParaRPr lang="zh-CN" altLang="en-US" dirty="0"/>
          </a:p>
        </p:txBody>
      </p:sp>
      <p:sp>
        <p:nvSpPr>
          <p:cNvPr id="26" name="矩形 25"/>
          <p:cNvSpPr/>
          <p:nvPr/>
        </p:nvSpPr>
        <p:spPr>
          <a:xfrm>
            <a:off x="102496" y="293342"/>
            <a:ext cx="7108531" cy="523220"/>
          </a:xfrm>
          <a:prstGeom prst="rect">
            <a:avLst/>
          </a:prstGeom>
        </p:spPr>
        <p:txBody>
          <a:bodyPr wrap="square" lIns="91440" tIns="45720" rIns="91440" bIns="45720">
            <a:spAutoFit/>
          </a:bodyPr>
          <a:lstStyle/>
          <a:p>
            <a:r>
              <a:rPr lang="zh-CN" altLang="en-US" sz="2800" b="1" dirty="0" smtClean="0">
                <a:solidFill>
                  <a:schemeClr val="bg1"/>
                </a:solidFill>
                <a:latin typeface="黑体" pitchFamily="2" charset="-122"/>
                <a:ea typeface="黑体" pitchFamily="2" charset="-122"/>
              </a:rPr>
              <a:t>供应链金融</a:t>
            </a:r>
            <a:r>
              <a:rPr lang="en-US" altLang="zh-CN" sz="2800" b="1" dirty="0" smtClean="0">
                <a:solidFill>
                  <a:schemeClr val="bg1"/>
                </a:solidFill>
                <a:latin typeface="黑体" pitchFamily="2" charset="-122"/>
                <a:ea typeface="黑体" pitchFamily="2" charset="-122"/>
              </a:rPr>
              <a:t>-</a:t>
            </a:r>
            <a:r>
              <a:rPr lang="zh-CN" altLang="en-US" sz="2800" b="1" dirty="0" smtClean="0">
                <a:solidFill>
                  <a:schemeClr val="bg1"/>
                </a:solidFill>
                <a:latin typeface="黑体" pitchFamily="2" charset="-122"/>
                <a:ea typeface="黑体" pitchFamily="2" charset="-122"/>
              </a:rPr>
              <a:t>典型产品介绍</a:t>
            </a:r>
            <a:endParaRPr lang="zh-CN" altLang="en-US" sz="2800" b="1" dirty="0">
              <a:solidFill>
                <a:schemeClr val="bg1"/>
              </a:solidFill>
              <a:latin typeface="黑体" pitchFamily="2" charset="-122"/>
              <a:ea typeface="黑体" pitchFamily="2" charset="-122"/>
            </a:endParaRPr>
          </a:p>
        </p:txBody>
      </p:sp>
      <p:sp>
        <p:nvSpPr>
          <p:cNvPr id="31" name="AutoShape 155"/>
          <p:cNvSpPr>
            <a:spLocks noChangeArrowheads="1"/>
          </p:cNvSpPr>
          <p:nvPr/>
        </p:nvSpPr>
        <p:spPr bwMode="blackWhite">
          <a:xfrm>
            <a:off x="1587721" y="1233638"/>
            <a:ext cx="6595581" cy="4565279"/>
          </a:xfrm>
          <a:prstGeom prst="flowChartProcess">
            <a:avLst/>
          </a:prstGeom>
          <a:noFill/>
          <a:ln w="9525">
            <a:no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0" tIns="0" rIns="0" bIns="0" anchor="ctr"/>
          <a:lstStyle>
            <a:lvl1pPr marL="177800" indent="-177800" algn="l" defTabSz="787400">
              <a:spcBef>
                <a:spcPct val="0"/>
              </a:spcBef>
              <a:defRPr sz="2400">
                <a:solidFill>
                  <a:schemeClr val="tx1"/>
                </a:solidFill>
                <a:latin typeface="Times New Roman" panose="02020603050405020304" pitchFamily="18" charset="0"/>
              </a:defRPr>
            </a:lvl1pPr>
            <a:lvl2pPr algn="l" defTabSz="787400">
              <a:spcBef>
                <a:spcPct val="0"/>
              </a:spcBef>
              <a:defRPr sz="2400">
                <a:solidFill>
                  <a:schemeClr val="tx1"/>
                </a:solidFill>
                <a:latin typeface="Times New Roman" panose="02020603050405020304" pitchFamily="18" charset="0"/>
              </a:defRPr>
            </a:lvl2pPr>
            <a:lvl3pPr algn="l" defTabSz="787400">
              <a:spcBef>
                <a:spcPct val="0"/>
              </a:spcBef>
              <a:defRPr sz="2400">
                <a:solidFill>
                  <a:schemeClr val="tx1"/>
                </a:solidFill>
                <a:latin typeface="Times New Roman" panose="02020603050405020304" pitchFamily="18" charset="0"/>
              </a:defRPr>
            </a:lvl3pPr>
            <a:lvl4pPr algn="l" defTabSz="787400">
              <a:spcBef>
                <a:spcPct val="0"/>
              </a:spcBef>
              <a:defRPr sz="2400">
                <a:solidFill>
                  <a:schemeClr val="tx1"/>
                </a:solidFill>
                <a:latin typeface="Times New Roman" panose="02020603050405020304" pitchFamily="18" charset="0"/>
              </a:defRPr>
            </a:lvl4pPr>
            <a:lvl5pPr algn="l" defTabSz="787400">
              <a:spcBef>
                <a:spcPct val="0"/>
              </a:spcBef>
              <a:defRPr sz="2400">
                <a:solidFill>
                  <a:schemeClr val="tx1"/>
                </a:solidFill>
                <a:latin typeface="Times New Roman" panose="02020603050405020304" pitchFamily="18" charset="0"/>
              </a:defRPr>
            </a:lvl5pPr>
            <a:lvl6pPr defTabSz="787400" eaLnBrk="0" fontAlgn="base" hangingPunct="0">
              <a:spcBef>
                <a:spcPct val="0"/>
              </a:spcBef>
              <a:spcAft>
                <a:spcPct val="0"/>
              </a:spcAft>
              <a:defRPr sz="2400">
                <a:solidFill>
                  <a:schemeClr val="tx1"/>
                </a:solidFill>
                <a:latin typeface="Times New Roman" panose="02020603050405020304" pitchFamily="18" charset="0"/>
              </a:defRPr>
            </a:lvl6pPr>
            <a:lvl7pPr defTabSz="787400" eaLnBrk="0" fontAlgn="base" hangingPunct="0">
              <a:spcBef>
                <a:spcPct val="0"/>
              </a:spcBef>
              <a:spcAft>
                <a:spcPct val="0"/>
              </a:spcAft>
              <a:defRPr sz="2400">
                <a:solidFill>
                  <a:schemeClr val="tx1"/>
                </a:solidFill>
                <a:latin typeface="Times New Roman" panose="02020603050405020304" pitchFamily="18" charset="0"/>
              </a:defRPr>
            </a:lvl7pPr>
            <a:lvl8pPr defTabSz="787400" eaLnBrk="0" fontAlgn="base" hangingPunct="0">
              <a:spcBef>
                <a:spcPct val="0"/>
              </a:spcBef>
              <a:spcAft>
                <a:spcPct val="0"/>
              </a:spcAft>
              <a:defRPr sz="2400">
                <a:solidFill>
                  <a:schemeClr val="tx1"/>
                </a:solidFill>
                <a:latin typeface="Times New Roman" panose="02020603050405020304" pitchFamily="18" charset="0"/>
              </a:defRPr>
            </a:lvl8pPr>
            <a:lvl9pPr defTabSz="7874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50000"/>
              </a:lnSpc>
              <a:buFontTx/>
              <a:buChar char="•"/>
            </a:pPr>
            <a:r>
              <a:rPr lang="zh-CN" altLang="en-US" sz="2800" b="1" dirty="0" smtClean="0">
                <a:ln w="0"/>
                <a:solidFill>
                  <a:srgbClr val="32AC90"/>
                </a:solidFill>
                <a:latin typeface="微软雅黑" panose="020B0503020204020204" pitchFamily="34" charset="-122"/>
                <a:ea typeface="微软雅黑" panose="020B0503020204020204" pitchFamily="34" charset="-122"/>
              </a:rPr>
              <a:t>国内保理  </a:t>
            </a:r>
            <a:endParaRPr lang="en-US" altLang="zh-CN" sz="2800" b="1" dirty="0" smtClean="0">
              <a:ln w="0"/>
              <a:solidFill>
                <a:srgbClr val="32AC90"/>
              </a:solidFill>
              <a:latin typeface="微软雅黑" panose="020B0503020204020204" pitchFamily="34" charset="-122"/>
              <a:ea typeface="微软雅黑" panose="020B0503020204020204" pitchFamily="34" charset="-122"/>
            </a:endParaRPr>
          </a:p>
          <a:p>
            <a:pPr>
              <a:lnSpc>
                <a:spcPct val="150000"/>
              </a:lnSpc>
              <a:buFontTx/>
              <a:buChar char="•"/>
            </a:pPr>
            <a:endParaRPr lang="zh-CN" altLang="en-US" sz="2800" b="1" dirty="0">
              <a:ln w="0"/>
              <a:solidFill>
                <a:srgbClr val="32AC90"/>
              </a:solidFill>
              <a:latin typeface="微软雅黑" panose="020B0503020204020204" pitchFamily="34" charset="-122"/>
              <a:ea typeface="微软雅黑" panose="020B0503020204020204" pitchFamily="34" charset="-122"/>
            </a:endParaRPr>
          </a:p>
          <a:p>
            <a:pPr>
              <a:lnSpc>
                <a:spcPct val="150000"/>
              </a:lnSpc>
              <a:buFontTx/>
              <a:buChar char="•"/>
            </a:pPr>
            <a:r>
              <a:rPr lang="zh-CN" altLang="en-US" sz="2800" b="1" dirty="0" smtClean="0">
                <a:ln w="0"/>
                <a:solidFill>
                  <a:srgbClr val="32AC90"/>
                </a:solidFill>
                <a:latin typeface="微软雅黑" panose="020B0503020204020204" pitchFamily="34" charset="-122"/>
                <a:ea typeface="微软雅黑" panose="020B0503020204020204" pitchFamily="34" charset="-122"/>
              </a:rPr>
              <a:t>国内保理池</a:t>
            </a:r>
            <a:endParaRPr lang="en-US" altLang="zh-CN" sz="2800" b="1" dirty="0" smtClean="0">
              <a:ln w="0"/>
              <a:solidFill>
                <a:srgbClr val="32AC90"/>
              </a:solidFill>
              <a:latin typeface="微软雅黑" panose="020B0503020204020204" pitchFamily="34" charset="-122"/>
              <a:ea typeface="微软雅黑" panose="020B0503020204020204" pitchFamily="34" charset="-122"/>
            </a:endParaRPr>
          </a:p>
          <a:p>
            <a:pPr>
              <a:lnSpc>
                <a:spcPct val="150000"/>
              </a:lnSpc>
            </a:pPr>
            <a:r>
              <a:rPr lang="zh-CN" altLang="en-US" sz="2800" b="1" dirty="0" smtClean="0">
                <a:ln w="0"/>
                <a:solidFill>
                  <a:srgbClr val="32AC90"/>
                </a:solidFill>
                <a:latin typeface="微软雅黑" panose="020B0503020204020204" pitchFamily="34" charset="-122"/>
                <a:ea typeface="微软雅黑" panose="020B0503020204020204" pitchFamily="34" charset="-122"/>
              </a:rPr>
              <a:t> </a:t>
            </a:r>
            <a:endParaRPr lang="en-US" altLang="zh-CN" sz="2800" b="1" dirty="0" smtClean="0">
              <a:ln w="0"/>
              <a:solidFill>
                <a:srgbClr val="32AC90"/>
              </a:solidFill>
              <a:latin typeface="微软雅黑" panose="020B0503020204020204" pitchFamily="34" charset="-122"/>
              <a:ea typeface="微软雅黑" panose="020B0503020204020204" pitchFamily="34" charset="-122"/>
            </a:endParaRPr>
          </a:p>
          <a:p>
            <a:pPr>
              <a:lnSpc>
                <a:spcPct val="150000"/>
              </a:lnSpc>
              <a:buFontTx/>
              <a:buChar char="•"/>
            </a:pPr>
            <a:r>
              <a:rPr lang="zh-CN" altLang="en-US" sz="2800" b="1" dirty="0" smtClean="0">
                <a:ln w="0"/>
                <a:solidFill>
                  <a:srgbClr val="32AC90"/>
                </a:solidFill>
                <a:latin typeface="微软雅黑" panose="020B0503020204020204" pitchFamily="34" charset="-122"/>
                <a:ea typeface="微软雅黑" panose="020B0503020204020204" pitchFamily="34" charset="-122"/>
              </a:rPr>
              <a:t>国内反向保理</a:t>
            </a:r>
            <a:endParaRPr lang="en-US" altLang="zh-CN" sz="2800" b="1" dirty="0" smtClean="0">
              <a:ln w="0"/>
              <a:solidFill>
                <a:srgbClr val="32AC90"/>
              </a:solidFill>
              <a:latin typeface="微软雅黑" panose="020B0503020204020204" pitchFamily="34" charset="-122"/>
              <a:ea typeface="微软雅黑" panose="020B0503020204020204" pitchFamily="34" charset="-122"/>
            </a:endParaRPr>
          </a:p>
        </p:txBody>
      </p:sp>
      <p:sp>
        <p:nvSpPr>
          <p:cNvPr id="32" name="Line 163"/>
          <p:cNvSpPr>
            <a:spLocks noChangeShapeType="1"/>
          </p:cNvSpPr>
          <p:nvPr/>
        </p:nvSpPr>
        <p:spPr bwMode="blackWhite">
          <a:xfrm flipV="1">
            <a:off x="303834" y="1315240"/>
            <a:ext cx="10668966" cy="45719"/>
          </a:xfrm>
          <a:prstGeom prst="line">
            <a:avLst/>
          </a:prstGeom>
          <a:noFill/>
          <a:ln w="9525">
            <a:solidFill>
              <a:schemeClr val="tx2">
                <a:lumMod val="60000"/>
                <a:lumOff val="40000"/>
              </a:schemeClr>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lIns="0" tIns="0" rIns="0" bIns="0" anchor="ctr"/>
          <a:lstStyle/>
          <a:p>
            <a:endParaRPr lang="zh-CN" altLang="en-US" dirty="0">
              <a:ln w="0"/>
              <a:solidFill>
                <a:schemeClr val="accent1"/>
              </a:solidFill>
              <a:latin typeface="微软雅黑" panose="020B0503020204020204" pitchFamily="34" charset="-122"/>
              <a:ea typeface="微软雅黑" panose="020B0503020204020204" pitchFamily="34" charset="-122"/>
            </a:endParaRPr>
          </a:p>
        </p:txBody>
      </p:sp>
      <p:sp>
        <p:nvSpPr>
          <p:cNvPr id="33" name="矩形 32"/>
          <p:cNvSpPr/>
          <p:nvPr/>
        </p:nvSpPr>
        <p:spPr>
          <a:xfrm>
            <a:off x="335048" y="940972"/>
            <a:ext cx="3475631" cy="400110"/>
          </a:xfrm>
          <a:prstGeom prst="rect">
            <a:avLst/>
          </a:prstGeom>
        </p:spPr>
        <p:txBody>
          <a:bodyPr wrap="none">
            <a:spAutoFit/>
          </a:bodyPr>
          <a:lstStyle/>
          <a:p>
            <a:pPr algn="ctr">
              <a:spcBef>
                <a:spcPct val="50000"/>
              </a:spcBef>
            </a:pPr>
            <a:r>
              <a:rPr lang="zh-CN" altLang="en-US" sz="2000" dirty="0" smtClean="0">
                <a:ln w="0"/>
                <a:solidFill>
                  <a:schemeClr val="accent1"/>
                </a:solidFill>
                <a:latin typeface="微软雅黑" panose="020B0503020204020204" pitchFamily="34" charset="-122"/>
                <a:ea typeface="微软雅黑" panose="020B0503020204020204" pitchFamily="34" charset="-122"/>
              </a:rPr>
              <a:t>供应链金融典型产品 </a:t>
            </a:r>
            <a:r>
              <a:rPr lang="en-US" altLang="zh-CN" sz="2000" dirty="0" smtClean="0">
                <a:ln w="0"/>
                <a:solidFill>
                  <a:schemeClr val="accent1"/>
                </a:solidFill>
                <a:latin typeface="微软雅黑" panose="020B0503020204020204" pitchFamily="34" charset="-122"/>
                <a:ea typeface="微软雅黑" panose="020B0503020204020204" pitchFamily="34" charset="-122"/>
              </a:rPr>
              <a:t>–</a:t>
            </a:r>
            <a:r>
              <a:rPr lang="zh-CN" altLang="en-US" sz="2000" dirty="0" smtClean="0">
                <a:ln w="0"/>
                <a:solidFill>
                  <a:schemeClr val="accent1"/>
                </a:solidFill>
                <a:latin typeface="微软雅黑" panose="020B0503020204020204" pitchFamily="34" charset="-122"/>
                <a:ea typeface="微软雅黑" panose="020B0503020204020204" pitchFamily="34" charset="-122"/>
              </a:rPr>
              <a:t>应收类</a:t>
            </a:r>
            <a:endParaRPr lang="zh-CN" altLang="en-US" sz="2000" dirty="0">
              <a:ln w="0"/>
              <a:solidFill>
                <a:schemeClr val="accent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xmlns="" val="1454658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500" fill="hold"/>
                                        <p:tgtEl>
                                          <p:spTgt spid="26"/>
                                        </p:tgtEl>
                                        <p:attrNameLst>
                                          <p:attrName>ppt_x</p:attrName>
                                        </p:attrNameLst>
                                      </p:cBhvr>
                                      <p:tavLst>
                                        <p:tav tm="0">
                                          <p:val>
                                            <p:strVal val="1+#ppt_w/2"/>
                                          </p:val>
                                        </p:tav>
                                        <p:tav tm="100000">
                                          <p:val>
                                            <p:strVal val="#ppt_x"/>
                                          </p:val>
                                        </p:tav>
                                      </p:tavLst>
                                    </p:anim>
                                    <p:anim calcmode="lin" valueType="num">
                                      <p:cBhvr additive="base">
                                        <p:cTn id="8" dur="500" fill="hold"/>
                                        <p:tgtEl>
                                          <p:spTgt spid="26"/>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32"/>
                                        </p:tgtEl>
                                        <p:attrNameLst>
                                          <p:attrName>style.visibility</p:attrName>
                                        </p:attrNameLst>
                                      </p:cBhvr>
                                      <p:to>
                                        <p:strVal val="visible"/>
                                      </p:to>
                                    </p:set>
                                    <p:anim calcmode="lin" valueType="num">
                                      <p:cBhvr additive="base">
                                        <p:cTn id="11" dur="500" fill="hold"/>
                                        <p:tgtEl>
                                          <p:spTgt spid="32"/>
                                        </p:tgtEl>
                                        <p:attrNameLst>
                                          <p:attrName>ppt_x</p:attrName>
                                        </p:attrNameLst>
                                      </p:cBhvr>
                                      <p:tavLst>
                                        <p:tav tm="0">
                                          <p:val>
                                            <p:strVal val="1+#ppt_w/2"/>
                                          </p:val>
                                        </p:tav>
                                        <p:tav tm="100000">
                                          <p:val>
                                            <p:strVal val="#ppt_x"/>
                                          </p:val>
                                        </p:tav>
                                      </p:tavLst>
                                    </p:anim>
                                    <p:anim calcmode="lin" valueType="num">
                                      <p:cBhvr additive="base">
                                        <p:cTn id="12" dur="500" fill="hold"/>
                                        <p:tgtEl>
                                          <p:spTgt spid="32"/>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2" presetClass="entr" presetSubtype="2" fill="hold" grpId="0" nodeType="afterEffect">
                                  <p:stCondLst>
                                    <p:cond delay="0"/>
                                  </p:stCondLst>
                                  <p:childTnLst>
                                    <p:set>
                                      <p:cBhvr>
                                        <p:cTn id="15" dur="1" fill="hold">
                                          <p:stCondLst>
                                            <p:cond delay="0"/>
                                          </p:stCondLst>
                                        </p:cTn>
                                        <p:tgtEl>
                                          <p:spTgt spid="31"/>
                                        </p:tgtEl>
                                        <p:attrNameLst>
                                          <p:attrName>style.visibility</p:attrName>
                                        </p:attrNameLst>
                                      </p:cBhvr>
                                      <p:to>
                                        <p:strVal val="visible"/>
                                      </p:to>
                                    </p:set>
                                    <p:anim calcmode="lin" valueType="num">
                                      <p:cBhvr additive="base">
                                        <p:cTn id="16" dur="500" fill="hold"/>
                                        <p:tgtEl>
                                          <p:spTgt spid="31"/>
                                        </p:tgtEl>
                                        <p:attrNameLst>
                                          <p:attrName>ppt_x</p:attrName>
                                        </p:attrNameLst>
                                      </p:cBhvr>
                                      <p:tavLst>
                                        <p:tav tm="0">
                                          <p:val>
                                            <p:strVal val="1+#ppt_w/2"/>
                                          </p:val>
                                        </p:tav>
                                        <p:tav tm="100000">
                                          <p:val>
                                            <p:strVal val="#ppt_x"/>
                                          </p:val>
                                        </p:tav>
                                      </p:tavLst>
                                    </p:anim>
                                    <p:anim calcmode="lin" valueType="num">
                                      <p:cBhvr additive="base">
                                        <p:cTn id="17" dur="500" fill="hold"/>
                                        <p:tgtEl>
                                          <p:spTgt spid="3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31" grpId="0"/>
      <p:bldP spid="32"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38525" y="163840"/>
            <a:ext cx="8748000" cy="647699"/>
          </a:xfrm>
        </p:spPr>
        <p:txBody>
          <a:bodyPr>
            <a:normAutofit fontScale="90000"/>
          </a:bodyPr>
          <a:lstStyle/>
          <a:p>
            <a:r>
              <a:rPr lang="en-US" altLang="zh-CN" b="1" dirty="0" smtClean="0">
                <a:solidFill>
                  <a:srgbClr val="26AB8E"/>
                </a:solidFill>
              </a:rPr>
              <a:t/>
            </a:r>
            <a:br>
              <a:rPr lang="en-US" altLang="zh-CN" b="1" dirty="0" smtClean="0">
                <a:solidFill>
                  <a:srgbClr val="26AB8E"/>
                </a:solidFill>
              </a:rPr>
            </a:br>
            <a:endParaRPr lang="zh-CN" altLang="en-US" dirty="0"/>
          </a:p>
        </p:txBody>
      </p:sp>
      <p:sp>
        <p:nvSpPr>
          <p:cNvPr id="26" name="矩形 25"/>
          <p:cNvSpPr/>
          <p:nvPr/>
        </p:nvSpPr>
        <p:spPr>
          <a:xfrm>
            <a:off x="102496" y="293342"/>
            <a:ext cx="7108531" cy="523220"/>
          </a:xfrm>
          <a:prstGeom prst="rect">
            <a:avLst/>
          </a:prstGeom>
        </p:spPr>
        <p:txBody>
          <a:bodyPr wrap="square" lIns="91440" tIns="45720" rIns="91440" bIns="45720">
            <a:spAutoFit/>
          </a:bodyPr>
          <a:lstStyle/>
          <a:p>
            <a:r>
              <a:rPr lang="zh-CN" altLang="en-US" sz="2800" b="1" dirty="0" smtClean="0">
                <a:solidFill>
                  <a:schemeClr val="bg1"/>
                </a:solidFill>
                <a:latin typeface="黑体" pitchFamily="2" charset="-122"/>
                <a:ea typeface="黑体" pitchFamily="2" charset="-122"/>
              </a:rPr>
              <a:t>供应链金融</a:t>
            </a:r>
            <a:r>
              <a:rPr lang="en-US" altLang="zh-CN" sz="2800" b="1" dirty="0" smtClean="0">
                <a:solidFill>
                  <a:schemeClr val="bg1"/>
                </a:solidFill>
                <a:latin typeface="黑体" pitchFamily="2" charset="-122"/>
                <a:ea typeface="黑体" pitchFamily="2" charset="-122"/>
              </a:rPr>
              <a:t>-</a:t>
            </a:r>
            <a:r>
              <a:rPr lang="zh-CN" altLang="en-US" sz="2800" b="1" dirty="0" smtClean="0">
                <a:solidFill>
                  <a:schemeClr val="bg1"/>
                </a:solidFill>
                <a:latin typeface="黑体" pitchFamily="2" charset="-122"/>
                <a:ea typeface="黑体" pitchFamily="2" charset="-122"/>
              </a:rPr>
              <a:t>应收类产品</a:t>
            </a:r>
            <a:r>
              <a:rPr lang="en-US" altLang="zh-CN" sz="2800" b="1" dirty="0" smtClean="0">
                <a:solidFill>
                  <a:schemeClr val="bg1"/>
                </a:solidFill>
                <a:latin typeface="黑体" pitchFamily="2" charset="-122"/>
                <a:ea typeface="黑体" pitchFamily="2" charset="-122"/>
              </a:rPr>
              <a:t>-</a:t>
            </a:r>
            <a:r>
              <a:rPr lang="zh-CN" altLang="en-US" sz="2800" b="1" dirty="0" smtClean="0">
                <a:solidFill>
                  <a:schemeClr val="bg1"/>
                </a:solidFill>
                <a:latin typeface="黑体" pitchFamily="2" charset="-122"/>
                <a:ea typeface="黑体" pitchFamily="2" charset="-122"/>
              </a:rPr>
              <a:t>保理定义</a:t>
            </a:r>
            <a:endParaRPr lang="zh-CN" altLang="en-US" sz="2800" b="1" dirty="0">
              <a:solidFill>
                <a:schemeClr val="bg1"/>
              </a:solidFill>
              <a:latin typeface="黑体" pitchFamily="2" charset="-122"/>
              <a:ea typeface="黑体" pitchFamily="2" charset="-122"/>
            </a:endParaRPr>
          </a:p>
        </p:txBody>
      </p:sp>
      <p:sp>
        <p:nvSpPr>
          <p:cNvPr id="7" name="灯片编号占位符 3"/>
          <p:cNvSpPr>
            <a:spLocks noGrp="1"/>
          </p:cNvSpPr>
          <p:nvPr>
            <p:ph type="sldNum" sz="quarter" idx="12"/>
          </p:nvPr>
        </p:nvSpPr>
        <p:spPr>
          <a:xfrm>
            <a:off x="10476382" y="6356350"/>
            <a:ext cx="1139636" cy="365125"/>
          </a:xfrm>
        </p:spPr>
        <p:txBody>
          <a:bodyPr/>
          <a:lstStyle/>
          <a:p>
            <a:fld id="{4B1B0860-3CE7-4EC1-80B2-E4FAEF86BBEB}" type="slidenum">
              <a:rPr lang="zh-CN" altLang="en-US" smtClean="0"/>
              <a:pPr/>
              <a:t>34</a:t>
            </a:fld>
            <a:endParaRPr lang="zh-CN" altLang="en-US"/>
          </a:p>
        </p:txBody>
      </p:sp>
      <p:sp>
        <p:nvSpPr>
          <p:cNvPr id="8" name="Text Box 9"/>
          <p:cNvSpPr txBox="1">
            <a:spLocks noChangeArrowheads="1"/>
          </p:cNvSpPr>
          <p:nvPr/>
        </p:nvSpPr>
        <p:spPr bwMode="auto">
          <a:xfrm>
            <a:off x="568325" y="1000125"/>
            <a:ext cx="1625600" cy="920750"/>
          </a:xfrm>
          <a:prstGeom prst="rect">
            <a:avLst/>
          </a:prstGeom>
          <a:noFill/>
          <a:ln w="9525">
            <a:noFill/>
            <a:miter lim="800000"/>
            <a:headEnd/>
            <a:tailEnd/>
          </a:ln>
        </p:spPr>
        <p:txBody>
          <a:bodyPr>
            <a:spAutoFit/>
          </a:bodyPr>
          <a:lstStyle/>
          <a:p>
            <a:pPr marL="266700" indent="-266700" algn="l" eaLnBrk="0" hangingPunct="0">
              <a:lnSpc>
                <a:spcPct val="160000"/>
              </a:lnSpc>
              <a:spcBef>
                <a:spcPct val="50000"/>
              </a:spcBef>
              <a:spcAft>
                <a:spcPct val="20000"/>
              </a:spcAft>
              <a:buSzPct val="90000"/>
              <a:buFont typeface="Wingdings" pitchFamily="2" charset="2"/>
              <a:buNone/>
            </a:pPr>
            <a:r>
              <a:rPr lang="en-US" altLang="zh-CN" sz="1400" b="1">
                <a:solidFill>
                  <a:schemeClr val="bg1"/>
                </a:solidFill>
              </a:rPr>
              <a:t>2</a:t>
            </a:r>
            <a:r>
              <a:rPr lang="zh-CN" altLang="en-US" sz="1400" b="1">
                <a:solidFill>
                  <a:schemeClr val="bg1"/>
                </a:solidFill>
              </a:rPr>
              <a:t>、业务分类标准</a:t>
            </a:r>
          </a:p>
          <a:p>
            <a:pPr marL="266700" indent="-266700" algn="l" eaLnBrk="0" hangingPunct="0">
              <a:lnSpc>
                <a:spcPct val="160000"/>
              </a:lnSpc>
              <a:spcBef>
                <a:spcPct val="50000"/>
              </a:spcBef>
              <a:spcAft>
                <a:spcPct val="20000"/>
              </a:spcAft>
              <a:buSzPct val="90000"/>
              <a:buFont typeface="Wingdings" pitchFamily="2" charset="2"/>
              <a:buNone/>
            </a:pPr>
            <a:endParaRPr lang="zh-CN" altLang="en-US" sz="1400" b="1">
              <a:solidFill>
                <a:schemeClr val="bg1"/>
              </a:solidFill>
            </a:endParaRPr>
          </a:p>
        </p:txBody>
      </p:sp>
      <p:pic>
        <p:nvPicPr>
          <p:cNvPr id="9" name="Picture 15"/>
          <p:cNvPicPr>
            <a:picLocks noChangeAspect="1" noChangeArrowheads="1"/>
          </p:cNvPicPr>
          <p:nvPr/>
        </p:nvPicPr>
        <p:blipFill>
          <a:blip r:embed="rId3">
            <a:clrChange>
              <a:clrFrom>
                <a:srgbClr val="FFFFFF"/>
              </a:clrFrom>
              <a:clrTo>
                <a:srgbClr val="FFFFFF">
                  <a:alpha val="0"/>
                </a:srgbClr>
              </a:clrTo>
            </a:clrChange>
            <a:lum bright="100000" contrast="100000"/>
          </a:blip>
          <a:srcRect/>
          <a:stretch>
            <a:fillRect/>
          </a:stretch>
        </p:blipFill>
        <p:spPr bwMode="auto">
          <a:xfrm>
            <a:off x="347663" y="1196975"/>
            <a:ext cx="238125" cy="165100"/>
          </a:xfrm>
          <a:prstGeom prst="rect">
            <a:avLst/>
          </a:prstGeom>
          <a:noFill/>
          <a:ln w="9525">
            <a:noFill/>
            <a:miter lim="800000"/>
            <a:headEnd/>
            <a:tailEnd/>
          </a:ln>
        </p:spPr>
      </p:pic>
      <p:sp>
        <p:nvSpPr>
          <p:cNvPr id="10" name="Rectangle 15"/>
          <p:cNvSpPr>
            <a:spLocks noChangeArrowheads="1"/>
          </p:cNvSpPr>
          <p:nvPr/>
        </p:nvSpPr>
        <p:spPr bwMode="auto">
          <a:xfrm>
            <a:off x="182880" y="935916"/>
            <a:ext cx="11724640" cy="5509200"/>
          </a:xfrm>
          <a:prstGeom prst="rect">
            <a:avLst/>
          </a:prstGeom>
          <a:noFill/>
          <a:ln w="9525">
            <a:noFill/>
            <a:miter lim="800000"/>
            <a:headEnd/>
            <a:tailEnd/>
          </a:ln>
        </p:spPr>
        <p:txBody>
          <a:bodyPr wrap="square" lIns="91440" tIns="45720" rIns="91440" bIns="45720">
            <a:spAutoFit/>
          </a:bodyPr>
          <a:lstStyle/>
          <a:p>
            <a:pPr fontAlgn="ctr">
              <a:buFont typeface="Wingdings" pitchFamily="2" charset="2"/>
              <a:buChar char="u"/>
            </a:pPr>
            <a:r>
              <a:rPr lang="en-US" altLang="zh-CN" sz="1600" b="1" dirty="0"/>
              <a:t>《</a:t>
            </a:r>
            <a:r>
              <a:rPr lang="zh-CN" altLang="en-US" sz="1600" b="1" dirty="0"/>
              <a:t>国际保理公约</a:t>
            </a:r>
            <a:r>
              <a:rPr lang="en-US" altLang="zh-CN" sz="1600" b="1" dirty="0"/>
              <a:t>》</a:t>
            </a:r>
            <a:r>
              <a:rPr lang="zh-CN" altLang="en-US" sz="1600" b="1" dirty="0"/>
              <a:t>对</a:t>
            </a:r>
            <a:r>
              <a:rPr lang="zh-CN" altLang="zh-CN" sz="1600" b="1" dirty="0"/>
              <a:t>保理</a:t>
            </a:r>
            <a:r>
              <a:rPr lang="zh-CN" altLang="en-US" sz="1600" b="1" dirty="0"/>
              <a:t>的定义：</a:t>
            </a:r>
            <a:endParaRPr lang="en-US" altLang="zh-CN" sz="1600" b="1" dirty="0"/>
          </a:p>
          <a:p>
            <a:pPr fontAlgn="ctr"/>
            <a:r>
              <a:rPr lang="en-US" altLang="zh-CN" sz="1600" dirty="0"/>
              <a:t>       </a:t>
            </a:r>
            <a:r>
              <a:rPr lang="zh-CN" altLang="en-US" sz="1600" dirty="0"/>
              <a:t>保理是指一方当事人（供应商）与另一方当事人（保理商）存在一种契约关系，根据该契约，供应商将基于其与它的客户（债务人，一般个人及家庭除外）订立的货物销售合同（包含服务）所产生的应收账款转让给保理商，由保理商为其提供下列服务中的至少两项：贸易融资（贷款或预支价金）、销售分户账管理、应收帐款的催收与坏账担保。</a:t>
            </a:r>
            <a:endParaRPr lang="en-US" altLang="zh-CN" sz="1600" dirty="0"/>
          </a:p>
          <a:p>
            <a:pPr fontAlgn="ctr"/>
            <a:endParaRPr lang="en-US" altLang="zh-CN" sz="1600" dirty="0"/>
          </a:p>
          <a:p>
            <a:pPr fontAlgn="ctr">
              <a:buFont typeface="Wingdings" pitchFamily="2" charset="2"/>
              <a:buChar char="u"/>
            </a:pPr>
            <a:r>
              <a:rPr lang="zh-CN" altLang="en-US" sz="1600" b="1" dirty="0"/>
              <a:t>国际保理商联合会 </a:t>
            </a:r>
            <a:r>
              <a:rPr lang="en-US" altLang="zh-CN" sz="1600" b="1" dirty="0"/>
              <a:t>FCI</a:t>
            </a:r>
            <a:r>
              <a:rPr lang="zh-CN" altLang="en-US" sz="1600" b="1" dirty="0"/>
              <a:t>对保理的定义：</a:t>
            </a:r>
            <a:endParaRPr lang="en-US" altLang="zh-CN" sz="1600" b="1" dirty="0"/>
          </a:p>
          <a:p>
            <a:pPr fontAlgn="ctr"/>
            <a:r>
              <a:rPr lang="en-US" altLang="zh-CN" sz="1600" dirty="0"/>
              <a:t>       </a:t>
            </a:r>
            <a:r>
              <a:rPr lang="zh-CN" altLang="en-US" sz="1600" dirty="0"/>
              <a:t>保理是指存在一种契约关系，根据该契约，无论是否为了取得融资，供应商将基于本规则所定义的应收账款转让给保理商，由保理商为供应商提供下列服务中的至少一项：销售分户账管理，应收账款的催收与坏账担保。</a:t>
            </a:r>
            <a:endParaRPr lang="en-US" altLang="zh-CN" sz="1600" dirty="0"/>
          </a:p>
          <a:p>
            <a:pPr fontAlgn="ctr"/>
            <a:endParaRPr lang="en-US" altLang="zh-CN" sz="1600" dirty="0"/>
          </a:p>
          <a:p>
            <a:pPr fontAlgn="ctr">
              <a:buFont typeface="Wingdings" pitchFamily="2" charset="2"/>
              <a:buChar char="u"/>
            </a:pPr>
            <a:r>
              <a:rPr lang="zh-CN" altLang="en-US" sz="1600" b="1" dirty="0"/>
              <a:t>中国银监会对保理的定义：</a:t>
            </a:r>
            <a:endParaRPr lang="en-US" altLang="zh-CN" sz="1600" b="1" dirty="0"/>
          </a:p>
          <a:p>
            <a:pPr fontAlgn="ctr"/>
            <a:r>
              <a:rPr lang="en-US" altLang="zh-CN" sz="1600" dirty="0"/>
              <a:t>       </a:t>
            </a:r>
            <a:r>
              <a:rPr lang="zh-CN" altLang="en-US" sz="1600" dirty="0"/>
              <a:t>保理业务是以债权人转让其应收账款为前提，集应收帐款催收、管理、坏账担保及融资于一体的综合性金融服务。</a:t>
            </a:r>
            <a:endParaRPr lang="en-US" altLang="zh-CN" sz="1600" dirty="0"/>
          </a:p>
          <a:p>
            <a:pPr fontAlgn="ctr"/>
            <a:endParaRPr lang="en-US" altLang="zh-CN" sz="1600" dirty="0"/>
          </a:p>
          <a:p>
            <a:pPr fontAlgn="ctr">
              <a:buFont typeface="Wingdings" pitchFamily="2" charset="2"/>
              <a:buChar char="u"/>
            </a:pPr>
            <a:r>
              <a:rPr lang="zh-CN" altLang="en-US" sz="1600" b="1" dirty="0"/>
              <a:t>中国商业保理的定义：</a:t>
            </a:r>
            <a:endParaRPr lang="en-US" altLang="zh-CN" sz="1600" b="1" dirty="0"/>
          </a:p>
          <a:p>
            <a:pPr fontAlgn="ctr"/>
            <a:r>
              <a:rPr lang="zh-CN" altLang="en-US" sz="1600" dirty="0"/>
              <a:t>   （</a:t>
            </a:r>
            <a:r>
              <a:rPr lang="en-US" altLang="zh-CN" sz="1600" dirty="0"/>
              <a:t>1</a:t>
            </a:r>
            <a:r>
              <a:rPr lang="zh-CN" altLang="en-US" sz="1600" dirty="0"/>
              <a:t>）天津为我国首个开展商业保理业务地区，</a:t>
            </a:r>
            <a:r>
              <a:rPr lang="en-US" altLang="zh-CN" sz="1600" dirty="0"/>
              <a:t>2012</a:t>
            </a:r>
            <a:r>
              <a:rPr lang="zh-CN" altLang="en-US" sz="1600" dirty="0"/>
              <a:t>年</a:t>
            </a:r>
            <a:r>
              <a:rPr lang="en-US" altLang="zh-CN" sz="1600" dirty="0"/>
              <a:t>12</a:t>
            </a:r>
            <a:r>
              <a:rPr lang="zh-CN" altLang="en-US" sz="1600" dirty="0"/>
              <a:t>月</a:t>
            </a:r>
            <a:r>
              <a:rPr lang="en-US" altLang="zh-CN" sz="1600" dirty="0"/>
              <a:t>17</a:t>
            </a:r>
            <a:r>
              <a:rPr lang="zh-CN" altLang="en-US" sz="1600" dirty="0"/>
              <a:t>日颁布的</a:t>
            </a:r>
            <a:r>
              <a:rPr lang="en-US" altLang="zh-CN" sz="1600" dirty="0"/>
              <a:t>《</a:t>
            </a:r>
            <a:r>
              <a:rPr lang="zh-CN" altLang="en-US" sz="1600" dirty="0"/>
              <a:t>天津市商业保理业试点管理办法</a:t>
            </a:r>
            <a:r>
              <a:rPr lang="en-US" altLang="zh-CN" sz="1600" dirty="0"/>
              <a:t>》</a:t>
            </a:r>
            <a:r>
              <a:rPr lang="zh-CN" altLang="en-US" sz="1600" dirty="0"/>
              <a:t>（附录</a:t>
            </a:r>
            <a:r>
              <a:rPr lang="en-US" altLang="zh-CN" sz="1600" dirty="0"/>
              <a:t>5</a:t>
            </a:r>
            <a:r>
              <a:rPr lang="zh-CN" altLang="en-US" sz="1600" dirty="0"/>
              <a:t>）</a:t>
            </a:r>
            <a:endParaRPr lang="en-US" altLang="zh-CN" sz="1600" dirty="0"/>
          </a:p>
          <a:p>
            <a:pPr fontAlgn="ctr"/>
            <a:r>
              <a:rPr lang="en-US" altLang="zh-CN" sz="1600" dirty="0"/>
              <a:t>       </a:t>
            </a:r>
            <a:r>
              <a:rPr lang="zh-CN" altLang="en-US" sz="1600" dirty="0"/>
              <a:t>商业保理是</a:t>
            </a:r>
            <a:r>
              <a:rPr lang="zh-CN" altLang="zh-CN" sz="1600" dirty="0"/>
              <a:t>指</a:t>
            </a:r>
            <a:r>
              <a:rPr lang="zh-CN" altLang="en-US" sz="1600" dirty="0"/>
              <a:t>，销售商（债权人）将其与买方（债务人）订立的货物销售（服务）合同所产生的应收账款转让给商业保理公司，由商业保理公司为其提供贸易融资、应收账款管理与催收等综合性商贸服务。</a:t>
            </a:r>
            <a:endParaRPr lang="en-US" altLang="zh-CN" sz="1600" dirty="0"/>
          </a:p>
          <a:p>
            <a:pPr fontAlgn="ctr"/>
            <a:r>
              <a:rPr lang="zh-CN" altLang="en-US" sz="1600" dirty="0"/>
              <a:t>   （</a:t>
            </a:r>
            <a:r>
              <a:rPr lang="en-US" altLang="zh-CN" sz="1600" dirty="0"/>
              <a:t>2</a:t>
            </a:r>
            <a:r>
              <a:rPr lang="zh-CN" altLang="en-US" sz="1600" dirty="0"/>
              <a:t>）上海作为天津外首批商业保理试点地区之一，</a:t>
            </a:r>
            <a:r>
              <a:rPr lang="en-US" altLang="zh-CN" sz="1600" dirty="0"/>
              <a:t>2014</a:t>
            </a:r>
            <a:r>
              <a:rPr lang="zh-CN" altLang="en-US" sz="1600" dirty="0"/>
              <a:t>年</a:t>
            </a:r>
            <a:r>
              <a:rPr lang="en-US" altLang="zh-CN" sz="1600" dirty="0"/>
              <a:t>7</a:t>
            </a:r>
            <a:r>
              <a:rPr lang="zh-CN" altLang="en-US" sz="1600" dirty="0"/>
              <a:t>月</a:t>
            </a:r>
            <a:r>
              <a:rPr lang="en-US" altLang="zh-CN" sz="1600" dirty="0"/>
              <a:t>8</a:t>
            </a:r>
            <a:r>
              <a:rPr lang="zh-CN" altLang="en-US" sz="1600" dirty="0"/>
              <a:t>日颁布的</a:t>
            </a:r>
            <a:r>
              <a:rPr lang="en-US" altLang="zh-CN" sz="1600" dirty="0"/>
              <a:t>《</a:t>
            </a:r>
            <a:r>
              <a:rPr lang="zh-CN" altLang="en-US" sz="1600" dirty="0"/>
              <a:t>上海市商业保理试点暂行管理办法</a:t>
            </a:r>
            <a:r>
              <a:rPr lang="en-US" altLang="zh-CN" sz="1600" dirty="0"/>
              <a:t>》</a:t>
            </a:r>
            <a:r>
              <a:rPr lang="zh-CN" altLang="en-US" sz="1600" dirty="0"/>
              <a:t>（附录</a:t>
            </a:r>
            <a:r>
              <a:rPr lang="en-US" altLang="zh-CN" sz="1600" dirty="0"/>
              <a:t>6</a:t>
            </a:r>
            <a:r>
              <a:rPr lang="zh-CN" altLang="en-US" sz="1600" dirty="0"/>
              <a:t>）</a:t>
            </a:r>
            <a:endParaRPr lang="en-US" altLang="zh-CN" sz="1600" dirty="0"/>
          </a:p>
          <a:p>
            <a:pPr fontAlgn="ctr"/>
            <a:r>
              <a:rPr lang="en-US" altLang="zh-CN" sz="1600" dirty="0"/>
              <a:t>       </a:t>
            </a:r>
            <a:r>
              <a:rPr lang="zh-CN" altLang="en-US" sz="1600" dirty="0"/>
              <a:t>商业保理是指，供应商与商业保理商（非银行机构）通过签订保理协议，供应商将现在或者将来的应收账款转让给商业保理商，从而获取融资，或获得保理商提供的分户账管理、账款催收、坏账担保等服务。</a:t>
            </a:r>
            <a:endParaRPr lang="en-US" altLang="zh-CN" sz="1600" dirty="0"/>
          </a:p>
          <a:p>
            <a:pPr fontAlgn="ctr"/>
            <a:endParaRPr lang="en-US" altLang="zh-CN" sz="1600" dirty="0"/>
          </a:p>
          <a:p>
            <a:pPr fontAlgn="ctr"/>
            <a:r>
              <a:rPr lang="zh-CN" altLang="en-US" sz="1600" b="1" dirty="0"/>
              <a:t>总结：保理业务</a:t>
            </a:r>
            <a:r>
              <a:rPr lang="zh-CN" altLang="en-US" sz="1600" b="1" dirty="0" smtClean="0"/>
              <a:t>是以债权人转让其应收账款给保理商</a:t>
            </a:r>
            <a:r>
              <a:rPr lang="en-US" altLang="zh-CN" sz="1600" b="1" dirty="0" smtClean="0"/>
              <a:t>/</a:t>
            </a:r>
            <a:r>
              <a:rPr lang="zh-CN" altLang="en-US" sz="1600" b="1" dirty="0" smtClean="0"/>
              <a:t>商业银行为前提，保理商</a:t>
            </a:r>
            <a:r>
              <a:rPr lang="en-US" altLang="zh-CN" sz="1600" b="1" dirty="0" smtClean="0"/>
              <a:t>/</a:t>
            </a:r>
            <a:r>
              <a:rPr lang="zh-CN" altLang="en-US" sz="1600" b="1" dirty="0" smtClean="0"/>
              <a:t>商业银行为债权人提供</a:t>
            </a:r>
            <a:r>
              <a:rPr lang="zh-CN" altLang="en-US" sz="1600" b="1" dirty="0"/>
              <a:t>的贸易融资、应收账款催收、销售分户账管理与划账</a:t>
            </a:r>
            <a:r>
              <a:rPr lang="zh-CN" altLang="en-US" sz="1600" b="1" dirty="0" smtClean="0"/>
              <a:t>担保等服务。</a:t>
            </a:r>
            <a:endParaRPr lang="en-US" altLang="zh-CN" sz="1600" b="1" dirty="0"/>
          </a:p>
        </p:txBody>
      </p:sp>
    </p:spTree>
    <p:extLst>
      <p:ext uri="{BB962C8B-B14F-4D97-AF65-F5344CB8AC3E}">
        <p14:creationId xmlns:p14="http://schemas.microsoft.com/office/powerpoint/2010/main" xmlns="" val="1454658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500" fill="hold"/>
                                        <p:tgtEl>
                                          <p:spTgt spid="26"/>
                                        </p:tgtEl>
                                        <p:attrNameLst>
                                          <p:attrName>ppt_x</p:attrName>
                                        </p:attrNameLst>
                                      </p:cBhvr>
                                      <p:tavLst>
                                        <p:tav tm="0">
                                          <p:val>
                                            <p:strVal val="1+#ppt_w/2"/>
                                          </p:val>
                                        </p:tav>
                                        <p:tav tm="100000">
                                          <p:val>
                                            <p:strVal val="#ppt_x"/>
                                          </p:val>
                                        </p:tav>
                                      </p:tavLst>
                                    </p:anim>
                                    <p:anim calcmode="lin" valueType="num">
                                      <p:cBhvr additive="base">
                                        <p:cTn id="8" dur="500" fill="hold"/>
                                        <p:tgtEl>
                                          <p:spTgt spid="2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38525" y="163840"/>
            <a:ext cx="8748000" cy="647699"/>
          </a:xfrm>
        </p:spPr>
        <p:txBody>
          <a:bodyPr>
            <a:normAutofit fontScale="90000"/>
          </a:bodyPr>
          <a:lstStyle/>
          <a:p>
            <a:r>
              <a:rPr lang="en-US" altLang="zh-CN" b="1" dirty="0">
                <a:solidFill>
                  <a:srgbClr val="26AB8E"/>
                </a:solidFill>
              </a:rPr>
              <a:t/>
            </a:r>
            <a:br>
              <a:rPr lang="en-US" altLang="zh-CN" b="1" dirty="0">
                <a:solidFill>
                  <a:srgbClr val="26AB8E"/>
                </a:solidFill>
              </a:rPr>
            </a:br>
            <a:endParaRPr lang="zh-CN" altLang="en-US" dirty="0"/>
          </a:p>
        </p:txBody>
      </p:sp>
      <p:sp>
        <p:nvSpPr>
          <p:cNvPr id="4" name="灯片编号占位符 3"/>
          <p:cNvSpPr>
            <a:spLocks noGrp="1"/>
          </p:cNvSpPr>
          <p:nvPr>
            <p:ph type="sldNum" sz="quarter" idx="12"/>
          </p:nvPr>
        </p:nvSpPr>
        <p:spPr/>
        <p:txBody>
          <a:bodyPr/>
          <a:lstStyle/>
          <a:p>
            <a:fld id="{4B1B0860-3CE7-4EC1-80B2-E4FAEF86BBEB}" type="slidenum">
              <a:rPr lang="zh-CN" altLang="en-US" smtClean="0"/>
              <a:pPr/>
              <a:t>35</a:t>
            </a:fld>
            <a:endParaRPr lang="zh-CN" altLang="en-US"/>
          </a:p>
        </p:txBody>
      </p:sp>
      <p:sp>
        <p:nvSpPr>
          <p:cNvPr id="22" name="Text Box 9"/>
          <p:cNvSpPr txBox="1">
            <a:spLocks noChangeArrowheads="1"/>
          </p:cNvSpPr>
          <p:nvPr/>
        </p:nvSpPr>
        <p:spPr bwMode="auto">
          <a:xfrm>
            <a:off x="568325" y="1000125"/>
            <a:ext cx="1625600" cy="920750"/>
          </a:xfrm>
          <a:prstGeom prst="rect">
            <a:avLst/>
          </a:prstGeom>
          <a:noFill/>
          <a:ln w="9525">
            <a:noFill/>
            <a:miter lim="800000"/>
            <a:headEnd/>
            <a:tailEnd/>
          </a:ln>
        </p:spPr>
        <p:txBody>
          <a:bodyPr>
            <a:spAutoFit/>
          </a:bodyPr>
          <a:lstStyle/>
          <a:p>
            <a:pPr marL="266700" indent="-266700" algn="l" eaLnBrk="0" hangingPunct="0">
              <a:lnSpc>
                <a:spcPct val="160000"/>
              </a:lnSpc>
              <a:spcBef>
                <a:spcPct val="50000"/>
              </a:spcBef>
              <a:spcAft>
                <a:spcPct val="20000"/>
              </a:spcAft>
              <a:buSzPct val="90000"/>
              <a:buFont typeface="Wingdings" pitchFamily="2" charset="2"/>
              <a:buNone/>
            </a:pPr>
            <a:r>
              <a:rPr lang="en-US" altLang="zh-CN" sz="1400" b="1">
                <a:solidFill>
                  <a:schemeClr val="bg1"/>
                </a:solidFill>
              </a:rPr>
              <a:t>2</a:t>
            </a:r>
            <a:r>
              <a:rPr lang="zh-CN" altLang="en-US" sz="1400" b="1">
                <a:solidFill>
                  <a:schemeClr val="bg1"/>
                </a:solidFill>
              </a:rPr>
              <a:t>、业务分类标准</a:t>
            </a:r>
          </a:p>
          <a:p>
            <a:pPr marL="266700" indent="-266700" algn="l" eaLnBrk="0" hangingPunct="0">
              <a:lnSpc>
                <a:spcPct val="160000"/>
              </a:lnSpc>
              <a:spcBef>
                <a:spcPct val="50000"/>
              </a:spcBef>
              <a:spcAft>
                <a:spcPct val="20000"/>
              </a:spcAft>
              <a:buSzPct val="90000"/>
              <a:buFont typeface="Wingdings" pitchFamily="2" charset="2"/>
              <a:buNone/>
            </a:pPr>
            <a:endParaRPr lang="zh-CN" altLang="en-US" sz="1400" b="1">
              <a:solidFill>
                <a:schemeClr val="bg1"/>
              </a:solidFill>
            </a:endParaRPr>
          </a:p>
        </p:txBody>
      </p:sp>
      <p:pic>
        <p:nvPicPr>
          <p:cNvPr id="23" name="Picture 15"/>
          <p:cNvPicPr>
            <a:picLocks noChangeAspect="1" noChangeArrowheads="1"/>
          </p:cNvPicPr>
          <p:nvPr/>
        </p:nvPicPr>
        <p:blipFill>
          <a:blip r:embed="rId3">
            <a:clrChange>
              <a:clrFrom>
                <a:srgbClr val="FFFFFF"/>
              </a:clrFrom>
              <a:clrTo>
                <a:srgbClr val="FFFFFF">
                  <a:alpha val="0"/>
                </a:srgbClr>
              </a:clrTo>
            </a:clrChange>
            <a:lum bright="100000" contrast="100000"/>
          </a:blip>
          <a:srcRect/>
          <a:stretch>
            <a:fillRect/>
          </a:stretch>
        </p:blipFill>
        <p:spPr bwMode="auto">
          <a:xfrm>
            <a:off x="347663" y="1196975"/>
            <a:ext cx="238125" cy="165100"/>
          </a:xfrm>
          <a:prstGeom prst="rect">
            <a:avLst/>
          </a:prstGeom>
          <a:noFill/>
          <a:ln w="9525">
            <a:noFill/>
            <a:miter lim="800000"/>
            <a:headEnd/>
            <a:tailEnd/>
          </a:ln>
        </p:spPr>
      </p:pic>
      <p:sp>
        <p:nvSpPr>
          <p:cNvPr id="25" name="矩形 24"/>
          <p:cNvSpPr/>
          <p:nvPr/>
        </p:nvSpPr>
        <p:spPr>
          <a:xfrm>
            <a:off x="102496" y="293342"/>
            <a:ext cx="6450703" cy="523220"/>
          </a:xfrm>
          <a:prstGeom prst="rect">
            <a:avLst/>
          </a:prstGeom>
        </p:spPr>
        <p:txBody>
          <a:bodyPr wrap="square" lIns="91440" tIns="45720" rIns="91440" bIns="45720">
            <a:spAutoFit/>
          </a:bodyPr>
          <a:lstStyle/>
          <a:p>
            <a:r>
              <a:rPr lang="zh-CN" altLang="en-US" sz="2800" b="1" dirty="0" smtClean="0">
                <a:solidFill>
                  <a:schemeClr val="bg1"/>
                </a:solidFill>
                <a:latin typeface="黑体" pitchFamily="2" charset="-122"/>
                <a:ea typeface="黑体" pitchFamily="2" charset="-122"/>
              </a:rPr>
              <a:t>供应链金融</a:t>
            </a:r>
            <a:r>
              <a:rPr lang="en-US" altLang="zh-CN" sz="2800" b="1" dirty="0" smtClean="0">
                <a:solidFill>
                  <a:schemeClr val="bg1"/>
                </a:solidFill>
                <a:latin typeface="黑体" pitchFamily="2" charset="-122"/>
                <a:ea typeface="黑体" pitchFamily="2" charset="-122"/>
              </a:rPr>
              <a:t>-</a:t>
            </a:r>
            <a:r>
              <a:rPr lang="zh-CN" altLang="en-US" sz="2800" b="1" dirty="0" smtClean="0">
                <a:solidFill>
                  <a:schemeClr val="bg1"/>
                </a:solidFill>
                <a:latin typeface="黑体" pitchFamily="2" charset="-122"/>
                <a:ea typeface="黑体" pitchFamily="2" charset="-122"/>
              </a:rPr>
              <a:t>应收类产品</a:t>
            </a:r>
            <a:r>
              <a:rPr lang="en-US" altLang="zh-CN" sz="2800" b="1" dirty="0" smtClean="0">
                <a:solidFill>
                  <a:schemeClr val="bg1"/>
                </a:solidFill>
                <a:latin typeface="黑体" pitchFamily="2" charset="-122"/>
                <a:ea typeface="黑体" pitchFamily="2" charset="-122"/>
              </a:rPr>
              <a:t>-</a:t>
            </a:r>
            <a:r>
              <a:rPr lang="zh-CN" altLang="en-US" sz="2800" b="1" dirty="0" smtClean="0">
                <a:solidFill>
                  <a:schemeClr val="bg1"/>
                </a:solidFill>
                <a:latin typeface="黑体" pitchFamily="2" charset="-122"/>
                <a:ea typeface="黑体" pitchFamily="2" charset="-122"/>
              </a:rPr>
              <a:t>保理业务功能</a:t>
            </a:r>
            <a:endParaRPr lang="zh-CN" altLang="en-US" sz="2800" b="1" dirty="0">
              <a:solidFill>
                <a:schemeClr val="bg1"/>
              </a:solidFill>
              <a:latin typeface="黑体" pitchFamily="2" charset="-122"/>
              <a:ea typeface="黑体" pitchFamily="2" charset="-122"/>
            </a:endParaRPr>
          </a:p>
        </p:txBody>
      </p:sp>
      <p:sp>
        <p:nvSpPr>
          <p:cNvPr id="26" name="Rectangle 15"/>
          <p:cNvSpPr>
            <a:spLocks noChangeArrowheads="1"/>
          </p:cNvSpPr>
          <p:nvPr/>
        </p:nvSpPr>
        <p:spPr bwMode="auto">
          <a:xfrm>
            <a:off x="182880" y="935916"/>
            <a:ext cx="11724640" cy="615553"/>
          </a:xfrm>
          <a:prstGeom prst="rect">
            <a:avLst/>
          </a:prstGeom>
          <a:noFill/>
          <a:ln w="9525">
            <a:noFill/>
            <a:miter lim="800000"/>
            <a:headEnd/>
            <a:tailEnd/>
          </a:ln>
        </p:spPr>
        <p:txBody>
          <a:bodyPr wrap="square" lIns="91440" tIns="45720" rIns="91440" bIns="45720">
            <a:spAutoFit/>
          </a:bodyPr>
          <a:lstStyle/>
          <a:p>
            <a:pPr fontAlgn="ctr"/>
            <a:r>
              <a:rPr lang="zh-CN" altLang="en-US" b="1" dirty="0"/>
              <a:t>保理业务四大功能：</a:t>
            </a:r>
            <a:endParaRPr lang="en-US" altLang="zh-CN" b="1" dirty="0"/>
          </a:p>
          <a:p>
            <a:pPr fontAlgn="ctr"/>
            <a:endParaRPr lang="en-US" altLang="zh-CN" sz="1600" b="1" dirty="0"/>
          </a:p>
        </p:txBody>
      </p:sp>
      <p:sp>
        <p:nvSpPr>
          <p:cNvPr id="8" name="TextBox 7"/>
          <p:cNvSpPr txBox="1"/>
          <p:nvPr/>
        </p:nvSpPr>
        <p:spPr>
          <a:xfrm>
            <a:off x="408360" y="1499776"/>
            <a:ext cx="10178360" cy="3785652"/>
          </a:xfrm>
          <a:prstGeom prst="rect">
            <a:avLst/>
          </a:prstGeom>
          <a:noFill/>
        </p:spPr>
        <p:txBody>
          <a:bodyPr wrap="square" rtlCol="0">
            <a:spAutoFit/>
          </a:bodyPr>
          <a:lstStyle/>
          <a:p>
            <a:pPr>
              <a:buFont typeface="Wingdings" pitchFamily="2" charset="2"/>
              <a:buChar char="u"/>
            </a:pPr>
            <a:r>
              <a:rPr lang="en-US" altLang="zh-CN" sz="1600" b="1" dirty="0">
                <a:latin typeface="仿宋_GB2312" pitchFamily="49" charset="-122"/>
                <a:ea typeface="仿宋_GB2312" pitchFamily="49" charset="-122"/>
              </a:rPr>
              <a:t> </a:t>
            </a:r>
            <a:r>
              <a:rPr lang="zh-CN" altLang="en-US" sz="1600" b="1" dirty="0">
                <a:latin typeface="仿宋_GB2312" pitchFamily="49" charset="-122"/>
                <a:ea typeface="仿宋_GB2312" pitchFamily="49" charset="-122"/>
              </a:rPr>
              <a:t>应收账款催收</a:t>
            </a:r>
            <a:endParaRPr lang="en-US" altLang="zh-CN" sz="1600" b="1" dirty="0">
              <a:latin typeface="仿宋_GB2312" pitchFamily="49" charset="-122"/>
              <a:ea typeface="仿宋_GB2312" pitchFamily="49" charset="-122"/>
            </a:endParaRPr>
          </a:p>
          <a:p>
            <a:r>
              <a:rPr lang="en-US" altLang="zh-CN" sz="1600" dirty="0">
                <a:latin typeface="仿宋_GB2312" pitchFamily="49" charset="-122"/>
                <a:ea typeface="仿宋_GB2312" pitchFamily="49" charset="-122"/>
              </a:rPr>
              <a:t>    </a:t>
            </a:r>
            <a:r>
              <a:rPr lang="zh-CN" altLang="zh-CN" sz="1600" dirty="0">
                <a:latin typeface="仿宋_GB2312" pitchFamily="49" charset="-122"/>
                <a:ea typeface="仿宋_GB2312" pitchFamily="49" charset="-122"/>
              </a:rPr>
              <a:t>保理商</a:t>
            </a:r>
            <a:r>
              <a:rPr lang="zh-CN" altLang="en-US" sz="1600" dirty="0">
                <a:latin typeface="仿宋_GB2312" pitchFamily="49" charset="-122"/>
                <a:ea typeface="仿宋_GB2312" pitchFamily="49" charset="-122"/>
              </a:rPr>
              <a:t>或者商业银行，根据应收账款账期，主动或应债权人要求，采取电话、函件、上门等方式或者运用法律手段等对债务人进行催收</a:t>
            </a:r>
            <a:r>
              <a:rPr lang="zh-CN" altLang="zh-CN" sz="1600" dirty="0">
                <a:latin typeface="仿宋_GB2312" pitchFamily="49" charset="-122"/>
                <a:ea typeface="仿宋_GB2312" pitchFamily="49" charset="-122"/>
              </a:rPr>
              <a:t>。</a:t>
            </a:r>
            <a:endParaRPr lang="en-US" altLang="zh-CN" sz="1600" dirty="0">
              <a:latin typeface="仿宋_GB2312" pitchFamily="49" charset="-122"/>
              <a:ea typeface="仿宋_GB2312" pitchFamily="49" charset="-122"/>
            </a:endParaRPr>
          </a:p>
          <a:p>
            <a:pPr algn="l"/>
            <a:endParaRPr lang="en-US" altLang="zh-CN" sz="1600" b="1" dirty="0">
              <a:latin typeface="仿宋_GB2312" pitchFamily="49" charset="-122"/>
              <a:ea typeface="仿宋_GB2312" pitchFamily="49" charset="-122"/>
            </a:endParaRPr>
          </a:p>
          <a:p>
            <a:pPr algn="l">
              <a:buFont typeface="Wingdings" pitchFamily="2" charset="2"/>
              <a:buChar char="u"/>
            </a:pPr>
            <a:r>
              <a:rPr lang="zh-CN" altLang="en-US" sz="1600" b="1" dirty="0">
                <a:latin typeface="仿宋_GB2312" pitchFamily="49" charset="-122"/>
                <a:ea typeface="仿宋_GB2312" pitchFamily="49" charset="-122"/>
              </a:rPr>
              <a:t>销售分户账管理（应收账款管理）</a:t>
            </a:r>
            <a:endParaRPr lang="en-US" altLang="zh-CN" sz="1600" b="1" dirty="0">
              <a:latin typeface="仿宋_GB2312" pitchFamily="49" charset="-122"/>
              <a:ea typeface="仿宋_GB2312" pitchFamily="49" charset="-122"/>
            </a:endParaRPr>
          </a:p>
          <a:p>
            <a:pPr algn="l"/>
            <a:r>
              <a:rPr lang="en-US" altLang="zh-CN" sz="1600" b="0" dirty="0">
                <a:effectLst/>
                <a:latin typeface="仿宋_GB2312" pitchFamily="49" charset="-122"/>
                <a:ea typeface="仿宋_GB2312" pitchFamily="49" charset="-122"/>
              </a:rPr>
              <a:t>     </a:t>
            </a:r>
            <a:r>
              <a:rPr lang="zh-CN" altLang="zh-CN" sz="1600" b="0" dirty="0">
                <a:effectLst/>
                <a:latin typeface="仿宋_GB2312" pitchFamily="49" charset="-122"/>
                <a:ea typeface="仿宋_GB2312" pitchFamily="49" charset="-122"/>
              </a:rPr>
              <a:t>保理商</a:t>
            </a:r>
            <a:r>
              <a:rPr lang="zh-CN" altLang="en-US" sz="1600" b="0" dirty="0">
                <a:effectLst/>
                <a:latin typeface="仿宋_GB2312" pitchFamily="49" charset="-122"/>
                <a:ea typeface="仿宋_GB2312" pitchFamily="49" charset="-122"/>
              </a:rPr>
              <a:t>或者商业银行，</a:t>
            </a:r>
            <a:r>
              <a:rPr lang="zh-CN" altLang="zh-CN" sz="1600" b="0" dirty="0">
                <a:effectLst/>
                <a:latin typeface="仿宋_GB2312" pitchFamily="49" charset="-122"/>
                <a:ea typeface="仿宋_GB2312" pitchFamily="49" charset="-122"/>
              </a:rPr>
              <a:t>根据</a:t>
            </a:r>
            <a:r>
              <a:rPr lang="zh-CN" altLang="en-US" sz="1600" b="0" dirty="0">
                <a:effectLst/>
                <a:latin typeface="仿宋_GB2312" pitchFamily="49" charset="-122"/>
                <a:ea typeface="仿宋_GB2312" pitchFamily="49" charset="-122"/>
              </a:rPr>
              <a:t>债权人</a:t>
            </a:r>
            <a:r>
              <a:rPr lang="zh-CN" altLang="zh-CN" sz="1600" b="0" dirty="0">
                <a:effectLst/>
                <a:latin typeface="仿宋_GB2312" pitchFamily="49" charset="-122"/>
                <a:ea typeface="仿宋_GB2312" pitchFamily="49" charset="-122"/>
              </a:rPr>
              <a:t>的要求，定期</a:t>
            </a:r>
            <a:r>
              <a:rPr lang="zh-CN" altLang="en-US" sz="1600" b="0" dirty="0">
                <a:effectLst/>
                <a:latin typeface="仿宋_GB2312" pitchFamily="49" charset="-122"/>
                <a:ea typeface="仿宋_GB2312" pitchFamily="49" charset="-122"/>
              </a:rPr>
              <a:t>或不定期</a:t>
            </a:r>
            <a:r>
              <a:rPr lang="zh-CN" altLang="zh-CN" sz="1600" b="0" dirty="0">
                <a:effectLst/>
                <a:latin typeface="仿宋_GB2312" pitchFamily="49" charset="-122"/>
                <a:ea typeface="仿宋_GB2312" pitchFamily="49" charset="-122"/>
              </a:rPr>
              <a:t>向</a:t>
            </a:r>
            <a:r>
              <a:rPr lang="zh-CN" altLang="en-US" sz="1600" b="0" dirty="0">
                <a:effectLst/>
                <a:latin typeface="仿宋_GB2312" pitchFamily="49" charset="-122"/>
                <a:ea typeface="仿宋_GB2312" pitchFamily="49" charset="-122"/>
              </a:rPr>
              <a:t>其</a:t>
            </a:r>
            <a:r>
              <a:rPr lang="zh-CN" altLang="zh-CN" sz="1600" b="0" dirty="0">
                <a:effectLst/>
                <a:latin typeface="仿宋_GB2312" pitchFamily="49" charset="-122"/>
                <a:ea typeface="仿宋_GB2312" pitchFamily="49" charset="-122"/>
              </a:rPr>
              <a:t>提供</a:t>
            </a:r>
            <a:r>
              <a:rPr lang="zh-CN" altLang="en-US" sz="1600" b="0" dirty="0">
                <a:effectLst/>
                <a:latin typeface="仿宋_GB2312" pitchFamily="49" charset="-122"/>
                <a:ea typeface="仿宋_GB2312" pitchFamily="49" charset="-122"/>
              </a:rPr>
              <a:t>关于</a:t>
            </a:r>
            <a:r>
              <a:rPr lang="zh-CN" altLang="zh-CN" sz="1600" b="0" dirty="0">
                <a:effectLst/>
                <a:latin typeface="仿宋_GB2312" pitchFamily="49" charset="-122"/>
                <a:ea typeface="仿宋_GB2312" pitchFamily="49" charset="-122"/>
              </a:rPr>
              <a:t>应收帐款的回收情况、逾期帐款情况、帐龄分析</a:t>
            </a:r>
            <a:r>
              <a:rPr lang="zh-CN" altLang="en-US" sz="1600" b="0" dirty="0">
                <a:effectLst/>
                <a:latin typeface="仿宋_GB2312" pitchFamily="49" charset="-122"/>
                <a:ea typeface="仿宋_GB2312" pitchFamily="49" charset="-122"/>
              </a:rPr>
              <a:t>、对账单等财务和统计报表，协助其进行</a:t>
            </a:r>
            <a:r>
              <a:rPr lang="zh-CN" altLang="en-US" sz="1600" dirty="0">
                <a:latin typeface="仿宋_GB2312" pitchFamily="49" charset="-122"/>
                <a:ea typeface="仿宋_GB2312" pitchFamily="49" charset="-122"/>
              </a:rPr>
              <a:t>应收账款</a:t>
            </a:r>
            <a:r>
              <a:rPr lang="zh-CN" altLang="zh-CN" sz="1600" b="0" dirty="0">
                <a:effectLst/>
                <a:latin typeface="仿宋_GB2312" pitchFamily="49" charset="-122"/>
                <a:ea typeface="仿宋_GB2312" pitchFamily="49" charset="-122"/>
              </a:rPr>
              <a:t>管理</a:t>
            </a:r>
            <a:endParaRPr lang="en-US" altLang="zh-CN" sz="1600" b="0" dirty="0">
              <a:effectLst/>
              <a:latin typeface="仿宋_GB2312" pitchFamily="49" charset="-122"/>
              <a:ea typeface="仿宋_GB2312" pitchFamily="49" charset="-122"/>
            </a:endParaRPr>
          </a:p>
          <a:p>
            <a:pPr algn="l"/>
            <a:endParaRPr lang="en-US" altLang="zh-CN" sz="1600" b="0" dirty="0">
              <a:effectLst/>
              <a:latin typeface="仿宋_GB2312" pitchFamily="49" charset="-122"/>
              <a:ea typeface="仿宋_GB2312" pitchFamily="49" charset="-122"/>
            </a:endParaRPr>
          </a:p>
          <a:p>
            <a:pPr>
              <a:buFont typeface="Wingdings" pitchFamily="2" charset="2"/>
              <a:buChar char="u"/>
            </a:pPr>
            <a:r>
              <a:rPr lang="en-US" altLang="zh-CN" sz="1600" dirty="0">
                <a:latin typeface="仿宋_GB2312" pitchFamily="49" charset="-122"/>
                <a:ea typeface="仿宋_GB2312" pitchFamily="49" charset="-122"/>
              </a:rPr>
              <a:t> </a:t>
            </a:r>
            <a:r>
              <a:rPr lang="zh-CN" altLang="en-US" sz="1600" b="1" dirty="0">
                <a:latin typeface="仿宋_GB2312" pitchFamily="49" charset="-122"/>
                <a:ea typeface="仿宋_GB2312" pitchFamily="49" charset="-122"/>
              </a:rPr>
              <a:t>坏账担保</a:t>
            </a:r>
            <a:endParaRPr lang="en-US" altLang="zh-CN" sz="1600" b="1" dirty="0">
              <a:latin typeface="仿宋_GB2312" pitchFamily="49" charset="-122"/>
              <a:ea typeface="仿宋_GB2312" pitchFamily="49" charset="-122"/>
            </a:endParaRPr>
          </a:p>
          <a:p>
            <a:pPr algn="l"/>
            <a:r>
              <a:rPr lang="en-US" altLang="zh-CN" sz="1600" b="0" dirty="0">
                <a:effectLst/>
                <a:latin typeface="仿宋_GB2312" pitchFamily="49" charset="-122"/>
                <a:ea typeface="仿宋_GB2312" pitchFamily="49" charset="-122"/>
              </a:rPr>
              <a:t>    </a:t>
            </a:r>
            <a:r>
              <a:rPr lang="zh-CN" altLang="zh-CN" sz="1600" b="0" dirty="0">
                <a:effectLst/>
                <a:latin typeface="仿宋_GB2312" pitchFamily="49" charset="-122"/>
                <a:ea typeface="仿宋_GB2312" pitchFamily="49" charset="-122"/>
              </a:rPr>
              <a:t>保理商</a:t>
            </a:r>
            <a:r>
              <a:rPr lang="zh-CN" altLang="en-US" sz="1600" b="0" dirty="0">
                <a:effectLst/>
                <a:latin typeface="仿宋_GB2312" pitchFamily="49" charset="-122"/>
                <a:ea typeface="仿宋_GB2312" pitchFamily="49" charset="-122"/>
              </a:rPr>
              <a:t>或者商业银行，与债权人签订保理协议后，为债务人核定信用额度，并在核准额度内，对债权人无商业纠纷的应收账款，提供约定的付款</a:t>
            </a:r>
            <a:r>
              <a:rPr lang="zh-CN" altLang="zh-CN" sz="1600" b="0" dirty="0">
                <a:effectLst/>
                <a:latin typeface="仿宋_GB2312" pitchFamily="49" charset="-122"/>
                <a:ea typeface="仿宋_GB2312" pitchFamily="49" charset="-122"/>
              </a:rPr>
              <a:t>。</a:t>
            </a:r>
            <a:endParaRPr lang="en-US" altLang="zh-CN" sz="1600" b="0" dirty="0">
              <a:effectLst/>
              <a:latin typeface="仿宋_GB2312" pitchFamily="49" charset="-122"/>
              <a:ea typeface="仿宋_GB2312" pitchFamily="49" charset="-122"/>
            </a:endParaRPr>
          </a:p>
          <a:p>
            <a:pPr algn="l"/>
            <a:endParaRPr lang="en-US" altLang="zh-CN" sz="1600" dirty="0">
              <a:latin typeface="仿宋_GB2312" pitchFamily="49" charset="-122"/>
              <a:ea typeface="仿宋_GB2312" pitchFamily="49" charset="-122"/>
            </a:endParaRPr>
          </a:p>
          <a:p>
            <a:pPr>
              <a:buFont typeface="Wingdings" pitchFamily="2" charset="2"/>
              <a:buChar char="u"/>
            </a:pPr>
            <a:r>
              <a:rPr lang="en-US" altLang="zh-CN" sz="1600" dirty="0">
                <a:latin typeface="仿宋_GB2312" pitchFamily="49" charset="-122"/>
                <a:ea typeface="仿宋_GB2312" pitchFamily="49" charset="-122"/>
              </a:rPr>
              <a:t> </a:t>
            </a:r>
            <a:r>
              <a:rPr lang="zh-CN" altLang="en-US" sz="1600" b="1" dirty="0">
                <a:latin typeface="仿宋_GB2312" pitchFamily="49" charset="-122"/>
                <a:ea typeface="仿宋_GB2312" pitchFamily="49" charset="-122"/>
              </a:rPr>
              <a:t>保理融资</a:t>
            </a:r>
            <a:endParaRPr lang="en-US" altLang="zh-CN" sz="1600" b="1" dirty="0">
              <a:latin typeface="仿宋_GB2312" pitchFamily="49" charset="-122"/>
              <a:ea typeface="仿宋_GB2312" pitchFamily="49" charset="-122"/>
            </a:endParaRPr>
          </a:p>
          <a:p>
            <a:r>
              <a:rPr lang="en-US" altLang="zh-CN" sz="1600" dirty="0">
                <a:latin typeface="仿宋_GB2312" pitchFamily="49" charset="-122"/>
                <a:ea typeface="仿宋_GB2312" pitchFamily="49" charset="-122"/>
              </a:rPr>
              <a:t>   </a:t>
            </a:r>
            <a:r>
              <a:rPr lang="zh-CN" altLang="en-US" sz="1600" dirty="0">
                <a:latin typeface="仿宋_GB2312" pitchFamily="49" charset="-122"/>
                <a:ea typeface="仿宋_GB2312" pitchFamily="49" charset="-122"/>
              </a:rPr>
              <a:t>以应收账款合法、有效转让为前提的融资服务。</a:t>
            </a:r>
            <a:endParaRPr lang="en-US" altLang="zh-CN" sz="1600" dirty="0">
              <a:latin typeface="仿宋_GB2312" pitchFamily="49" charset="-122"/>
              <a:ea typeface="仿宋_GB2312" pitchFamily="49" charset="-122"/>
            </a:endParaRPr>
          </a:p>
          <a:p>
            <a:pPr algn="l"/>
            <a:endParaRPr lang="en-US" altLang="zh-CN" sz="1600" b="0" dirty="0">
              <a:effectLst/>
              <a:latin typeface="仿宋_GB2312" pitchFamily="49" charset="-122"/>
              <a:ea typeface="仿宋_GB2312" pitchFamily="49" charset="-122"/>
            </a:endParaRPr>
          </a:p>
        </p:txBody>
      </p:sp>
    </p:spTree>
    <p:extLst>
      <p:ext uri="{BB962C8B-B14F-4D97-AF65-F5344CB8AC3E}">
        <p14:creationId xmlns="" xmlns:p14="http://schemas.microsoft.com/office/powerpoint/2010/main" val="1454658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1+#ppt_w/2"/>
                                          </p:val>
                                        </p:tav>
                                        <p:tav tm="100000">
                                          <p:val>
                                            <p:strVal val="#ppt_x"/>
                                          </p:val>
                                        </p:tav>
                                      </p:tavLst>
                                    </p:anim>
                                    <p:anim calcmode="lin" valueType="num">
                                      <p:cBhvr additive="base">
                                        <p:cTn id="8" dur="500" fill="hold"/>
                                        <p:tgtEl>
                                          <p:spTgt spid="2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38525" y="163840"/>
            <a:ext cx="8748000" cy="647699"/>
          </a:xfrm>
        </p:spPr>
        <p:txBody>
          <a:bodyPr>
            <a:normAutofit fontScale="90000"/>
          </a:bodyPr>
          <a:lstStyle/>
          <a:p>
            <a:r>
              <a:rPr lang="en-US" altLang="zh-CN" b="1" dirty="0">
                <a:solidFill>
                  <a:srgbClr val="26AB8E"/>
                </a:solidFill>
              </a:rPr>
              <a:t/>
            </a:r>
            <a:br>
              <a:rPr lang="en-US" altLang="zh-CN" b="1" dirty="0">
                <a:solidFill>
                  <a:srgbClr val="26AB8E"/>
                </a:solidFill>
              </a:rPr>
            </a:br>
            <a:endParaRPr lang="zh-CN" altLang="en-US" dirty="0"/>
          </a:p>
        </p:txBody>
      </p:sp>
      <p:sp>
        <p:nvSpPr>
          <p:cNvPr id="4" name="灯片编号占位符 3"/>
          <p:cNvSpPr>
            <a:spLocks noGrp="1"/>
          </p:cNvSpPr>
          <p:nvPr>
            <p:ph type="sldNum" sz="quarter" idx="12"/>
          </p:nvPr>
        </p:nvSpPr>
        <p:spPr/>
        <p:txBody>
          <a:bodyPr/>
          <a:lstStyle/>
          <a:p>
            <a:fld id="{4B1B0860-3CE7-4EC1-80B2-E4FAEF86BBEB}" type="slidenum">
              <a:rPr lang="zh-CN" altLang="en-US" smtClean="0"/>
              <a:pPr/>
              <a:t>36</a:t>
            </a:fld>
            <a:endParaRPr lang="zh-CN" altLang="en-US"/>
          </a:p>
        </p:txBody>
      </p:sp>
      <p:sp>
        <p:nvSpPr>
          <p:cNvPr id="25" name="矩形 24"/>
          <p:cNvSpPr/>
          <p:nvPr/>
        </p:nvSpPr>
        <p:spPr>
          <a:xfrm>
            <a:off x="102496" y="293342"/>
            <a:ext cx="6450703" cy="523220"/>
          </a:xfrm>
          <a:prstGeom prst="rect">
            <a:avLst/>
          </a:prstGeom>
        </p:spPr>
        <p:txBody>
          <a:bodyPr wrap="square" lIns="91440" tIns="45720" rIns="91440" bIns="45720">
            <a:spAutoFit/>
          </a:bodyPr>
          <a:lstStyle/>
          <a:p>
            <a:r>
              <a:rPr lang="zh-CN" altLang="en-US" sz="2800" b="1" dirty="0" smtClean="0">
                <a:solidFill>
                  <a:schemeClr val="bg1"/>
                </a:solidFill>
                <a:latin typeface="黑体" pitchFamily="2" charset="-122"/>
                <a:ea typeface="黑体" pitchFamily="2" charset="-122"/>
              </a:rPr>
              <a:t>供应链金融</a:t>
            </a:r>
            <a:r>
              <a:rPr lang="en-US" altLang="zh-CN" sz="2800" b="1" dirty="0" smtClean="0">
                <a:solidFill>
                  <a:schemeClr val="bg1"/>
                </a:solidFill>
                <a:latin typeface="黑体" pitchFamily="2" charset="-122"/>
                <a:ea typeface="黑体" pitchFamily="2" charset="-122"/>
              </a:rPr>
              <a:t>-</a:t>
            </a:r>
            <a:r>
              <a:rPr lang="zh-CN" altLang="en-US" sz="2800" b="1" dirty="0" smtClean="0">
                <a:solidFill>
                  <a:schemeClr val="bg1"/>
                </a:solidFill>
                <a:latin typeface="黑体" pitchFamily="2" charset="-122"/>
                <a:ea typeface="黑体" pitchFamily="2" charset="-122"/>
              </a:rPr>
              <a:t>应收类产品</a:t>
            </a:r>
            <a:r>
              <a:rPr lang="en-US" altLang="zh-CN" sz="2800" b="1" dirty="0" smtClean="0">
                <a:solidFill>
                  <a:schemeClr val="bg1"/>
                </a:solidFill>
                <a:latin typeface="黑体" pitchFamily="2" charset="-122"/>
                <a:ea typeface="黑体" pitchFamily="2" charset="-122"/>
              </a:rPr>
              <a:t>-</a:t>
            </a:r>
            <a:r>
              <a:rPr lang="zh-CN" altLang="en-US" sz="2800" b="1" dirty="0" smtClean="0">
                <a:solidFill>
                  <a:schemeClr val="bg1"/>
                </a:solidFill>
                <a:latin typeface="黑体" pitchFamily="2" charset="-122"/>
                <a:ea typeface="黑体" pitchFamily="2" charset="-122"/>
              </a:rPr>
              <a:t>保理特性</a:t>
            </a:r>
            <a:endParaRPr lang="zh-CN" altLang="en-US" sz="2800" b="1" dirty="0">
              <a:solidFill>
                <a:schemeClr val="bg1"/>
              </a:solidFill>
              <a:latin typeface="黑体" pitchFamily="2" charset="-122"/>
              <a:ea typeface="黑体" pitchFamily="2" charset="-122"/>
            </a:endParaRPr>
          </a:p>
        </p:txBody>
      </p:sp>
      <p:sp>
        <p:nvSpPr>
          <p:cNvPr id="9" name="Text Box 9"/>
          <p:cNvSpPr txBox="1">
            <a:spLocks noChangeArrowheads="1"/>
          </p:cNvSpPr>
          <p:nvPr/>
        </p:nvSpPr>
        <p:spPr bwMode="auto">
          <a:xfrm>
            <a:off x="568325" y="1000125"/>
            <a:ext cx="1625600" cy="920750"/>
          </a:xfrm>
          <a:prstGeom prst="rect">
            <a:avLst/>
          </a:prstGeom>
          <a:noFill/>
          <a:ln w="9525">
            <a:noFill/>
            <a:miter lim="800000"/>
            <a:headEnd/>
            <a:tailEnd/>
          </a:ln>
        </p:spPr>
        <p:txBody>
          <a:bodyPr>
            <a:spAutoFit/>
          </a:bodyPr>
          <a:lstStyle/>
          <a:p>
            <a:pPr marL="266700" indent="-266700" algn="l" eaLnBrk="0" hangingPunct="0">
              <a:lnSpc>
                <a:spcPct val="160000"/>
              </a:lnSpc>
              <a:spcBef>
                <a:spcPct val="50000"/>
              </a:spcBef>
              <a:spcAft>
                <a:spcPct val="20000"/>
              </a:spcAft>
              <a:buSzPct val="90000"/>
              <a:buFont typeface="Wingdings" pitchFamily="2" charset="2"/>
              <a:buNone/>
            </a:pPr>
            <a:r>
              <a:rPr lang="en-US" altLang="zh-CN" sz="1400" b="1" dirty="0">
                <a:solidFill>
                  <a:schemeClr val="bg1"/>
                </a:solidFill>
              </a:rPr>
              <a:t>2</a:t>
            </a:r>
            <a:r>
              <a:rPr lang="zh-CN" altLang="en-US" sz="1400" b="1" dirty="0">
                <a:solidFill>
                  <a:schemeClr val="bg1"/>
                </a:solidFill>
              </a:rPr>
              <a:t>、业务分类标准</a:t>
            </a:r>
          </a:p>
          <a:p>
            <a:pPr marL="266700" indent="-266700" algn="l" eaLnBrk="0" hangingPunct="0">
              <a:lnSpc>
                <a:spcPct val="160000"/>
              </a:lnSpc>
              <a:spcBef>
                <a:spcPct val="50000"/>
              </a:spcBef>
              <a:spcAft>
                <a:spcPct val="20000"/>
              </a:spcAft>
              <a:buSzPct val="90000"/>
              <a:buFont typeface="Wingdings" pitchFamily="2" charset="2"/>
              <a:buNone/>
            </a:pPr>
            <a:endParaRPr lang="zh-CN" altLang="en-US" sz="1400" b="1" dirty="0">
              <a:solidFill>
                <a:schemeClr val="bg1"/>
              </a:solidFill>
            </a:endParaRPr>
          </a:p>
        </p:txBody>
      </p:sp>
      <p:pic>
        <p:nvPicPr>
          <p:cNvPr id="10" name="Picture 15"/>
          <p:cNvPicPr>
            <a:picLocks noChangeAspect="1" noChangeArrowheads="1"/>
          </p:cNvPicPr>
          <p:nvPr/>
        </p:nvPicPr>
        <p:blipFill>
          <a:blip r:embed="rId3">
            <a:clrChange>
              <a:clrFrom>
                <a:srgbClr val="FFFFFF"/>
              </a:clrFrom>
              <a:clrTo>
                <a:srgbClr val="FFFFFF">
                  <a:alpha val="0"/>
                </a:srgbClr>
              </a:clrTo>
            </a:clrChange>
            <a:lum bright="100000" contrast="100000"/>
          </a:blip>
          <a:srcRect/>
          <a:stretch>
            <a:fillRect/>
          </a:stretch>
        </p:blipFill>
        <p:spPr bwMode="auto">
          <a:xfrm>
            <a:off x="347663" y="1196975"/>
            <a:ext cx="238125" cy="165100"/>
          </a:xfrm>
          <a:prstGeom prst="rect">
            <a:avLst/>
          </a:prstGeom>
          <a:noFill/>
          <a:ln w="9525">
            <a:noFill/>
            <a:miter lim="800000"/>
            <a:headEnd/>
            <a:tailEnd/>
          </a:ln>
        </p:spPr>
      </p:pic>
      <p:sp>
        <p:nvSpPr>
          <p:cNvPr id="11" name="TextBox 10"/>
          <p:cNvSpPr txBox="1"/>
          <p:nvPr/>
        </p:nvSpPr>
        <p:spPr>
          <a:xfrm>
            <a:off x="119746" y="933722"/>
            <a:ext cx="11930740" cy="5478423"/>
          </a:xfrm>
          <a:prstGeom prst="rect">
            <a:avLst/>
          </a:prstGeom>
          <a:noFill/>
        </p:spPr>
        <p:txBody>
          <a:bodyPr wrap="square" rtlCol="0">
            <a:spAutoFit/>
          </a:bodyPr>
          <a:lstStyle/>
          <a:p>
            <a:pPr algn="l">
              <a:buFont typeface="Wingdings" pitchFamily="2" charset="2"/>
              <a:buChar char="u"/>
            </a:pPr>
            <a:r>
              <a:rPr lang="zh-CN" altLang="en-US" sz="1400" b="1" dirty="0" smtClean="0">
                <a:effectLst/>
                <a:latin typeface="仿宋_GB2312" pitchFamily="49" charset="-122"/>
                <a:ea typeface="仿宋_GB2312" pitchFamily="49" charset="-122"/>
              </a:rPr>
              <a:t>应收账款转让为前提</a:t>
            </a:r>
            <a:endParaRPr lang="en-US" altLang="zh-CN" sz="1400" b="1" dirty="0" smtClean="0">
              <a:effectLst/>
              <a:latin typeface="仿宋_GB2312" pitchFamily="49" charset="-122"/>
              <a:ea typeface="仿宋_GB2312" pitchFamily="49" charset="-122"/>
            </a:endParaRPr>
          </a:p>
          <a:p>
            <a:pPr algn="l"/>
            <a:r>
              <a:rPr lang="en-US" altLang="zh-CN" sz="1400" dirty="0" smtClean="0">
                <a:latin typeface="仿宋_GB2312" pitchFamily="49" charset="-122"/>
                <a:ea typeface="仿宋_GB2312" pitchFamily="49" charset="-122"/>
              </a:rPr>
              <a:t>   </a:t>
            </a:r>
            <a:r>
              <a:rPr lang="zh-CN" altLang="en-US" sz="1400" dirty="0" smtClean="0">
                <a:latin typeface="仿宋_GB2312" pitchFamily="49" charset="-122"/>
                <a:ea typeface="仿宋_GB2312" pitchFamily="49" charset="-122"/>
              </a:rPr>
              <a:t>卖方将应收账款转让给保理商，保理商才能拿获得对买方的货款请求权，提供包括保理融资、账款催收与管理及坏账担保等服务，凡是未办理转让应收账款的均不能列入保理业务的范畴。</a:t>
            </a:r>
            <a:endParaRPr lang="en-US" altLang="zh-CN" sz="1400" b="0" dirty="0">
              <a:effectLst/>
              <a:latin typeface="仿宋_GB2312" pitchFamily="49" charset="-122"/>
              <a:ea typeface="仿宋_GB2312" pitchFamily="49" charset="-122"/>
            </a:endParaRPr>
          </a:p>
          <a:p>
            <a:pPr>
              <a:buFont typeface="Wingdings" pitchFamily="2" charset="2"/>
              <a:buChar char="u"/>
            </a:pPr>
            <a:r>
              <a:rPr lang="en-US" altLang="zh-CN" sz="1400" dirty="0">
                <a:latin typeface="仿宋_GB2312" pitchFamily="49" charset="-122"/>
                <a:ea typeface="仿宋_GB2312" pitchFamily="49" charset="-122"/>
              </a:rPr>
              <a:t> </a:t>
            </a:r>
            <a:r>
              <a:rPr lang="zh-CN" altLang="en-US" sz="1400" b="1" dirty="0" smtClean="0">
                <a:latin typeface="仿宋_GB2312" pitchFamily="49" charset="-122"/>
                <a:ea typeface="仿宋_GB2312" pitchFamily="49" charset="-122"/>
              </a:rPr>
              <a:t>保理融资具备自偿性</a:t>
            </a:r>
            <a:endParaRPr lang="en-US" altLang="zh-CN" sz="1400" b="1" dirty="0">
              <a:latin typeface="仿宋_GB2312" pitchFamily="49" charset="-122"/>
              <a:ea typeface="仿宋_GB2312" pitchFamily="49" charset="-122"/>
            </a:endParaRPr>
          </a:p>
          <a:p>
            <a:pPr algn="l"/>
            <a:r>
              <a:rPr lang="en-US" altLang="zh-CN" sz="1400" b="0" dirty="0">
                <a:effectLst/>
                <a:latin typeface="仿宋_GB2312" pitchFamily="49" charset="-122"/>
                <a:ea typeface="仿宋_GB2312" pitchFamily="49" charset="-122"/>
              </a:rPr>
              <a:t>  </a:t>
            </a:r>
            <a:r>
              <a:rPr lang="en-US" altLang="zh-CN" sz="1400" b="0" dirty="0" smtClean="0">
                <a:effectLst/>
                <a:latin typeface="仿宋_GB2312" pitchFamily="49" charset="-122"/>
                <a:ea typeface="仿宋_GB2312" pitchFamily="49" charset="-122"/>
              </a:rPr>
              <a:t>  </a:t>
            </a:r>
            <a:r>
              <a:rPr lang="zh-CN" altLang="en-US" sz="1400" dirty="0" smtClean="0">
                <a:latin typeface="仿宋_GB2312" pitchFamily="49" charset="-122"/>
                <a:ea typeface="仿宋_GB2312" pitchFamily="49" charset="-122"/>
              </a:rPr>
              <a:t>当卖方将应收账款转让给保理商从而获得对买方的货款请求权，只要买方能支付货款到保理商指定的账户，保理商就得以使用从买方收到的货款清偿提供给卖方的融资，而不必由卖方另行安排资金偿还融资款项，所有买方付款是保理融资第一还款来源，卖方清偿是第二来源（在有追索情况下）。</a:t>
            </a:r>
            <a:endParaRPr lang="en-US" altLang="zh-CN" sz="1400" dirty="0">
              <a:latin typeface="仿宋_GB2312" pitchFamily="49" charset="-122"/>
              <a:ea typeface="仿宋_GB2312" pitchFamily="49" charset="-122"/>
            </a:endParaRPr>
          </a:p>
          <a:p>
            <a:pPr>
              <a:buFont typeface="Wingdings" pitchFamily="2" charset="2"/>
              <a:buChar char="u"/>
            </a:pPr>
            <a:r>
              <a:rPr lang="en-US" altLang="zh-CN" sz="1400" dirty="0">
                <a:latin typeface="仿宋_GB2312" pitchFamily="49" charset="-122"/>
                <a:ea typeface="仿宋_GB2312" pitchFamily="49" charset="-122"/>
              </a:rPr>
              <a:t> </a:t>
            </a:r>
            <a:r>
              <a:rPr lang="zh-CN" altLang="en-US" sz="1400" b="1" dirty="0" smtClean="0">
                <a:latin typeface="仿宋_GB2312" pitchFamily="49" charset="-122"/>
                <a:ea typeface="仿宋_GB2312" pitchFamily="49" charset="-122"/>
              </a:rPr>
              <a:t>短期贸易融资工具</a:t>
            </a:r>
            <a:endParaRPr lang="en-US" altLang="zh-CN" sz="1400" b="1" dirty="0">
              <a:latin typeface="仿宋_GB2312" pitchFamily="49" charset="-122"/>
              <a:ea typeface="仿宋_GB2312" pitchFamily="49" charset="-122"/>
            </a:endParaRPr>
          </a:p>
          <a:p>
            <a:r>
              <a:rPr lang="en-US" altLang="zh-CN" sz="1400" dirty="0">
                <a:latin typeface="仿宋_GB2312" pitchFamily="49" charset="-122"/>
                <a:ea typeface="仿宋_GB2312" pitchFamily="49" charset="-122"/>
              </a:rPr>
              <a:t>   </a:t>
            </a:r>
            <a:r>
              <a:rPr lang="zh-CN" altLang="en-US" sz="1400" dirty="0" smtClean="0">
                <a:latin typeface="仿宋_GB2312" pitchFamily="49" charset="-122"/>
                <a:ea typeface="仿宋_GB2312" pitchFamily="49" charset="-122"/>
              </a:rPr>
              <a:t>保理有业务提供融资主要是匹配商务合同的结算条件，除了少数特殊行业外（如租赁公司、大型机器设备等），现实交易中的结算条件一般不会超过半年，期限较短，所有保理融资周转比较快。</a:t>
            </a:r>
            <a:endParaRPr lang="en-US" altLang="zh-CN" sz="1400" dirty="0" smtClean="0">
              <a:latin typeface="仿宋_GB2312" pitchFamily="49" charset="-122"/>
              <a:ea typeface="仿宋_GB2312" pitchFamily="49" charset="-122"/>
            </a:endParaRPr>
          </a:p>
          <a:p>
            <a:pPr>
              <a:buFont typeface="Wingdings" pitchFamily="2" charset="2"/>
              <a:buChar char="u"/>
            </a:pPr>
            <a:r>
              <a:rPr lang="en-US" altLang="zh-CN" sz="1400" dirty="0" smtClean="0">
                <a:latin typeface="仿宋_GB2312" pitchFamily="49" charset="-122"/>
                <a:ea typeface="仿宋_GB2312" pitchFamily="49" charset="-122"/>
              </a:rPr>
              <a:t> </a:t>
            </a:r>
            <a:r>
              <a:rPr lang="zh-CN" altLang="en-US" sz="1400" b="1" dirty="0" smtClean="0">
                <a:latin typeface="仿宋_GB2312" pitchFamily="49" charset="-122"/>
                <a:ea typeface="仿宋_GB2312" pitchFamily="49" charset="-122"/>
              </a:rPr>
              <a:t>一种综合性服务</a:t>
            </a:r>
            <a:endParaRPr lang="en-US" altLang="zh-CN" sz="1400" b="1" dirty="0" smtClean="0">
              <a:latin typeface="仿宋_GB2312" pitchFamily="49" charset="-122"/>
              <a:ea typeface="仿宋_GB2312" pitchFamily="49" charset="-122"/>
            </a:endParaRPr>
          </a:p>
          <a:p>
            <a:r>
              <a:rPr lang="en-US" altLang="zh-CN" sz="1400" dirty="0" smtClean="0">
                <a:latin typeface="仿宋_GB2312" pitchFamily="49" charset="-122"/>
                <a:ea typeface="仿宋_GB2312" pitchFamily="49" charset="-122"/>
              </a:rPr>
              <a:t>   </a:t>
            </a:r>
            <a:r>
              <a:rPr lang="zh-CN" altLang="en-US" sz="1400" dirty="0" smtClean="0">
                <a:latin typeface="仿宋_GB2312" pitchFamily="49" charset="-122"/>
                <a:ea typeface="仿宋_GB2312" pitchFamily="49" charset="-122"/>
              </a:rPr>
              <a:t>保理除了贸易融资功能外，还有坏账担保、账款催收与管理及其他的延伸功能，所以它是一种综合性服务，目前我国保理商大多只侧重提供融资。</a:t>
            </a:r>
            <a:endParaRPr lang="en-US" altLang="zh-CN" sz="1400" dirty="0" smtClean="0">
              <a:latin typeface="仿宋_GB2312" pitchFamily="49" charset="-122"/>
              <a:ea typeface="仿宋_GB2312" pitchFamily="49" charset="-122"/>
            </a:endParaRPr>
          </a:p>
          <a:p>
            <a:pPr>
              <a:buFont typeface="Wingdings" pitchFamily="2" charset="2"/>
              <a:buChar char="u"/>
            </a:pPr>
            <a:r>
              <a:rPr lang="en-US" altLang="zh-CN" sz="1400" dirty="0" smtClean="0">
                <a:latin typeface="仿宋_GB2312" pitchFamily="49" charset="-122"/>
                <a:ea typeface="仿宋_GB2312" pitchFamily="49" charset="-122"/>
              </a:rPr>
              <a:t> </a:t>
            </a:r>
            <a:r>
              <a:rPr lang="zh-CN" altLang="en-US" sz="1400" b="1" dirty="0" smtClean="0">
                <a:latin typeface="仿宋_GB2312" pitchFamily="49" charset="-122"/>
                <a:ea typeface="仿宋_GB2312" pitchFamily="49" charset="-122"/>
              </a:rPr>
              <a:t>不是简单的流动资金贷款</a:t>
            </a:r>
            <a:endParaRPr lang="en-US" altLang="zh-CN" sz="1400" b="1" dirty="0" smtClean="0">
              <a:latin typeface="仿宋_GB2312" pitchFamily="49" charset="-122"/>
              <a:ea typeface="仿宋_GB2312" pitchFamily="49" charset="-122"/>
            </a:endParaRPr>
          </a:p>
          <a:p>
            <a:r>
              <a:rPr lang="en-US" altLang="zh-CN" sz="1400" dirty="0" smtClean="0">
                <a:latin typeface="仿宋_GB2312" pitchFamily="49" charset="-122"/>
                <a:ea typeface="仿宋_GB2312" pitchFamily="49" charset="-122"/>
              </a:rPr>
              <a:t>   </a:t>
            </a:r>
            <a:r>
              <a:rPr lang="zh-CN" altLang="en-US" sz="1400" dirty="0" smtClean="0">
                <a:latin typeface="仿宋_GB2312" pitchFamily="49" charset="-122"/>
                <a:ea typeface="仿宋_GB2312" pitchFamily="49" charset="-122"/>
              </a:rPr>
              <a:t>银行办理流动资金贷款主要是提供资金给企业作为营运周转使用，通常期限为一年，到期由企业自行筹措资金偿还贷款，与保理业务买方付款清偿融资款项，有很大程度的不同。现实中存在个别企业出于想规避流动资金贷款监管或者受该项额度银行规模的不足，套用保理产品进行融资。</a:t>
            </a:r>
            <a:endParaRPr lang="en-US" altLang="zh-CN" sz="1400" dirty="0" smtClean="0">
              <a:latin typeface="仿宋_GB2312" pitchFamily="49" charset="-122"/>
              <a:ea typeface="仿宋_GB2312" pitchFamily="49" charset="-122"/>
            </a:endParaRPr>
          </a:p>
          <a:p>
            <a:pPr>
              <a:buFont typeface="Wingdings" pitchFamily="2" charset="2"/>
              <a:buChar char="u"/>
            </a:pPr>
            <a:r>
              <a:rPr lang="zh-CN" altLang="en-US" sz="1400" b="1" dirty="0" smtClean="0">
                <a:latin typeface="仿宋_GB2312" pitchFamily="49" charset="-122"/>
                <a:ea typeface="仿宋_GB2312" pitchFamily="49" charset="-122"/>
              </a:rPr>
              <a:t>具备风险侦测或缓释功能</a:t>
            </a:r>
            <a:endParaRPr lang="en-US" altLang="zh-CN" sz="1400" b="1" dirty="0" smtClean="0">
              <a:latin typeface="仿宋_GB2312" pitchFamily="49" charset="-122"/>
              <a:ea typeface="仿宋_GB2312" pitchFamily="49" charset="-122"/>
            </a:endParaRPr>
          </a:p>
          <a:p>
            <a:r>
              <a:rPr lang="zh-CN" altLang="en-US" sz="1400" dirty="0" smtClean="0">
                <a:latin typeface="仿宋_GB2312" pitchFamily="49" charset="-122"/>
                <a:ea typeface="仿宋_GB2312" pitchFamily="49" charset="-122"/>
              </a:rPr>
              <a:t>   保理业务的自偿性本身使得保理融资风险比较低，不必完全依赖企业自身的还款能力，通过管理应收账款，对应收账款进行持续分析与追索，某种程度能起到对卖方营运情况实时动态的了解与未来经营趋势的预判，这都有助于提前发现风险隐患，及时采取相关处理措施，降低或避免遭受损失。</a:t>
            </a:r>
            <a:endParaRPr lang="en-US" altLang="zh-CN" sz="1400" b="1" dirty="0" smtClean="0">
              <a:latin typeface="仿宋_GB2312" pitchFamily="49" charset="-122"/>
              <a:ea typeface="仿宋_GB2312" pitchFamily="49" charset="-122"/>
            </a:endParaRPr>
          </a:p>
          <a:p>
            <a:pPr>
              <a:buFont typeface="Wingdings" pitchFamily="2" charset="2"/>
              <a:buChar char="u"/>
            </a:pPr>
            <a:r>
              <a:rPr lang="zh-CN" altLang="en-US" sz="1400" b="1" dirty="0" smtClean="0">
                <a:latin typeface="仿宋_GB2312" pitchFamily="49" charset="-122"/>
                <a:ea typeface="仿宋_GB2312" pitchFamily="49" charset="-122"/>
              </a:rPr>
              <a:t>单笔金额小和频次多</a:t>
            </a:r>
            <a:endParaRPr lang="en-US" altLang="zh-CN" sz="1400" b="1" dirty="0" smtClean="0">
              <a:latin typeface="仿宋_GB2312" pitchFamily="49" charset="-122"/>
              <a:ea typeface="仿宋_GB2312" pitchFamily="49" charset="-122"/>
            </a:endParaRPr>
          </a:p>
          <a:p>
            <a:r>
              <a:rPr lang="en-US" altLang="zh-CN" sz="1400" dirty="0" smtClean="0">
                <a:latin typeface="仿宋_GB2312" pitchFamily="49" charset="-122"/>
                <a:ea typeface="仿宋_GB2312" pitchFamily="49" charset="-122"/>
              </a:rPr>
              <a:t>   </a:t>
            </a:r>
            <a:r>
              <a:rPr lang="zh-CN" altLang="en-US" sz="1400" dirty="0" smtClean="0">
                <a:latin typeface="仿宋_GB2312" pitchFamily="49" charset="-122"/>
                <a:ea typeface="仿宋_GB2312" pitchFamily="49" charset="-122"/>
              </a:rPr>
              <a:t>除了一些比较特殊的行业，一般正常，持续性的贸易行为通常是经常性发生交易、分批出货、每笔交易发票金额小，保理业务自然也呈现笔数多，金额小及发生频率高特性，所以如果转让账款单笔金额大，很长时间才偶尔转让一笔，发票笔数很少或发票金额整数且大多趋同，就必须注意虚假账款的风险。当然得审视行业特性及企业具体经营情况来判定。</a:t>
            </a:r>
            <a:endParaRPr lang="en-US" altLang="zh-CN" sz="1400" b="1" dirty="0" smtClean="0">
              <a:latin typeface="仿宋_GB2312" pitchFamily="49" charset="-122"/>
              <a:ea typeface="仿宋_GB2312" pitchFamily="49" charset="-122"/>
            </a:endParaRPr>
          </a:p>
          <a:p>
            <a:pPr>
              <a:buFont typeface="Wingdings" pitchFamily="2" charset="2"/>
              <a:buChar char="u"/>
            </a:pPr>
            <a:r>
              <a:rPr lang="zh-CN" altLang="en-US" sz="1400" b="1" dirty="0" smtClean="0">
                <a:latin typeface="仿宋_GB2312" pitchFamily="49" charset="-122"/>
                <a:ea typeface="仿宋_GB2312" pitchFamily="49" charset="-122"/>
              </a:rPr>
              <a:t>服务客户以中小企业为主</a:t>
            </a:r>
            <a:endParaRPr lang="en-US" altLang="zh-CN" sz="1400" b="1" dirty="0" smtClean="0">
              <a:latin typeface="仿宋_GB2312" pitchFamily="49" charset="-122"/>
              <a:ea typeface="仿宋_GB2312" pitchFamily="49" charset="-122"/>
            </a:endParaRPr>
          </a:p>
          <a:p>
            <a:r>
              <a:rPr lang="en-US" altLang="zh-CN" sz="1400" b="1" dirty="0" smtClean="0">
                <a:latin typeface="仿宋_GB2312" pitchFamily="49" charset="-122"/>
                <a:ea typeface="仿宋_GB2312" pitchFamily="49" charset="-122"/>
              </a:rPr>
              <a:t>  </a:t>
            </a:r>
            <a:r>
              <a:rPr lang="zh-CN" altLang="en-US" sz="1400" dirty="0" smtClean="0">
                <a:latin typeface="仿宋_GB2312" pitchFamily="49" charset="-122"/>
                <a:ea typeface="仿宋_GB2312" pitchFamily="49" charset="-122"/>
              </a:rPr>
              <a:t>相对于大企业，中小企业与客户的交易中或在供应链所处的地位相对较弱，通常提供信用结算条件来进行销售，应收账款自然随之产生。中小企业由于财力一般较弱，可提供被银行任可的担保品有限，相对大企业难以获得融资。此外中小企业自身风控能力、应收账款管理水平、汇率风险规避等都存在短板，保理业务提供信用交易风险控制、应收账款催收与管理恰好补足了中小企业的短板。</a:t>
            </a:r>
            <a:endParaRPr lang="en-US" altLang="zh-CN" sz="1400" dirty="0" smtClean="0">
              <a:latin typeface="仿宋_GB2312" pitchFamily="49" charset="-122"/>
              <a:ea typeface="仿宋_GB2312" pitchFamily="49" charset="-122"/>
            </a:endParaRPr>
          </a:p>
        </p:txBody>
      </p:sp>
    </p:spTree>
    <p:extLst>
      <p:ext uri="{BB962C8B-B14F-4D97-AF65-F5344CB8AC3E}">
        <p14:creationId xmlns="" xmlns:p14="http://schemas.microsoft.com/office/powerpoint/2010/main" val="1454658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1+#ppt_w/2"/>
                                          </p:val>
                                        </p:tav>
                                        <p:tav tm="100000">
                                          <p:val>
                                            <p:strVal val="#ppt_x"/>
                                          </p:val>
                                        </p:tav>
                                      </p:tavLst>
                                    </p:anim>
                                    <p:anim calcmode="lin" valueType="num">
                                      <p:cBhvr additive="base">
                                        <p:cTn id="8" dur="500" fill="hold"/>
                                        <p:tgtEl>
                                          <p:spTgt spid="2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38525" y="163840"/>
            <a:ext cx="8748000" cy="647699"/>
          </a:xfrm>
        </p:spPr>
        <p:txBody>
          <a:bodyPr>
            <a:noAutofit/>
          </a:bodyPr>
          <a:lstStyle/>
          <a:p>
            <a:r>
              <a:rPr lang="en-US" altLang="zh-CN" b="1" dirty="0" smtClean="0">
                <a:solidFill>
                  <a:srgbClr val="26AB8E"/>
                </a:solidFill>
              </a:rPr>
              <a:t/>
            </a:r>
            <a:br>
              <a:rPr lang="en-US" altLang="zh-CN" b="1" dirty="0" smtClean="0">
                <a:solidFill>
                  <a:srgbClr val="26AB8E"/>
                </a:solidFill>
              </a:rPr>
            </a:br>
            <a:endParaRPr lang="zh-CN" altLang="en-US" b="1" dirty="0" smtClean="0">
              <a:latin typeface="黑体" pitchFamily="2" charset="-122"/>
              <a:ea typeface="黑体" pitchFamily="2" charset="-122"/>
              <a:cs typeface="+mn-cs"/>
            </a:endParaRPr>
          </a:p>
        </p:txBody>
      </p:sp>
      <p:sp>
        <p:nvSpPr>
          <p:cNvPr id="4" name="灯片编号占位符 3"/>
          <p:cNvSpPr>
            <a:spLocks noGrp="1"/>
          </p:cNvSpPr>
          <p:nvPr>
            <p:ph type="sldNum" sz="quarter" idx="12"/>
          </p:nvPr>
        </p:nvSpPr>
        <p:spPr/>
        <p:txBody>
          <a:bodyPr/>
          <a:lstStyle/>
          <a:p>
            <a:fld id="{4B1B0860-3CE7-4EC1-80B2-E4FAEF86BBEB}" type="slidenum">
              <a:rPr lang="zh-CN" altLang="en-US" smtClean="0"/>
              <a:pPr/>
              <a:t>37</a:t>
            </a:fld>
            <a:endParaRPr lang="zh-CN" altLang="en-US"/>
          </a:p>
        </p:txBody>
      </p:sp>
      <p:graphicFrame>
        <p:nvGraphicFramePr>
          <p:cNvPr id="19" name="Group 2"/>
          <p:cNvGraphicFramePr>
            <a:graphicFrameLocks noGrp="1"/>
          </p:cNvGraphicFramePr>
          <p:nvPr/>
        </p:nvGraphicFramePr>
        <p:xfrm>
          <a:off x="274320" y="905975"/>
          <a:ext cx="11165840" cy="5830105"/>
        </p:xfrm>
        <a:graphic>
          <a:graphicData uri="http://schemas.openxmlformats.org/drawingml/2006/table">
            <a:tbl>
              <a:tblPr/>
              <a:tblGrid>
                <a:gridCol w="5872480"/>
                <a:gridCol w="5293360"/>
              </a:tblGrid>
              <a:tr h="348138">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zh-CN" altLang="en-US" sz="1800" b="1" i="0" u="none" strike="noStrike" cap="none" normalizeH="0" baseline="0" dirty="0" smtClean="0">
                          <a:ln>
                            <a:noFill/>
                          </a:ln>
                          <a:solidFill>
                            <a:schemeClr val="bg1"/>
                          </a:solidFill>
                          <a:effectLst/>
                          <a:latin typeface="+mn-ea"/>
                          <a:ea typeface="+mn-ea"/>
                        </a:rPr>
                        <a:t>业务分类标准</a:t>
                      </a: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26AB8E"/>
                    </a:solid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zh-CN" altLang="en-US" sz="1800" b="1" i="0" u="none" strike="noStrike" cap="none" normalizeH="0" baseline="0" dirty="0" smtClean="0">
                          <a:ln>
                            <a:noFill/>
                          </a:ln>
                          <a:solidFill>
                            <a:schemeClr val="bg1"/>
                          </a:solidFill>
                          <a:effectLst/>
                          <a:latin typeface="+mn-ea"/>
                          <a:ea typeface="+mn-ea"/>
                        </a:rPr>
                        <a:t>分类</a:t>
                      </a: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26AB8E"/>
                    </a:solidFill>
                  </a:tcPr>
                </a:tc>
              </a:tr>
              <a:tr h="266858">
                <a:tc rowSpan="2">
                  <a:txBody>
                    <a:bodyPr/>
                    <a:lstStyle/>
                    <a:p>
                      <a:pPr marL="0" marR="0" lvl="0" indent="0" algn="l" defTabSz="914400" rtl="0" eaLnBrk="0" fontAlgn="b" latinLnBrk="0" hangingPunct="0">
                        <a:lnSpc>
                          <a:spcPct val="100000"/>
                        </a:lnSpc>
                        <a:spcBef>
                          <a:spcPct val="0"/>
                        </a:spcBef>
                        <a:spcAft>
                          <a:spcPct val="0"/>
                        </a:spcAft>
                        <a:buClrTx/>
                        <a:buSzTx/>
                        <a:buFontTx/>
                        <a:buNone/>
                        <a:tabLst/>
                        <a:defRPr/>
                      </a:pPr>
                      <a:r>
                        <a:rPr kumimoji="0" lang="en-US" sz="1400" b="0" i="0" u="none" strike="noStrike" cap="none" normalizeH="0" baseline="0" dirty="0" smtClean="0">
                          <a:ln>
                            <a:noFill/>
                          </a:ln>
                          <a:solidFill>
                            <a:schemeClr val="tx1"/>
                          </a:solidFill>
                          <a:effectLst/>
                          <a:latin typeface="+mn-ea"/>
                          <a:ea typeface="+mn-ea"/>
                        </a:rPr>
                        <a:t>1</a:t>
                      </a:r>
                      <a:r>
                        <a:rPr kumimoji="0" lang="zh-CN" altLang="en-US" sz="1400" b="0" i="0" u="none" strike="noStrike" cap="none" normalizeH="0" baseline="0" dirty="0" smtClean="0">
                          <a:ln>
                            <a:noFill/>
                          </a:ln>
                          <a:solidFill>
                            <a:schemeClr val="tx1"/>
                          </a:solidFill>
                          <a:effectLst/>
                          <a:latin typeface="+mn-ea"/>
                          <a:ea typeface="+mn-ea"/>
                        </a:rPr>
                        <a:t>、按照基础交易性质和债权人、债务人所在地是否相同</a:t>
                      </a:r>
                      <a:endParaRPr kumimoji="0" lang="en-US" altLang="zh-CN" sz="1400" b="0" i="0" u="none" strike="noStrike" cap="none" normalizeH="0" baseline="0" dirty="0" smtClean="0">
                        <a:ln>
                          <a:noFill/>
                        </a:ln>
                        <a:solidFill>
                          <a:schemeClr val="tx1"/>
                        </a:solidFill>
                        <a:effectLst/>
                        <a:latin typeface="+mn-ea"/>
                        <a:ea typeface="+mn-ea"/>
                      </a:endParaRPr>
                    </a:p>
                    <a:p>
                      <a:pPr marL="0" marR="0" lvl="0" indent="0" algn="l" defTabSz="914400" rtl="0" eaLnBrk="0" fontAlgn="b" latinLnBrk="0" hangingPunct="0">
                        <a:lnSpc>
                          <a:spcPct val="100000"/>
                        </a:lnSpc>
                        <a:spcBef>
                          <a:spcPct val="0"/>
                        </a:spcBef>
                        <a:spcAft>
                          <a:spcPct val="0"/>
                        </a:spcAft>
                        <a:buClrTx/>
                        <a:buSzTx/>
                        <a:buFontTx/>
                        <a:buNone/>
                        <a:tabLst/>
                        <a:defRPr/>
                      </a:pPr>
                      <a:endParaRPr kumimoji="0" lang="en-US" altLang="zh-CN" sz="1400" b="0" i="0" u="none" strike="noStrike" cap="none" normalizeH="0" baseline="0" dirty="0" smtClean="0">
                        <a:ln>
                          <a:noFill/>
                        </a:ln>
                        <a:solidFill>
                          <a:schemeClr val="tx1"/>
                        </a:solidFill>
                        <a:effectLst/>
                        <a:latin typeface="+mn-ea"/>
                        <a:ea typeface="+mn-ea"/>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zh-CN" altLang="en-US" sz="1400" b="0" i="0" u="none" strike="noStrike" cap="none" normalizeH="0" baseline="0" dirty="0" smtClean="0">
                          <a:ln>
                            <a:noFill/>
                          </a:ln>
                          <a:solidFill>
                            <a:schemeClr val="tx1"/>
                          </a:solidFill>
                          <a:effectLst/>
                          <a:latin typeface="+mn-ea"/>
                          <a:ea typeface="+mn-ea"/>
                        </a:rPr>
                        <a:t>国际保理</a:t>
                      </a: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75162">
                <a:tc vMerge="1">
                  <a:txBody>
                    <a:bodyPr/>
                    <a:lstStyle/>
                    <a:p>
                      <a:pPr marL="0" marR="0" lvl="0" indent="0" algn="l" defTabSz="914400" rtl="0" eaLnBrk="0" fontAlgn="b" latinLnBrk="0" hangingPunct="0">
                        <a:lnSpc>
                          <a:spcPct val="100000"/>
                        </a:lnSpc>
                        <a:spcBef>
                          <a:spcPct val="0"/>
                        </a:spcBef>
                        <a:spcAft>
                          <a:spcPct val="0"/>
                        </a:spcAft>
                        <a:buClrTx/>
                        <a:buSzTx/>
                        <a:buFontTx/>
                        <a:buNone/>
                        <a:tabLst/>
                        <a:defRPr/>
                      </a:pPr>
                      <a:endParaRPr kumimoji="0" lang="en-US" altLang="zh-CN" sz="1800" b="1" i="0" u="none" strike="noStrike" cap="none" normalizeH="0" baseline="0" dirty="0" smtClean="0">
                        <a:ln>
                          <a:noFill/>
                        </a:ln>
                        <a:solidFill>
                          <a:schemeClr val="tx1"/>
                        </a:solidFill>
                        <a:effectLst/>
                        <a:latin typeface="Arial" pitchFamily="34" charset="0"/>
                        <a:ea typeface="宋体" pitchFamily="2" charset="-122"/>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zh-CN" altLang="en-US" sz="1400" b="0" i="0" u="none" strike="noStrike" cap="none" normalizeH="0" baseline="0" dirty="0" smtClean="0">
                          <a:ln>
                            <a:noFill/>
                          </a:ln>
                          <a:solidFill>
                            <a:schemeClr val="tx1"/>
                          </a:solidFill>
                          <a:effectLst/>
                          <a:latin typeface="+mn-ea"/>
                          <a:ea typeface="+mn-ea"/>
                        </a:rPr>
                        <a:t>国内保理</a:t>
                      </a: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75162">
                <a:tc rowSpan="2">
                  <a:txBody>
                    <a:bodyPr/>
                    <a:lstStyle/>
                    <a:p>
                      <a:pPr marL="0" marR="0" lvl="0" indent="0" algn="l" defTabSz="914400" rtl="0" eaLnBrk="0" fontAlgn="b" latinLnBrk="0" hangingPunct="0">
                        <a:lnSpc>
                          <a:spcPct val="100000"/>
                        </a:lnSpc>
                        <a:spcBef>
                          <a:spcPct val="0"/>
                        </a:spcBef>
                        <a:spcAft>
                          <a:spcPct val="0"/>
                        </a:spcAft>
                        <a:buClrTx/>
                        <a:buSzTx/>
                        <a:buFontTx/>
                        <a:buNone/>
                        <a:tabLst/>
                      </a:pPr>
                      <a:r>
                        <a:rPr kumimoji="0" lang="en-US" altLang="zh-CN" sz="1400" b="0" i="0" u="none" strike="noStrike" cap="none" normalizeH="0" baseline="0" dirty="0" smtClean="0">
                          <a:ln>
                            <a:noFill/>
                          </a:ln>
                          <a:solidFill>
                            <a:schemeClr val="tx1"/>
                          </a:solidFill>
                          <a:effectLst/>
                          <a:latin typeface="+mn-ea"/>
                          <a:ea typeface="+mn-ea"/>
                        </a:rPr>
                        <a:t>2</a:t>
                      </a:r>
                      <a:r>
                        <a:rPr kumimoji="0" lang="zh-CN" altLang="en-US" sz="1400" b="0" i="0" u="none" strike="noStrike" cap="none" normalizeH="0" baseline="0" dirty="0" smtClean="0">
                          <a:ln>
                            <a:noFill/>
                          </a:ln>
                          <a:solidFill>
                            <a:schemeClr val="tx1"/>
                          </a:solidFill>
                          <a:effectLst/>
                          <a:latin typeface="+mn-ea"/>
                          <a:ea typeface="+mn-ea"/>
                        </a:rPr>
                        <a:t>、是否有融资行为</a:t>
                      </a:r>
                    </a:p>
                    <a:p>
                      <a:pPr marL="0" marR="0" lvl="0" indent="0" algn="l" defTabSz="914400" rtl="0" eaLnBrk="0" fontAlgn="b" latinLnBrk="0" hangingPunct="0">
                        <a:lnSpc>
                          <a:spcPct val="100000"/>
                        </a:lnSpc>
                        <a:spcBef>
                          <a:spcPct val="0"/>
                        </a:spcBef>
                        <a:spcAft>
                          <a:spcPct val="0"/>
                        </a:spcAft>
                        <a:buClrTx/>
                        <a:buSzTx/>
                        <a:buFontTx/>
                        <a:buNone/>
                        <a:tabLst/>
                      </a:pPr>
                      <a:r>
                        <a:rPr kumimoji="0" lang="zh-CN" altLang="en-US" sz="1400" b="0" i="0" u="none" strike="noStrike" cap="none" normalizeH="0" baseline="0" dirty="0" smtClean="0">
                          <a:ln>
                            <a:noFill/>
                          </a:ln>
                          <a:solidFill>
                            <a:schemeClr val="tx1"/>
                          </a:solidFill>
                          <a:effectLst/>
                          <a:latin typeface="+mn-ea"/>
                          <a:ea typeface="+mn-ea"/>
                        </a:rPr>
                        <a:t>　</a:t>
                      </a: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zh-CN" altLang="en-US" sz="1400" b="0" i="0" u="none" strike="noStrike" cap="none" normalizeH="0" baseline="0" dirty="0" smtClean="0">
                          <a:ln>
                            <a:noFill/>
                          </a:ln>
                          <a:solidFill>
                            <a:schemeClr val="tx1"/>
                          </a:solidFill>
                          <a:effectLst/>
                          <a:latin typeface="+mn-ea"/>
                          <a:ea typeface="+mn-ea"/>
                        </a:rPr>
                        <a:t>非融资型保理</a:t>
                      </a: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19932">
                <a:tc vMerge="1">
                  <a:txBody>
                    <a:bodyPr/>
                    <a:lstStyle/>
                    <a:p>
                      <a:endParaRPr lang="zh-CN" altLang="en-US"/>
                    </a:p>
                  </a:txBody>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zh-CN" altLang="en-US" sz="1400" b="0" i="0" u="none" strike="noStrike" cap="none" normalizeH="0" baseline="0" dirty="0" smtClean="0">
                          <a:ln>
                            <a:noFill/>
                          </a:ln>
                          <a:solidFill>
                            <a:schemeClr val="tx1"/>
                          </a:solidFill>
                          <a:effectLst/>
                          <a:latin typeface="+mn-ea"/>
                          <a:ea typeface="+mn-ea"/>
                        </a:rPr>
                        <a:t>融资型保理</a:t>
                      </a: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75165">
                <a:tc rowSpan="2">
                  <a:txBody>
                    <a:bodyPr/>
                    <a:lstStyle/>
                    <a:p>
                      <a:pPr marL="0" marR="0" lvl="0" indent="0" algn="l" defTabSz="914400" rtl="0" eaLnBrk="0" fontAlgn="b" latinLnBrk="0" hangingPunct="0">
                        <a:lnSpc>
                          <a:spcPct val="100000"/>
                        </a:lnSpc>
                        <a:spcBef>
                          <a:spcPct val="0"/>
                        </a:spcBef>
                        <a:spcAft>
                          <a:spcPct val="0"/>
                        </a:spcAft>
                        <a:buClrTx/>
                        <a:buSzTx/>
                        <a:buFontTx/>
                        <a:buNone/>
                        <a:tabLst/>
                      </a:pPr>
                      <a:r>
                        <a:rPr kumimoji="0" lang="en-US" altLang="zh-CN" sz="1400" b="0" i="0" u="none" strike="noStrike" cap="none" normalizeH="0" baseline="0" dirty="0" smtClean="0">
                          <a:ln>
                            <a:noFill/>
                          </a:ln>
                          <a:solidFill>
                            <a:schemeClr val="tx1"/>
                          </a:solidFill>
                          <a:effectLst/>
                          <a:latin typeface="+mn-ea"/>
                          <a:ea typeface="+mn-ea"/>
                        </a:rPr>
                        <a:t>3</a:t>
                      </a:r>
                      <a:r>
                        <a:rPr kumimoji="0" lang="zh-CN" altLang="en-US" sz="1400" b="0" i="0" u="none" strike="noStrike" cap="none" normalizeH="0" baseline="0" dirty="0" smtClean="0">
                          <a:ln>
                            <a:noFill/>
                          </a:ln>
                          <a:solidFill>
                            <a:schemeClr val="tx1"/>
                          </a:solidFill>
                          <a:effectLst/>
                          <a:latin typeface="+mn-ea"/>
                          <a:ea typeface="+mn-ea"/>
                        </a:rPr>
                        <a:t>、是否保留对卖方的追索权</a:t>
                      </a:r>
                    </a:p>
                    <a:p>
                      <a:pPr marL="0" marR="0" lvl="0" indent="0" algn="l" defTabSz="914400" rtl="0" eaLnBrk="0" fontAlgn="b" latinLnBrk="0" hangingPunct="0">
                        <a:lnSpc>
                          <a:spcPct val="100000"/>
                        </a:lnSpc>
                        <a:spcBef>
                          <a:spcPct val="0"/>
                        </a:spcBef>
                        <a:spcAft>
                          <a:spcPct val="0"/>
                        </a:spcAft>
                        <a:buClrTx/>
                        <a:buSzTx/>
                        <a:buFontTx/>
                        <a:buNone/>
                        <a:tabLst/>
                      </a:pPr>
                      <a:r>
                        <a:rPr kumimoji="0" lang="zh-CN" altLang="en-US" sz="1400" b="0" i="0" u="none" strike="noStrike" cap="none" normalizeH="0" baseline="0" dirty="0" smtClean="0">
                          <a:ln>
                            <a:noFill/>
                          </a:ln>
                          <a:solidFill>
                            <a:schemeClr val="tx1"/>
                          </a:solidFill>
                          <a:effectLst/>
                          <a:latin typeface="+mn-ea"/>
                          <a:ea typeface="+mn-ea"/>
                        </a:rPr>
                        <a:t>　</a:t>
                      </a: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zh-CN" altLang="en-US" sz="1400" b="0" i="0" u="none" strike="noStrike" cap="none" normalizeH="0" baseline="0" dirty="0" smtClean="0">
                          <a:ln>
                            <a:noFill/>
                          </a:ln>
                          <a:solidFill>
                            <a:schemeClr val="tx1"/>
                          </a:solidFill>
                          <a:effectLst/>
                          <a:latin typeface="+mn-ea"/>
                          <a:ea typeface="+mn-ea"/>
                        </a:rPr>
                        <a:t>有追索权保理</a:t>
                      </a: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56355">
                <a:tc vMerge="1">
                  <a:txBody>
                    <a:bodyPr/>
                    <a:lstStyle/>
                    <a:p>
                      <a:endParaRPr lang="zh-CN" altLang="en-US"/>
                    </a:p>
                  </a:txBody>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zh-CN" altLang="en-US" sz="1400" b="0" i="0" u="none" strike="noStrike" cap="none" normalizeH="0" baseline="0" dirty="0" smtClean="0">
                          <a:ln>
                            <a:noFill/>
                          </a:ln>
                          <a:solidFill>
                            <a:schemeClr val="tx1"/>
                          </a:solidFill>
                          <a:effectLst/>
                          <a:latin typeface="+mn-ea"/>
                          <a:ea typeface="+mn-ea"/>
                        </a:rPr>
                        <a:t>无追索权保理</a:t>
                      </a: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64160">
                <a:tc rowSpan="2">
                  <a:txBody>
                    <a:bodyPr/>
                    <a:lstStyle/>
                    <a:p>
                      <a:pPr marL="0" marR="0" lvl="0" indent="0" algn="l" defTabSz="914400" rtl="0" eaLnBrk="0" fontAlgn="b" latinLnBrk="0" hangingPunct="0">
                        <a:lnSpc>
                          <a:spcPct val="100000"/>
                        </a:lnSpc>
                        <a:spcBef>
                          <a:spcPct val="0"/>
                        </a:spcBef>
                        <a:spcAft>
                          <a:spcPct val="0"/>
                        </a:spcAft>
                        <a:buClrTx/>
                        <a:buSzTx/>
                        <a:buFontTx/>
                        <a:buNone/>
                        <a:tabLst/>
                      </a:pPr>
                      <a:r>
                        <a:rPr kumimoji="0" lang="en-US" altLang="zh-CN" sz="1400" b="0" i="0" u="none" strike="noStrike" cap="none" normalizeH="0" baseline="0" dirty="0" smtClean="0">
                          <a:ln>
                            <a:noFill/>
                          </a:ln>
                          <a:solidFill>
                            <a:schemeClr val="tx1"/>
                          </a:solidFill>
                          <a:effectLst/>
                          <a:latin typeface="+mn-ea"/>
                          <a:ea typeface="+mn-ea"/>
                        </a:rPr>
                        <a:t>4</a:t>
                      </a:r>
                      <a:r>
                        <a:rPr kumimoji="0" lang="zh-CN" altLang="en-US" sz="1400" b="0" i="0" u="none" strike="noStrike" cap="none" normalizeH="0" baseline="0" dirty="0" smtClean="0">
                          <a:ln>
                            <a:noFill/>
                          </a:ln>
                          <a:solidFill>
                            <a:schemeClr val="tx1"/>
                          </a:solidFill>
                          <a:effectLst/>
                          <a:latin typeface="+mn-ea"/>
                          <a:ea typeface="+mn-ea"/>
                        </a:rPr>
                        <a:t>、是否向买方通知应收账款债权转让的事实</a:t>
                      </a:r>
                    </a:p>
                    <a:p>
                      <a:pPr marL="0" marR="0" lvl="0" indent="0" algn="ctr" defTabSz="914400" rtl="0" eaLnBrk="0" fontAlgn="b" latinLnBrk="0" hangingPunct="0">
                        <a:lnSpc>
                          <a:spcPct val="100000"/>
                        </a:lnSpc>
                        <a:spcBef>
                          <a:spcPct val="0"/>
                        </a:spcBef>
                        <a:spcAft>
                          <a:spcPct val="0"/>
                        </a:spcAft>
                        <a:buClrTx/>
                        <a:buSzTx/>
                        <a:buFontTx/>
                        <a:buNone/>
                        <a:tabLst/>
                      </a:pPr>
                      <a:r>
                        <a:rPr kumimoji="0" lang="zh-CN" altLang="en-US" sz="1400" b="0" i="0" u="none" strike="noStrike" cap="none" normalizeH="0" baseline="0" dirty="0" smtClean="0">
                          <a:ln>
                            <a:noFill/>
                          </a:ln>
                          <a:solidFill>
                            <a:schemeClr val="tx1"/>
                          </a:solidFill>
                          <a:effectLst/>
                          <a:latin typeface="+mn-ea"/>
                          <a:ea typeface="+mn-ea"/>
                        </a:rPr>
                        <a:t>　</a:t>
                      </a: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zh-CN" altLang="en-US" sz="1400" b="0" i="0" u="none" strike="noStrike" cap="none" normalizeH="0" baseline="0" dirty="0" smtClean="0">
                          <a:ln>
                            <a:noFill/>
                          </a:ln>
                          <a:solidFill>
                            <a:schemeClr val="tx1"/>
                          </a:solidFill>
                          <a:effectLst/>
                          <a:latin typeface="+mn-ea"/>
                          <a:ea typeface="+mn-ea"/>
                        </a:rPr>
                        <a:t>公开（明）保理</a:t>
                      </a: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02641">
                <a:tc vMerge="1">
                  <a:txBody>
                    <a:bodyPr/>
                    <a:lstStyle/>
                    <a:p>
                      <a:endParaRPr lang="zh-CN" altLang="en-US"/>
                    </a:p>
                  </a:txBody>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zh-CN" altLang="en-US" sz="1400" b="0" i="0" u="none" strike="noStrike" cap="none" normalizeH="0" baseline="0" dirty="0" smtClean="0">
                          <a:ln>
                            <a:noFill/>
                          </a:ln>
                          <a:solidFill>
                            <a:schemeClr val="tx1"/>
                          </a:solidFill>
                          <a:effectLst/>
                          <a:latin typeface="+mn-ea"/>
                          <a:ea typeface="+mn-ea"/>
                        </a:rPr>
                        <a:t>隐蔽（暗）保理</a:t>
                      </a: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182880">
                <a:tc rowSpan="2">
                  <a:txBody>
                    <a:bodyPr/>
                    <a:lstStyle/>
                    <a:p>
                      <a:pPr marL="0" marR="0" lvl="0" indent="0" algn="l" defTabSz="914400" rtl="0" eaLnBrk="0" fontAlgn="b" latinLnBrk="0" hangingPunct="0">
                        <a:lnSpc>
                          <a:spcPct val="100000"/>
                        </a:lnSpc>
                        <a:spcBef>
                          <a:spcPct val="0"/>
                        </a:spcBef>
                        <a:spcAft>
                          <a:spcPct val="0"/>
                        </a:spcAft>
                        <a:buClrTx/>
                        <a:buSzTx/>
                        <a:buFontTx/>
                        <a:buNone/>
                        <a:tabLst/>
                        <a:defRPr/>
                      </a:pPr>
                      <a:r>
                        <a:rPr kumimoji="0" lang="en-US" altLang="zh-CN" sz="1400" b="0" i="0" u="none" strike="noStrike" cap="none" normalizeH="0" baseline="0" dirty="0" smtClean="0">
                          <a:ln>
                            <a:noFill/>
                          </a:ln>
                          <a:solidFill>
                            <a:schemeClr val="tx1"/>
                          </a:solidFill>
                          <a:effectLst/>
                          <a:latin typeface="+mn-ea"/>
                          <a:ea typeface="+mn-ea"/>
                        </a:rPr>
                        <a:t>5</a:t>
                      </a:r>
                      <a:r>
                        <a:rPr kumimoji="0" lang="zh-CN" altLang="en-US" sz="1400" b="0" i="0" u="none" strike="noStrike" cap="none" normalizeH="0" baseline="0" dirty="0" smtClean="0">
                          <a:ln>
                            <a:noFill/>
                          </a:ln>
                          <a:solidFill>
                            <a:schemeClr val="tx1"/>
                          </a:solidFill>
                          <a:effectLst/>
                          <a:latin typeface="+mn-ea"/>
                          <a:ea typeface="+mn-ea"/>
                        </a:rPr>
                        <a:t>、参与保理服务的保理机构个数不同</a:t>
                      </a:r>
                    </a:p>
                    <a:p>
                      <a:pPr marL="0" marR="0" lvl="0" indent="0" algn="l" defTabSz="914400" rtl="0" eaLnBrk="0" fontAlgn="b" latinLnBrk="0" hangingPunct="0">
                        <a:lnSpc>
                          <a:spcPct val="100000"/>
                        </a:lnSpc>
                        <a:spcBef>
                          <a:spcPct val="0"/>
                        </a:spcBef>
                        <a:spcAft>
                          <a:spcPct val="0"/>
                        </a:spcAft>
                        <a:buClrTx/>
                        <a:buSzTx/>
                        <a:buFontTx/>
                        <a:buNone/>
                        <a:tabLst/>
                      </a:pPr>
                      <a:endParaRPr kumimoji="0" lang="zh-CN" altLang="en-US" sz="1400" b="0" i="0" u="none" strike="noStrike" cap="none" normalizeH="0" baseline="0" dirty="0" smtClean="0">
                        <a:ln>
                          <a:noFill/>
                        </a:ln>
                        <a:solidFill>
                          <a:schemeClr val="tx1"/>
                        </a:solidFill>
                        <a:effectLst/>
                        <a:latin typeface="+mn-ea"/>
                        <a:ea typeface="+mn-ea"/>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zh-CN" altLang="en-US" sz="1400" b="0" i="0" u="none" strike="noStrike" cap="none" normalizeH="0" baseline="0" dirty="0" smtClean="0">
                          <a:ln>
                            <a:noFill/>
                          </a:ln>
                          <a:solidFill>
                            <a:schemeClr val="tx1"/>
                          </a:solidFill>
                          <a:effectLst/>
                          <a:latin typeface="+mn-ea"/>
                          <a:ea typeface="+mn-ea"/>
                        </a:rPr>
                        <a:t>单保理</a:t>
                      </a: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33121">
                <a:tc vMerge="1">
                  <a:txBody>
                    <a:bodyPr/>
                    <a:lstStyle/>
                    <a:p>
                      <a:pPr marL="0" marR="0" lvl="0" indent="0" algn="ctr" defTabSz="914400" rtl="0" eaLnBrk="0" fontAlgn="b" latinLnBrk="0" hangingPunct="0">
                        <a:lnSpc>
                          <a:spcPct val="100000"/>
                        </a:lnSpc>
                        <a:spcBef>
                          <a:spcPct val="0"/>
                        </a:spcBef>
                        <a:spcAft>
                          <a:spcPct val="0"/>
                        </a:spcAft>
                        <a:buClrTx/>
                        <a:buSzTx/>
                        <a:buFontTx/>
                        <a:buNone/>
                        <a:tabLst/>
                      </a:pPr>
                      <a:endParaRPr kumimoji="0" lang="zh-CN" altLang="en-US" sz="1800" b="1" i="0" u="none" strike="noStrike" cap="none" normalizeH="0" baseline="0" dirty="0" smtClean="0">
                        <a:ln>
                          <a:noFill/>
                        </a:ln>
                        <a:solidFill>
                          <a:schemeClr val="tx1"/>
                        </a:solidFill>
                        <a:effectLst/>
                        <a:latin typeface="Arial" pitchFamily="34" charset="0"/>
                        <a:ea typeface="宋体" pitchFamily="2" charset="-122"/>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zh-CN" altLang="en-US" sz="1400" b="0" i="0" u="none" strike="noStrike" cap="none" normalizeH="0" baseline="0" dirty="0" smtClean="0">
                          <a:ln>
                            <a:noFill/>
                          </a:ln>
                          <a:solidFill>
                            <a:schemeClr val="tx1"/>
                          </a:solidFill>
                          <a:effectLst/>
                          <a:latin typeface="+mn-ea"/>
                          <a:ea typeface="+mn-ea"/>
                        </a:rPr>
                        <a:t>双保理</a:t>
                      </a: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35839">
                <a:tc rowSpan="2">
                  <a:txBody>
                    <a:bodyPr/>
                    <a:lstStyle/>
                    <a:p>
                      <a:pPr marL="0" marR="0" lvl="0" indent="0" algn="l" defTabSz="914400" rtl="0" eaLnBrk="0" fontAlgn="b" latinLnBrk="0" hangingPunct="0">
                        <a:lnSpc>
                          <a:spcPct val="100000"/>
                        </a:lnSpc>
                        <a:spcBef>
                          <a:spcPct val="0"/>
                        </a:spcBef>
                        <a:spcAft>
                          <a:spcPct val="0"/>
                        </a:spcAft>
                        <a:buClrTx/>
                        <a:buSzTx/>
                        <a:buFontTx/>
                        <a:buNone/>
                        <a:tabLst/>
                        <a:defRPr/>
                      </a:pPr>
                      <a:r>
                        <a:rPr kumimoji="0" lang="en-US" altLang="zh-CN" sz="1400" b="0" i="0" u="none" strike="noStrike" cap="none" normalizeH="0" baseline="0" dirty="0" smtClean="0">
                          <a:ln>
                            <a:noFill/>
                          </a:ln>
                          <a:solidFill>
                            <a:schemeClr val="tx1"/>
                          </a:solidFill>
                          <a:effectLst/>
                          <a:latin typeface="+mn-ea"/>
                          <a:ea typeface="+mn-ea"/>
                        </a:rPr>
                        <a:t>6</a:t>
                      </a:r>
                      <a:r>
                        <a:rPr kumimoji="0" lang="zh-CN" altLang="en-US" sz="1400" b="0" i="0" u="none" strike="noStrike" cap="none" normalizeH="0" baseline="0" dirty="0" smtClean="0">
                          <a:ln>
                            <a:noFill/>
                          </a:ln>
                          <a:solidFill>
                            <a:schemeClr val="tx1"/>
                          </a:solidFill>
                          <a:effectLst/>
                          <a:latin typeface="+mn-ea"/>
                          <a:ea typeface="+mn-ea"/>
                        </a:rPr>
                        <a:t>、提供保理业务的机构不同（商业银行、非银行的商业机构）</a:t>
                      </a:r>
                    </a:p>
                    <a:p>
                      <a:pPr marL="0" marR="0" lvl="0" indent="0" algn="l" defTabSz="914400" rtl="0" eaLnBrk="0" fontAlgn="b" latinLnBrk="0" hangingPunct="0">
                        <a:lnSpc>
                          <a:spcPct val="100000"/>
                        </a:lnSpc>
                        <a:spcBef>
                          <a:spcPct val="0"/>
                        </a:spcBef>
                        <a:spcAft>
                          <a:spcPct val="0"/>
                        </a:spcAft>
                        <a:buClrTx/>
                        <a:buSzTx/>
                        <a:buFontTx/>
                        <a:buNone/>
                        <a:tabLst/>
                      </a:pPr>
                      <a:endParaRPr kumimoji="0" lang="zh-CN" altLang="en-US" sz="1800" b="0" i="0" u="none" strike="noStrike" cap="none" normalizeH="0" baseline="0" dirty="0" smtClean="0">
                        <a:ln>
                          <a:noFill/>
                        </a:ln>
                        <a:solidFill>
                          <a:schemeClr val="tx1"/>
                        </a:solidFill>
                        <a:effectLst/>
                        <a:latin typeface="+mn-ea"/>
                        <a:ea typeface="+mn-ea"/>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zh-CN" altLang="en-US" sz="1400" b="0" i="0" u="none" strike="noStrike" cap="none" normalizeH="0" baseline="0" dirty="0" smtClean="0">
                          <a:ln>
                            <a:noFill/>
                          </a:ln>
                          <a:solidFill>
                            <a:schemeClr val="tx1"/>
                          </a:solidFill>
                          <a:effectLst/>
                          <a:latin typeface="+mn-ea"/>
                          <a:ea typeface="+mn-ea"/>
                        </a:rPr>
                        <a:t>商业保理</a:t>
                      </a: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75162">
                <a:tc vMerge="1">
                  <a:txBody>
                    <a:bodyPr/>
                    <a:lstStyle/>
                    <a:p>
                      <a:pPr marL="0" marR="0" lvl="0" indent="0" algn="l" defTabSz="914400" rtl="0" eaLnBrk="0" fontAlgn="b" latinLnBrk="0" hangingPunct="0">
                        <a:lnSpc>
                          <a:spcPct val="100000"/>
                        </a:lnSpc>
                        <a:spcBef>
                          <a:spcPct val="0"/>
                        </a:spcBef>
                        <a:spcAft>
                          <a:spcPct val="0"/>
                        </a:spcAft>
                        <a:buClrTx/>
                        <a:buSzTx/>
                        <a:buFontTx/>
                        <a:buNone/>
                        <a:tabLst/>
                      </a:pPr>
                      <a:endParaRPr kumimoji="0" lang="zh-CN" altLang="en-US" sz="1800" b="1" i="0" u="none" strike="noStrike" cap="none" normalizeH="0" baseline="0" dirty="0" smtClean="0">
                        <a:ln>
                          <a:noFill/>
                        </a:ln>
                        <a:solidFill>
                          <a:schemeClr val="tx1"/>
                        </a:solidFill>
                        <a:effectLst/>
                        <a:latin typeface="+mn-ea"/>
                        <a:ea typeface="+mn-ea"/>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zh-CN" altLang="en-US" sz="1400" b="0" i="0" u="none" strike="noStrike" cap="none" normalizeH="0" baseline="0" dirty="0" smtClean="0">
                          <a:ln>
                            <a:noFill/>
                          </a:ln>
                          <a:solidFill>
                            <a:schemeClr val="tx1"/>
                          </a:solidFill>
                          <a:effectLst/>
                          <a:latin typeface="+mn-ea"/>
                          <a:ea typeface="+mn-ea"/>
                        </a:rPr>
                        <a:t>银行保理</a:t>
                      </a: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16277">
                <a:tc rowSpan="2">
                  <a:txBody>
                    <a:bodyPr/>
                    <a:lstStyle/>
                    <a:p>
                      <a:pPr marL="0" marR="0" lvl="0" indent="0" algn="l" defTabSz="914400" rtl="0" eaLnBrk="0" fontAlgn="b" latinLnBrk="0" hangingPunct="0">
                        <a:lnSpc>
                          <a:spcPct val="100000"/>
                        </a:lnSpc>
                        <a:spcBef>
                          <a:spcPct val="0"/>
                        </a:spcBef>
                        <a:spcAft>
                          <a:spcPct val="0"/>
                        </a:spcAft>
                        <a:buClrTx/>
                        <a:buSzTx/>
                        <a:buFontTx/>
                        <a:buNone/>
                        <a:tabLst/>
                        <a:defRPr/>
                      </a:pPr>
                      <a:r>
                        <a:rPr kumimoji="0" lang="en-US" altLang="zh-CN" sz="1400" b="0" i="0" u="none" strike="noStrike" kern="1200" cap="none" normalizeH="0" baseline="0" dirty="0" smtClean="0">
                          <a:ln>
                            <a:noFill/>
                          </a:ln>
                          <a:solidFill>
                            <a:schemeClr val="tx1"/>
                          </a:solidFill>
                          <a:effectLst/>
                          <a:latin typeface="+mn-ea"/>
                          <a:ea typeface="+mn-ea"/>
                          <a:cs typeface="+mn-cs"/>
                        </a:rPr>
                        <a:t>7</a:t>
                      </a:r>
                      <a:r>
                        <a:rPr kumimoji="0" lang="zh-CN" altLang="en-US" sz="1400" b="0" i="0" u="none" strike="noStrike" kern="1200" cap="none" normalizeH="0" baseline="0" dirty="0" smtClean="0">
                          <a:ln>
                            <a:noFill/>
                          </a:ln>
                          <a:solidFill>
                            <a:schemeClr val="tx1"/>
                          </a:solidFill>
                          <a:effectLst/>
                          <a:latin typeface="+mn-ea"/>
                          <a:ea typeface="+mn-ea"/>
                          <a:cs typeface="+mn-cs"/>
                        </a:rPr>
                        <a:t>、根据业务协议书签署及业务申请方不同</a:t>
                      </a: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zh-CN" altLang="en-US" sz="1400" b="0" i="0" u="none" strike="noStrike" cap="none" normalizeH="0" baseline="0" dirty="0" smtClean="0">
                          <a:ln>
                            <a:noFill/>
                          </a:ln>
                          <a:solidFill>
                            <a:schemeClr val="tx1"/>
                          </a:solidFill>
                          <a:effectLst/>
                          <a:latin typeface="+mn-ea"/>
                          <a:ea typeface="+mn-ea"/>
                        </a:rPr>
                        <a:t>正向保理</a:t>
                      </a: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75162">
                <a:tc vMerge="1">
                  <a:txBody>
                    <a:bodyPr/>
                    <a:lstStyle/>
                    <a:p>
                      <a:pPr marL="0" marR="0" lvl="0" indent="0" algn="l" defTabSz="914400" rtl="0" eaLnBrk="0" fontAlgn="b" latinLnBrk="0" hangingPunct="0">
                        <a:lnSpc>
                          <a:spcPct val="100000"/>
                        </a:lnSpc>
                        <a:spcBef>
                          <a:spcPct val="0"/>
                        </a:spcBef>
                        <a:spcAft>
                          <a:spcPct val="0"/>
                        </a:spcAft>
                        <a:buClrTx/>
                        <a:buSzTx/>
                        <a:buFontTx/>
                        <a:buNone/>
                        <a:tabLst/>
                      </a:pPr>
                      <a:endParaRPr kumimoji="0" lang="zh-CN" altLang="en-US" sz="1800" b="1" i="0" u="none" strike="noStrike" cap="none" normalizeH="0" baseline="0" dirty="0" smtClean="0">
                        <a:ln>
                          <a:noFill/>
                        </a:ln>
                        <a:solidFill>
                          <a:schemeClr val="tx1"/>
                        </a:solidFill>
                        <a:effectLst/>
                        <a:latin typeface="+mn-ea"/>
                        <a:ea typeface="+mn-ea"/>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zh-CN" altLang="en-US" sz="1400" b="0" i="0" u="none" strike="noStrike" cap="none" normalizeH="0" baseline="0" dirty="0" smtClean="0">
                          <a:ln>
                            <a:noFill/>
                          </a:ln>
                          <a:solidFill>
                            <a:schemeClr val="tx1"/>
                          </a:solidFill>
                          <a:effectLst/>
                          <a:latin typeface="+mn-ea"/>
                          <a:ea typeface="+mn-ea"/>
                        </a:rPr>
                        <a:t>反向保理</a:t>
                      </a: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75162">
                <a:tc rowSpan="2">
                  <a:txBody>
                    <a:bodyPr/>
                    <a:lstStyle/>
                    <a:p>
                      <a:pPr marL="0" marR="0" lvl="0" indent="0" algn="l" defTabSz="914400" rtl="0" eaLnBrk="0" fontAlgn="b" latinLnBrk="0" hangingPunct="0">
                        <a:lnSpc>
                          <a:spcPct val="100000"/>
                        </a:lnSpc>
                        <a:spcBef>
                          <a:spcPct val="0"/>
                        </a:spcBef>
                        <a:spcAft>
                          <a:spcPct val="0"/>
                        </a:spcAft>
                        <a:buClrTx/>
                        <a:buSzTx/>
                        <a:buFontTx/>
                        <a:buNone/>
                        <a:tabLst/>
                        <a:defRPr/>
                      </a:pPr>
                      <a:r>
                        <a:rPr kumimoji="0" lang="en-US" altLang="zh-CN" sz="1400" b="0" i="0" u="none" strike="noStrike" kern="1200" cap="none" normalizeH="0" baseline="0" dirty="0" smtClean="0">
                          <a:ln>
                            <a:noFill/>
                          </a:ln>
                          <a:solidFill>
                            <a:schemeClr val="tx1"/>
                          </a:solidFill>
                          <a:effectLst/>
                          <a:latin typeface="+mn-ea"/>
                          <a:ea typeface="+mn-ea"/>
                          <a:cs typeface="+mn-cs"/>
                        </a:rPr>
                        <a:t>8</a:t>
                      </a:r>
                      <a:r>
                        <a:rPr kumimoji="0" lang="zh-CN" altLang="en-US" sz="1400" b="0" i="0" u="none" strike="noStrike" kern="1200" cap="none" normalizeH="0" baseline="0" dirty="0" smtClean="0">
                          <a:ln>
                            <a:noFill/>
                          </a:ln>
                          <a:solidFill>
                            <a:schemeClr val="tx1"/>
                          </a:solidFill>
                          <a:effectLst/>
                          <a:latin typeface="+mn-ea"/>
                          <a:ea typeface="+mn-ea"/>
                          <a:cs typeface="+mn-cs"/>
                        </a:rPr>
                        <a:t>、根据融资方式不同</a:t>
                      </a:r>
                      <a:endParaRPr kumimoji="0" lang="en-US" altLang="zh-CN" sz="1400" b="0" i="0" u="none" strike="noStrike" kern="1200" cap="none" normalizeH="0" baseline="0" dirty="0" smtClean="0">
                        <a:ln>
                          <a:noFill/>
                        </a:ln>
                        <a:solidFill>
                          <a:schemeClr val="tx1"/>
                        </a:solidFill>
                        <a:effectLst/>
                        <a:latin typeface="+mn-ea"/>
                        <a:ea typeface="+mn-ea"/>
                        <a:cs typeface="+mn-cs"/>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zh-CN" altLang="en-US" sz="1400" b="0" i="0" u="none" strike="noStrike" cap="none" normalizeH="0" baseline="0" dirty="0" smtClean="0">
                          <a:ln>
                            <a:noFill/>
                          </a:ln>
                          <a:solidFill>
                            <a:schemeClr val="tx1"/>
                          </a:solidFill>
                          <a:effectLst/>
                          <a:latin typeface="+mn-ea"/>
                          <a:ea typeface="+mn-ea"/>
                        </a:rPr>
                        <a:t>保理单笔融资</a:t>
                      </a: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75162">
                <a:tc vMerge="1">
                  <a:txBody>
                    <a:bodyPr/>
                    <a:lstStyle/>
                    <a:p>
                      <a:pPr marL="0" marR="0" lvl="0" indent="0" algn="l" defTabSz="914400" rtl="0" eaLnBrk="0" fontAlgn="b" latinLnBrk="0" hangingPunct="0">
                        <a:lnSpc>
                          <a:spcPct val="100000"/>
                        </a:lnSpc>
                        <a:spcBef>
                          <a:spcPct val="0"/>
                        </a:spcBef>
                        <a:spcAft>
                          <a:spcPct val="0"/>
                        </a:spcAft>
                        <a:buClrTx/>
                        <a:buSzTx/>
                        <a:buFontTx/>
                        <a:buNone/>
                        <a:tabLst/>
                        <a:defRPr/>
                      </a:pPr>
                      <a:endParaRPr kumimoji="0" lang="zh-CN" altLang="en-US" sz="1400" b="0" i="0" u="none" strike="noStrike" kern="1200" cap="none" normalizeH="0" baseline="0" dirty="0" smtClean="0">
                        <a:ln>
                          <a:noFill/>
                        </a:ln>
                        <a:solidFill>
                          <a:schemeClr val="tx1"/>
                        </a:solidFill>
                        <a:effectLst/>
                        <a:latin typeface="+mn-ea"/>
                        <a:ea typeface="+mn-ea"/>
                        <a:cs typeface="+mn-cs"/>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zh-CN" altLang="en-US" sz="1400" b="0" i="0" u="none" strike="noStrike" cap="none" normalizeH="0" baseline="0" dirty="0" smtClean="0">
                          <a:ln>
                            <a:noFill/>
                          </a:ln>
                          <a:solidFill>
                            <a:schemeClr val="tx1"/>
                          </a:solidFill>
                          <a:effectLst/>
                          <a:latin typeface="+mn-ea"/>
                          <a:ea typeface="+mn-ea"/>
                        </a:rPr>
                        <a:t>保理池融资</a:t>
                      </a: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
        <p:nvSpPr>
          <p:cNvPr id="24" name="Rectangle 5"/>
          <p:cNvSpPr>
            <a:spLocks noChangeArrowheads="1"/>
          </p:cNvSpPr>
          <p:nvPr/>
        </p:nvSpPr>
        <p:spPr bwMode="auto">
          <a:xfrm>
            <a:off x="242888" y="300038"/>
            <a:ext cx="7813092" cy="523220"/>
          </a:xfrm>
          <a:prstGeom prst="rect">
            <a:avLst/>
          </a:prstGeom>
          <a:noFill/>
          <a:ln w="9525">
            <a:noFill/>
            <a:miter lim="800000"/>
            <a:headEnd/>
            <a:tailEnd/>
          </a:ln>
        </p:spPr>
        <p:txBody>
          <a:bodyPr wrap="square">
            <a:spAutoFit/>
          </a:bodyPr>
          <a:lstStyle/>
          <a:p>
            <a:r>
              <a:rPr lang="zh-CN" altLang="en-US" sz="2800" b="1" dirty="0" smtClean="0">
                <a:solidFill>
                  <a:schemeClr val="bg1"/>
                </a:solidFill>
                <a:latin typeface="黑体" pitchFamily="2" charset="-122"/>
                <a:ea typeface="黑体" pitchFamily="2" charset="-122"/>
              </a:rPr>
              <a:t>供应链金融</a:t>
            </a:r>
            <a:r>
              <a:rPr lang="en-US" altLang="zh-CN" sz="2800" b="1" dirty="0" smtClean="0">
                <a:solidFill>
                  <a:schemeClr val="bg1"/>
                </a:solidFill>
                <a:latin typeface="黑体" pitchFamily="2" charset="-122"/>
                <a:ea typeface="黑体" pitchFamily="2" charset="-122"/>
              </a:rPr>
              <a:t>-</a:t>
            </a:r>
            <a:r>
              <a:rPr lang="zh-CN" altLang="en-US" sz="2800" b="1" dirty="0" smtClean="0">
                <a:solidFill>
                  <a:schemeClr val="bg1"/>
                </a:solidFill>
                <a:latin typeface="黑体" pitchFamily="2" charset="-122"/>
                <a:ea typeface="黑体" pitchFamily="2" charset="-122"/>
              </a:rPr>
              <a:t>应收类产品</a:t>
            </a:r>
            <a:r>
              <a:rPr lang="en-US" altLang="zh-CN" sz="2800" b="1" dirty="0" smtClean="0">
                <a:solidFill>
                  <a:schemeClr val="bg1"/>
                </a:solidFill>
                <a:latin typeface="黑体" pitchFamily="2" charset="-122"/>
                <a:ea typeface="黑体" pitchFamily="2" charset="-122"/>
              </a:rPr>
              <a:t>-</a:t>
            </a:r>
            <a:r>
              <a:rPr lang="zh-CN" altLang="en-US" sz="2800" b="1" dirty="0" smtClean="0">
                <a:solidFill>
                  <a:schemeClr val="bg1">
                    <a:lumMod val="95000"/>
                  </a:schemeClr>
                </a:solidFill>
                <a:latin typeface="黑体" pitchFamily="49" charset="-122"/>
                <a:ea typeface="黑体" pitchFamily="49" charset="-122"/>
              </a:rPr>
              <a:t>保理业务分类</a:t>
            </a:r>
            <a:endParaRPr lang="zh-CN" altLang="en-US" sz="2800" b="1" dirty="0">
              <a:solidFill>
                <a:schemeClr val="bg1">
                  <a:lumMod val="95000"/>
                </a:schemeClr>
              </a:solidFill>
              <a:latin typeface="黑体" pitchFamily="49" charset="-122"/>
              <a:ea typeface="黑体" pitchFamily="49" charset="-122"/>
            </a:endParaRPr>
          </a:p>
        </p:txBody>
      </p:sp>
    </p:spTree>
    <p:extLst>
      <p:ext uri="{BB962C8B-B14F-4D97-AF65-F5344CB8AC3E}">
        <p14:creationId xmlns:p14="http://schemas.microsoft.com/office/powerpoint/2010/main" xmlns="" val="145465860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294967295"/>
          </p:nvPr>
        </p:nvSpPr>
        <p:spPr>
          <a:xfrm>
            <a:off x="9347200" y="6400800"/>
            <a:ext cx="2540000" cy="304800"/>
          </a:xfrm>
          <a:prstGeom prst="rect">
            <a:avLst/>
          </a:prstGeom>
        </p:spPr>
        <p:txBody>
          <a:bodyPr/>
          <a:lstStyle/>
          <a:p>
            <a:pPr>
              <a:defRPr/>
            </a:pPr>
            <a:fld id="{203CF88F-E07A-4EEF-9317-E1AA29E9B18D}" type="slidenum">
              <a:rPr lang="en-US" altLang="zh-CN" smtClean="0"/>
              <a:pPr>
                <a:defRPr/>
              </a:pPr>
              <a:t>38</a:t>
            </a:fld>
            <a:endParaRPr lang="en-US" altLang="zh-CN" dirty="0"/>
          </a:p>
        </p:txBody>
      </p:sp>
      <p:sp>
        <p:nvSpPr>
          <p:cNvPr id="3" name="标题 5"/>
          <p:cNvSpPr>
            <a:spLocks noGrp="1"/>
          </p:cNvSpPr>
          <p:nvPr>
            <p:ph type="title"/>
          </p:nvPr>
        </p:nvSpPr>
        <p:spPr>
          <a:xfrm>
            <a:off x="21516" y="207736"/>
            <a:ext cx="8928992" cy="685800"/>
          </a:xfrm>
        </p:spPr>
        <p:txBody>
          <a:bodyPr>
            <a:normAutofit/>
          </a:bodyPr>
          <a:lstStyle/>
          <a:p>
            <a:pPr>
              <a:defRPr/>
            </a:pPr>
            <a:r>
              <a:rPr lang="zh-CN" altLang="en-US" b="1" dirty="0" smtClean="0">
                <a:latin typeface="黑体" pitchFamily="2" charset="-122"/>
                <a:ea typeface="黑体" pitchFamily="2" charset="-122"/>
              </a:rPr>
              <a:t>供应链金融</a:t>
            </a:r>
            <a:r>
              <a:rPr lang="en-US" altLang="zh-CN" b="1" dirty="0" smtClean="0">
                <a:latin typeface="黑体" pitchFamily="2" charset="-122"/>
                <a:ea typeface="黑体" pitchFamily="2" charset="-122"/>
              </a:rPr>
              <a:t>-</a:t>
            </a:r>
            <a:r>
              <a:rPr lang="zh-CN" altLang="en-US" b="1" dirty="0" smtClean="0">
                <a:latin typeface="黑体" pitchFamily="2" charset="-122"/>
                <a:ea typeface="黑体" pitchFamily="2" charset="-122"/>
              </a:rPr>
              <a:t>应收类产品</a:t>
            </a:r>
            <a:r>
              <a:rPr lang="en-US" altLang="zh-CN" b="1" dirty="0" smtClean="0">
                <a:latin typeface="黑体" pitchFamily="2" charset="-122"/>
                <a:ea typeface="黑体" pitchFamily="2" charset="-122"/>
              </a:rPr>
              <a:t>- </a:t>
            </a:r>
            <a:r>
              <a:rPr lang="zh-CN" altLang="en-US" b="1" dirty="0" smtClean="0">
                <a:latin typeface="黑体" pitchFamily="2" charset="-122"/>
                <a:ea typeface="黑体" pitchFamily="2" charset="-122"/>
              </a:rPr>
              <a:t>名词解释</a:t>
            </a:r>
            <a:endParaRPr lang="zh-CN" altLang="en-US" dirty="0"/>
          </a:p>
        </p:txBody>
      </p:sp>
      <p:sp>
        <p:nvSpPr>
          <p:cNvPr id="5" name="TextBox 4"/>
          <p:cNvSpPr txBox="1"/>
          <p:nvPr/>
        </p:nvSpPr>
        <p:spPr>
          <a:xfrm>
            <a:off x="815413" y="1196752"/>
            <a:ext cx="11041227" cy="369332"/>
          </a:xfrm>
          <a:prstGeom prst="rect">
            <a:avLst/>
          </a:prstGeom>
          <a:noFill/>
        </p:spPr>
        <p:txBody>
          <a:bodyPr wrap="square" rtlCol="0">
            <a:spAutoFit/>
          </a:bodyPr>
          <a:lstStyle/>
          <a:p>
            <a:pPr algn="l">
              <a:buFont typeface="Wingdings" pitchFamily="2" charset="2"/>
              <a:buChar char="p"/>
            </a:pPr>
            <a:endParaRPr lang="zh-CN" altLang="en-US" b="0" dirty="0">
              <a:effectLst/>
            </a:endParaRPr>
          </a:p>
        </p:txBody>
      </p:sp>
      <p:graphicFrame>
        <p:nvGraphicFramePr>
          <p:cNvPr id="9" name="Group 2"/>
          <p:cNvGraphicFramePr>
            <a:graphicFrameLocks noGrp="1"/>
          </p:cNvGraphicFramePr>
          <p:nvPr/>
        </p:nvGraphicFramePr>
        <p:xfrm>
          <a:off x="162560" y="986852"/>
          <a:ext cx="11450320" cy="5570336"/>
        </p:xfrm>
        <a:graphic>
          <a:graphicData uri="http://schemas.openxmlformats.org/drawingml/2006/table">
            <a:tbl>
              <a:tblPr/>
              <a:tblGrid>
                <a:gridCol w="2586965"/>
                <a:gridCol w="8863355"/>
              </a:tblGrid>
              <a:tr h="320950">
                <a:tc>
                  <a:txBody>
                    <a:bodyPr/>
                    <a:lstStyle/>
                    <a:p>
                      <a:pPr marL="0" marR="0" lvl="0" indent="0" algn="ctr" defTabSz="914400" rtl="0" eaLnBrk="0" fontAlgn="b" latinLnBrk="0" hangingPunct="0">
                        <a:lnSpc>
                          <a:spcPct val="100000"/>
                        </a:lnSpc>
                        <a:spcBef>
                          <a:spcPct val="0"/>
                        </a:spcBef>
                        <a:spcAft>
                          <a:spcPct val="0"/>
                        </a:spcAft>
                        <a:buClrTx/>
                        <a:buSzTx/>
                        <a:buFontTx/>
                        <a:buNone/>
                        <a:tabLst/>
                        <a:defRPr/>
                      </a:pPr>
                      <a:r>
                        <a:rPr kumimoji="0" lang="zh-CN" altLang="en-US" sz="1400" b="1" i="0" u="none" strike="noStrike" cap="none" normalizeH="0" baseline="0" dirty="0" smtClean="0">
                          <a:ln>
                            <a:noFill/>
                          </a:ln>
                          <a:solidFill>
                            <a:schemeClr val="bg1"/>
                          </a:solidFill>
                          <a:effectLst/>
                          <a:latin typeface="+mn-ea"/>
                          <a:ea typeface="+mn-ea"/>
                        </a:rPr>
                        <a:t>名称</a:t>
                      </a: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26AB8E"/>
                    </a:solid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zh-CN" altLang="en-US" sz="1400" b="1" i="0" u="none" strike="noStrike" cap="none" normalizeH="0" baseline="0" dirty="0" smtClean="0">
                          <a:ln>
                            <a:noFill/>
                          </a:ln>
                          <a:solidFill>
                            <a:schemeClr val="bg1"/>
                          </a:solidFill>
                          <a:effectLst/>
                          <a:latin typeface="+mn-ea"/>
                          <a:ea typeface="+mn-ea"/>
                        </a:rPr>
                        <a:t>注解</a:t>
                      </a: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26AB8E"/>
                    </a:solidFill>
                  </a:tcPr>
                </a:tc>
              </a:tr>
              <a:tr h="480358">
                <a:tc>
                  <a:txBody>
                    <a:bodyPr/>
                    <a:lstStyle/>
                    <a:p>
                      <a:pPr algn="ctr"/>
                      <a:r>
                        <a:rPr lang="zh-CN" altLang="en-US" sz="1600" b="1" dirty="0" smtClean="0">
                          <a:solidFill>
                            <a:schemeClr val="tx1">
                              <a:lumMod val="65000"/>
                              <a:lumOff val="35000"/>
                            </a:schemeClr>
                          </a:solidFill>
                        </a:rPr>
                        <a:t>卖方</a:t>
                      </a:r>
                      <a:endParaRPr lang="en-US" altLang="zh-CN" sz="1600" b="1" dirty="0" smtClean="0">
                        <a:solidFill>
                          <a:schemeClr val="tx1">
                            <a:lumMod val="65000"/>
                            <a:lumOff val="35000"/>
                          </a:schemeClr>
                        </a:solidFill>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algn="l"/>
                      <a:r>
                        <a:rPr lang="zh-CN" altLang="en-US" sz="1400" dirty="0" smtClean="0"/>
                        <a:t>应收账款权利人，应收账款转让人、债权人、供应商 。指因出售商品、提供服务或者出租资产而获得的要求债务人付对价款的权利人。 </a:t>
                      </a:r>
                      <a:endParaRPr lang="en-US" altLang="zh-CN" sz="1400" b="0" dirty="0" smtClean="0"/>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6022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600" b="1" dirty="0" smtClean="0">
                          <a:solidFill>
                            <a:schemeClr val="tx1">
                              <a:lumMod val="65000"/>
                              <a:lumOff val="35000"/>
                            </a:schemeClr>
                          </a:solidFill>
                        </a:rPr>
                        <a:t>买方</a:t>
                      </a:r>
                      <a:endParaRPr lang="en-US" altLang="zh-CN" sz="1600" b="1" dirty="0" smtClean="0">
                        <a:solidFill>
                          <a:schemeClr val="tx1">
                            <a:lumMod val="65000"/>
                            <a:lumOff val="35000"/>
                          </a:schemeClr>
                        </a:solidFill>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algn="l"/>
                      <a:r>
                        <a:rPr lang="zh-CN" altLang="en-US" sz="1400" dirty="0" smtClean="0"/>
                        <a:t>应收账款付款义务人，债务人 。指因购买商品、接受服务或者使用资产而应当向债权人支付对价款的义务人。 </a:t>
                      </a:r>
                      <a:endParaRPr lang="en-US" altLang="zh-CN" sz="1400" b="0" dirty="0" smtClean="0"/>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55880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600" b="1" dirty="0" smtClean="0">
                          <a:solidFill>
                            <a:schemeClr val="tx1">
                              <a:lumMod val="65000"/>
                              <a:lumOff val="35000"/>
                            </a:schemeClr>
                          </a:solidFill>
                        </a:rPr>
                        <a:t>保理商</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400" kern="1200" dirty="0" smtClean="0">
                          <a:solidFill>
                            <a:schemeClr val="dk1"/>
                          </a:solidFill>
                          <a:latin typeface="+mn-lt"/>
                          <a:ea typeface="+mn-ea"/>
                          <a:cs typeface="+mn-cs"/>
                        </a:rPr>
                        <a:t>指受让卖方（供应商）应收账款并向卖方（供应商）提供应收账款账户管理、应收账款融资、应收账款催收和承担应收账款买方信用风险等服务的金融机构。</a:t>
                      </a:r>
                      <a:endParaRPr lang="en-US" altLang="zh-CN" sz="1400" dirty="0" smtClean="0"/>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72136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600" b="1" dirty="0" smtClean="0">
                          <a:solidFill>
                            <a:schemeClr val="tx1">
                              <a:lumMod val="65000"/>
                              <a:lumOff val="35000"/>
                            </a:schemeClr>
                          </a:solidFill>
                        </a:rPr>
                        <a:t>保理合同</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algn="l"/>
                      <a:r>
                        <a:rPr lang="zh-CN" altLang="en-US" sz="1400" dirty="0" smtClean="0"/>
                        <a:t>指保理商与卖方签订的保理服务协议，约定卖方将应收账款债权转让给保理商，由保理商来提供保理服务时，双方有关的权利义务的合同。</a:t>
                      </a:r>
                      <a:endParaRPr lang="en-US" altLang="zh-CN" sz="1400" dirty="0" smtClean="0"/>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71219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600" b="1" dirty="0" smtClean="0">
                          <a:solidFill>
                            <a:schemeClr val="tx1">
                              <a:lumMod val="65000"/>
                              <a:lumOff val="35000"/>
                            </a:schemeClr>
                          </a:solidFill>
                        </a:rPr>
                        <a:t>商务合同</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400" kern="1200" dirty="0" smtClean="0">
                          <a:solidFill>
                            <a:schemeClr val="dk1"/>
                          </a:solidFill>
                          <a:latin typeface="+mn-lt"/>
                          <a:ea typeface="+mn-ea"/>
                          <a:cs typeface="+mn-cs"/>
                        </a:rPr>
                        <a:t>指卖方与买方签订的由卖方向买方提供商品或服务的合同、订单或协议的统称，包括纸质的合同和电子数据交换形式的电子合同、电子订单等。</a:t>
                      </a:r>
                      <a:endParaRPr lang="en-US" altLang="zh-CN" sz="1400" dirty="0" smtClean="0"/>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71219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600" b="1" dirty="0" smtClean="0">
                          <a:solidFill>
                            <a:schemeClr val="tx1">
                              <a:lumMod val="65000"/>
                              <a:lumOff val="35000"/>
                            </a:schemeClr>
                          </a:solidFill>
                        </a:rPr>
                        <a:t>商业发票</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400" b="0" kern="1200" dirty="0" smtClean="0">
                          <a:solidFill>
                            <a:schemeClr val="tx1"/>
                          </a:solidFill>
                          <a:latin typeface="+mn-lt"/>
                          <a:ea typeface="+mn-ea"/>
                          <a:cs typeface="+mn-cs"/>
                        </a:rPr>
                        <a:t>在应提供增值税发票的交易项下，即指增值税发票，无增值税发票的交易项下，则是指其它符合行业惯例或买卖双方交易习惯的商业发票、付款通知书、付款确认书等形式。</a:t>
                      </a:r>
                      <a:endParaRPr lang="en-US" altLang="zh-CN" sz="1400" b="0" dirty="0" smtClean="0">
                        <a:solidFill>
                          <a:schemeClr val="tx1"/>
                        </a:solidFill>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71219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600" b="1" dirty="0" smtClean="0">
                          <a:solidFill>
                            <a:schemeClr val="tx1">
                              <a:lumMod val="65000"/>
                              <a:lumOff val="35000"/>
                            </a:schemeClr>
                          </a:solidFill>
                        </a:rPr>
                        <a:t>应收账款</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400" b="0" dirty="0" smtClean="0">
                          <a:solidFill>
                            <a:schemeClr val="tx1"/>
                          </a:solidFill>
                        </a:rPr>
                        <a:t>指债权人因提供商品、服务或者出租资产而形成的金钱债权及其产生的收益，但不包括因借贷形成的债权、因票据或其他有价证券而产生的付款请求权。</a:t>
                      </a:r>
                      <a:endParaRPr lang="en-US" altLang="zh-CN" sz="1400" b="0" dirty="0" smtClean="0">
                        <a:solidFill>
                          <a:schemeClr val="tx1"/>
                        </a:solidFill>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71219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600" b="1" kern="1200" dirty="0" smtClean="0">
                          <a:solidFill>
                            <a:schemeClr val="tx1">
                              <a:lumMod val="65000"/>
                              <a:lumOff val="35000"/>
                            </a:schemeClr>
                          </a:solidFill>
                          <a:latin typeface="+mn-lt"/>
                          <a:ea typeface="+mn-ea"/>
                          <a:cs typeface="+mn-cs"/>
                        </a:rPr>
                        <a:t>应收账款净额</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400" b="0" kern="1200" dirty="0" smtClean="0">
                          <a:solidFill>
                            <a:schemeClr val="dk1"/>
                          </a:solidFill>
                          <a:latin typeface="+mn-lt"/>
                          <a:ea typeface="+mn-ea"/>
                          <a:cs typeface="+mn-cs"/>
                        </a:rPr>
                        <a:t>卖方依商务合同约定向买方收取的扣除预付款、已付款、佣金、现金折扣、销售折让以及单独计价且合同中有以满足服务为条件的服务性收费等或有事项后的款项净额。</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Tree>
  </p:cSld>
  <p:clrMapOvr>
    <a:masterClrMapping/>
  </p:clrMapOv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294967295"/>
          </p:nvPr>
        </p:nvSpPr>
        <p:spPr>
          <a:xfrm>
            <a:off x="9347200" y="6400800"/>
            <a:ext cx="2540000" cy="304800"/>
          </a:xfrm>
          <a:prstGeom prst="rect">
            <a:avLst/>
          </a:prstGeom>
        </p:spPr>
        <p:txBody>
          <a:bodyPr/>
          <a:lstStyle/>
          <a:p>
            <a:pPr>
              <a:defRPr/>
            </a:pPr>
            <a:fld id="{203CF88F-E07A-4EEF-9317-E1AA29E9B18D}" type="slidenum">
              <a:rPr lang="en-US" altLang="zh-CN" smtClean="0"/>
              <a:pPr>
                <a:defRPr/>
              </a:pPr>
              <a:t>39</a:t>
            </a:fld>
            <a:endParaRPr lang="en-US" altLang="zh-CN" dirty="0"/>
          </a:p>
        </p:txBody>
      </p:sp>
      <p:sp>
        <p:nvSpPr>
          <p:cNvPr id="3" name="标题 5"/>
          <p:cNvSpPr>
            <a:spLocks noGrp="1"/>
          </p:cNvSpPr>
          <p:nvPr>
            <p:ph type="title"/>
          </p:nvPr>
        </p:nvSpPr>
        <p:spPr>
          <a:xfrm>
            <a:off x="21516" y="207736"/>
            <a:ext cx="8928992" cy="685800"/>
          </a:xfrm>
        </p:spPr>
        <p:txBody>
          <a:bodyPr>
            <a:normAutofit/>
          </a:bodyPr>
          <a:lstStyle/>
          <a:p>
            <a:pPr>
              <a:defRPr/>
            </a:pPr>
            <a:r>
              <a:rPr lang="zh-CN" altLang="en-US" b="1" dirty="0" smtClean="0">
                <a:latin typeface="黑体" pitchFamily="2" charset="-122"/>
                <a:ea typeface="黑体" pitchFamily="2" charset="-122"/>
              </a:rPr>
              <a:t>供应链金融</a:t>
            </a:r>
            <a:r>
              <a:rPr lang="en-US" altLang="zh-CN" b="1" dirty="0" smtClean="0">
                <a:latin typeface="黑体" pitchFamily="2" charset="-122"/>
                <a:ea typeface="黑体" pitchFamily="2" charset="-122"/>
              </a:rPr>
              <a:t>-</a:t>
            </a:r>
            <a:r>
              <a:rPr lang="zh-CN" altLang="en-US" b="1" dirty="0" smtClean="0">
                <a:latin typeface="黑体" pitchFamily="2" charset="-122"/>
                <a:ea typeface="黑体" pitchFamily="2" charset="-122"/>
              </a:rPr>
              <a:t>应收类产品</a:t>
            </a:r>
            <a:r>
              <a:rPr lang="en-US" altLang="zh-CN" b="1" dirty="0" smtClean="0">
                <a:latin typeface="黑体" pitchFamily="2" charset="-122"/>
                <a:ea typeface="黑体" pitchFamily="2" charset="-122"/>
              </a:rPr>
              <a:t>- </a:t>
            </a:r>
            <a:r>
              <a:rPr lang="zh-CN" altLang="en-US" b="1" dirty="0" smtClean="0">
                <a:latin typeface="黑体" pitchFamily="2" charset="-122"/>
                <a:ea typeface="黑体" pitchFamily="2" charset="-122"/>
              </a:rPr>
              <a:t>名词解释</a:t>
            </a:r>
            <a:endParaRPr lang="zh-CN" altLang="en-US" dirty="0"/>
          </a:p>
        </p:txBody>
      </p:sp>
      <p:sp>
        <p:nvSpPr>
          <p:cNvPr id="5" name="TextBox 4"/>
          <p:cNvSpPr txBox="1"/>
          <p:nvPr/>
        </p:nvSpPr>
        <p:spPr>
          <a:xfrm>
            <a:off x="815413" y="1196752"/>
            <a:ext cx="11041227" cy="369332"/>
          </a:xfrm>
          <a:prstGeom prst="rect">
            <a:avLst/>
          </a:prstGeom>
          <a:noFill/>
        </p:spPr>
        <p:txBody>
          <a:bodyPr wrap="square" rtlCol="0">
            <a:spAutoFit/>
          </a:bodyPr>
          <a:lstStyle/>
          <a:p>
            <a:pPr algn="l">
              <a:buFont typeface="Wingdings" pitchFamily="2" charset="2"/>
              <a:buChar char="p"/>
            </a:pPr>
            <a:endParaRPr lang="zh-CN" altLang="en-US" b="0" dirty="0">
              <a:effectLst/>
            </a:endParaRPr>
          </a:p>
        </p:txBody>
      </p:sp>
      <p:graphicFrame>
        <p:nvGraphicFramePr>
          <p:cNvPr id="9" name="Group 2"/>
          <p:cNvGraphicFramePr>
            <a:graphicFrameLocks noGrp="1"/>
          </p:cNvGraphicFramePr>
          <p:nvPr/>
        </p:nvGraphicFramePr>
        <p:xfrm>
          <a:off x="172720" y="940889"/>
          <a:ext cx="11521440" cy="4108371"/>
        </p:xfrm>
        <a:graphic>
          <a:graphicData uri="http://schemas.openxmlformats.org/drawingml/2006/table">
            <a:tbl>
              <a:tblPr/>
              <a:tblGrid>
                <a:gridCol w="2365194"/>
                <a:gridCol w="9156246"/>
              </a:tblGrid>
              <a:tr h="415361">
                <a:tc>
                  <a:txBody>
                    <a:bodyPr/>
                    <a:lstStyle/>
                    <a:p>
                      <a:pPr marL="0" marR="0" lvl="0" indent="0" algn="ctr" defTabSz="914400" rtl="0" eaLnBrk="0" fontAlgn="b" latinLnBrk="0" hangingPunct="0">
                        <a:lnSpc>
                          <a:spcPct val="100000"/>
                        </a:lnSpc>
                        <a:spcBef>
                          <a:spcPct val="0"/>
                        </a:spcBef>
                        <a:spcAft>
                          <a:spcPct val="0"/>
                        </a:spcAft>
                        <a:buClrTx/>
                        <a:buSzTx/>
                        <a:buFontTx/>
                        <a:buNone/>
                        <a:tabLst/>
                        <a:defRPr/>
                      </a:pPr>
                      <a:r>
                        <a:rPr kumimoji="0" lang="zh-CN" altLang="en-US" sz="1400" b="1" i="0" u="none" strike="noStrike" cap="none" normalizeH="0" baseline="0" dirty="0" smtClean="0">
                          <a:ln>
                            <a:noFill/>
                          </a:ln>
                          <a:solidFill>
                            <a:schemeClr val="bg1"/>
                          </a:solidFill>
                          <a:effectLst/>
                          <a:latin typeface="+mn-ea"/>
                          <a:ea typeface="+mn-ea"/>
                        </a:rPr>
                        <a:t>名称</a:t>
                      </a: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26AB8E"/>
                    </a:solid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zh-CN" altLang="en-US" sz="1400" b="1" i="0" u="none" strike="noStrike" cap="none" normalizeH="0" baseline="0" dirty="0" smtClean="0">
                          <a:ln>
                            <a:noFill/>
                          </a:ln>
                          <a:solidFill>
                            <a:schemeClr val="bg1"/>
                          </a:solidFill>
                          <a:effectLst/>
                          <a:latin typeface="+mn-ea"/>
                          <a:ea typeface="+mn-ea"/>
                        </a:rPr>
                        <a:t>注解</a:t>
                      </a: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26AB8E"/>
                    </a:solidFill>
                  </a:tcPr>
                </a:tc>
              </a:tr>
              <a:tr h="719005">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600" b="1" dirty="0" smtClean="0">
                          <a:solidFill>
                            <a:schemeClr val="tx1">
                              <a:lumMod val="65000"/>
                              <a:lumOff val="35000"/>
                            </a:schemeClr>
                          </a:solidFill>
                        </a:rPr>
                        <a:t>坏账担保</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algn="l"/>
                      <a:r>
                        <a:rPr lang="zh-CN" altLang="en-US" sz="1400" dirty="0" smtClean="0"/>
                        <a:t>指保理商承担了买方的信用风险。可能是向卖方提供保理业务的保理商承担买方的信用风险，也可能是向卖方提供保理业务的保理商与合作的买方保理商</a:t>
                      </a:r>
                      <a:r>
                        <a:rPr lang="en-US" altLang="zh-CN" sz="1400" dirty="0" smtClean="0"/>
                        <a:t>/</a:t>
                      </a:r>
                      <a:r>
                        <a:rPr lang="zh-CN" altLang="en-US" sz="1400" dirty="0" smtClean="0"/>
                        <a:t>进口保理商或保险公司等共同承担买方的信用风险。</a:t>
                      </a:r>
                      <a:endParaRPr lang="en-US" altLang="zh-CN" sz="1400" dirty="0" smtClean="0"/>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678399">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600" b="1" dirty="0" smtClean="0">
                          <a:solidFill>
                            <a:schemeClr val="tx1">
                              <a:lumMod val="65000"/>
                              <a:lumOff val="35000"/>
                            </a:schemeClr>
                          </a:solidFill>
                        </a:rPr>
                        <a:t>账款催收</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algn="l"/>
                      <a:r>
                        <a:rPr lang="zh-CN" altLang="en-US" sz="1400" dirty="0" smtClean="0"/>
                        <a:t>指保理商接受应收账款转让，于账款到期后要求买方支付款项的行为。一般先以电话或者提示函方式催收，依据账款逾期严重情况，而后发送律师函，直至采取法律诉讼手段催收的方式。</a:t>
                      </a:r>
                      <a:endParaRPr lang="en-US" altLang="zh-CN" sz="1400" dirty="0" smtClean="0"/>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744354">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600" b="1" dirty="0" smtClean="0">
                          <a:solidFill>
                            <a:schemeClr val="tx1">
                              <a:lumMod val="65000"/>
                              <a:lumOff val="35000"/>
                            </a:schemeClr>
                          </a:solidFill>
                        </a:rPr>
                        <a:t>商业纠纷</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algn="l"/>
                      <a:r>
                        <a:rPr lang="zh-CN" altLang="en-US" sz="1400" dirty="0" smtClean="0"/>
                        <a:t>是债务人拒绝接受货物或者发票（</a:t>
                      </a:r>
                      <a:r>
                        <a:rPr lang="zh-CN" altLang="en-US" sz="1400" kern="1200" dirty="0" smtClean="0">
                          <a:solidFill>
                            <a:schemeClr val="dk1"/>
                          </a:solidFill>
                          <a:latin typeface="+mn-lt"/>
                          <a:ea typeface="+mn-ea"/>
                          <a:cs typeface="+mn-cs"/>
                        </a:rPr>
                        <a:t>包括但不限于交易商品的品质、交货方式及期限、价格、数量、付款方式及期限、争议解决方式等情况而产生的争议）</a:t>
                      </a:r>
                      <a:r>
                        <a:rPr lang="zh-CN" altLang="en-US" sz="1400" dirty="0" smtClean="0"/>
                        <a:t>、或提出抗辩（包括但不限于任何第三方对于应收账款有关的款项主张权利而引起的抗辩）、反索、抵销。</a:t>
                      </a:r>
                      <a:endParaRPr lang="en-US" altLang="zh-CN" sz="1400" dirty="0" smtClean="0"/>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71146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600" b="1" dirty="0" smtClean="0">
                          <a:solidFill>
                            <a:schemeClr val="tx1">
                              <a:lumMod val="65000"/>
                              <a:lumOff val="35000"/>
                            </a:schemeClr>
                          </a:solidFill>
                        </a:rPr>
                        <a:t>转让</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algn="l"/>
                      <a:r>
                        <a:rPr lang="zh-CN" altLang="en-US" sz="1400" b="0" dirty="0" smtClean="0">
                          <a:solidFill>
                            <a:schemeClr val="tx1"/>
                          </a:solidFill>
                        </a:rPr>
                        <a:t>卖方将对应收账款的所有权透过书面有效的形式转移给保理商的一种行为，这是保理商提供一切保理服务的基础条件。相反，由于触发某些约定导致保理商不再对已转让的账款继续提供保理服务，保理商会将账款所有权重新移转给卖方，称之为反转让。</a:t>
                      </a:r>
                      <a:endParaRPr lang="en-US" altLang="zh-CN" sz="1400" b="0" dirty="0" smtClean="0">
                        <a:solidFill>
                          <a:schemeClr val="tx1"/>
                        </a:solidFill>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819732">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600" b="1" dirty="0" smtClean="0">
                          <a:solidFill>
                            <a:schemeClr val="tx1">
                              <a:lumMod val="65000"/>
                              <a:lumOff val="35000"/>
                            </a:schemeClr>
                          </a:solidFill>
                        </a:rPr>
                        <a:t>保理佣金</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400" b="0" kern="1200" dirty="0" smtClean="0">
                          <a:solidFill>
                            <a:schemeClr val="tx1"/>
                          </a:solidFill>
                          <a:latin typeface="+mn-lt"/>
                          <a:ea typeface="+mn-ea"/>
                          <a:cs typeface="+mn-cs"/>
                        </a:rPr>
                        <a:t>也称保理手续费，指卖方因保理商受让应收账款而支付给保理商的费用，由双方视保理业务的复杂程度和风险程度而定。无论保理商是否提供融资，也不管是有追索还是无追索权，都会收取这种费用。</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Tree>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2" name="直接连接符 111"/>
          <p:cNvCxnSpPr/>
          <p:nvPr/>
        </p:nvCxnSpPr>
        <p:spPr>
          <a:xfrm>
            <a:off x="7907666" y="1735999"/>
            <a:ext cx="0" cy="2952000"/>
          </a:xfrm>
          <a:prstGeom prst="line">
            <a:avLst/>
          </a:prstGeom>
          <a:noFill/>
          <a:ln w="15875" cap="flat" cmpd="sng" algn="ctr">
            <a:solidFill>
              <a:srgbClr val="0563B8">
                <a:shade val="95000"/>
                <a:satMod val="105000"/>
              </a:srgbClr>
            </a:solidFill>
            <a:prstDash val="sysDot"/>
          </a:ln>
          <a:effectLst/>
        </p:spPr>
      </p:cxnSp>
      <p:sp>
        <p:nvSpPr>
          <p:cNvPr id="102" name="Oval 18"/>
          <p:cNvSpPr/>
          <p:nvPr/>
        </p:nvSpPr>
        <p:spPr bwMode="auto">
          <a:xfrm>
            <a:off x="4883766" y="2477459"/>
            <a:ext cx="682648" cy="506890"/>
          </a:xfrm>
          <a:prstGeom prst="ellipse">
            <a:avLst/>
          </a:prstGeom>
          <a:solidFill>
            <a:srgbClr val="3BBEB4">
              <a:alpha val="80000"/>
            </a:srgbClr>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058" eaLnBrk="1" fontAlgn="auto" latinLnBrk="0" hangingPunct="1">
              <a:lnSpc>
                <a:spcPct val="150000"/>
              </a:lnSpc>
              <a:spcBef>
                <a:spcPts val="0"/>
              </a:spcBef>
              <a:spcAft>
                <a:spcPts val="0"/>
              </a:spcAft>
              <a:buClr>
                <a:srgbClr val="FFFFFF">
                  <a:lumMod val="50000"/>
                  <a:lumOff val="50000"/>
                </a:srgbClr>
              </a:buClr>
              <a:buSzTx/>
              <a:buFontTx/>
              <a:buNone/>
              <a:tabLst/>
              <a:defRPr/>
            </a:pPr>
            <a:r>
              <a:rPr kumimoji="0" lang="zh-CN" altLang="en-US" sz="1000" b="1" i="0" u="none" strike="noStrike" kern="0" cap="none" spc="0" normalizeH="0" baseline="0" noProof="0" dirty="0">
                <a:ln>
                  <a:noFill/>
                </a:ln>
                <a:gradFill flip="none" rotWithShape="1">
                  <a:gsLst>
                    <a:gs pos="0">
                      <a:srgbClr val="FFFFFF"/>
                    </a:gs>
                    <a:gs pos="100000">
                      <a:srgbClr val="FFFFFF"/>
                    </a:gs>
                  </a:gsLst>
                  <a:path path="circle">
                    <a:fillToRect r="100000" b="100000"/>
                  </a:path>
                  <a:tileRect l="-100000" t="-100000"/>
                </a:gradFill>
                <a:effectLst/>
                <a:uLnTx/>
                <a:uFillTx/>
                <a:latin typeface="微软雅黑" panose="020B0503020204020204" pitchFamily="34" charset="-122"/>
                <a:ea typeface="微软雅黑" panose="020B0503020204020204" pitchFamily="34" charset="-122"/>
                <a:cs typeface="+mn-cs"/>
              </a:rPr>
              <a:t>物流企业</a:t>
            </a:r>
            <a:endParaRPr kumimoji="0" lang="en-US" sz="1000" b="1" i="0" u="none" strike="noStrike" kern="0" cap="none" spc="0" normalizeH="0" baseline="0" noProof="0" dirty="0">
              <a:ln>
                <a:noFill/>
              </a:ln>
              <a:gradFill flip="none" rotWithShape="1">
                <a:gsLst>
                  <a:gs pos="0">
                    <a:srgbClr val="FFFFFF"/>
                  </a:gs>
                  <a:gs pos="100000">
                    <a:srgbClr val="FFFFFF"/>
                  </a:gs>
                </a:gsLst>
                <a:path path="circle">
                  <a:fillToRect r="100000" b="100000"/>
                </a:path>
                <a:tileRect l="-100000" t="-100000"/>
              </a:gradFill>
              <a:effectLst/>
              <a:uLnTx/>
              <a:uFillTx/>
              <a:latin typeface="微软雅黑" panose="020B0503020204020204" pitchFamily="34" charset="-122"/>
              <a:ea typeface="+mn-ea"/>
              <a:cs typeface="+mn-cs"/>
            </a:endParaRPr>
          </a:p>
        </p:txBody>
      </p:sp>
      <p:sp>
        <p:nvSpPr>
          <p:cNvPr id="103" name="Oval 18"/>
          <p:cNvSpPr/>
          <p:nvPr/>
        </p:nvSpPr>
        <p:spPr bwMode="auto">
          <a:xfrm>
            <a:off x="5944966" y="2477459"/>
            <a:ext cx="682572" cy="506890"/>
          </a:xfrm>
          <a:prstGeom prst="ellipse">
            <a:avLst/>
          </a:prstGeom>
          <a:solidFill>
            <a:srgbClr val="3BBEB4">
              <a:alpha val="80000"/>
            </a:srgbClr>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058" eaLnBrk="1" fontAlgn="auto" latinLnBrk="0" hangingPunct="1">
              <a:lnSpc>
                <a:spcPct val="150000"/>
              </a:lnSpc>
              <a:spcBef>
                <a:spcPts val="0"/>
              </a:spcBef>
              <a:spcAft>
                <a:spcPts val="0"/>
              </a:spcAft>
              <a:buClr>
                <a:srgbClr val="FFFFFF">
                  <a:lumMod val="50000"/>
                  <a:lumOff val="50000"/>
                </a:srgbClr>
              </a:buClr>
              <a:buSzTx/>
              <a:buFontTx/>
              <a:buNone/>
              <a:tabLst/>
              <a:defRPr/>
            </a:pPr>
            <a:r>
              <a:rPr kumimoji="0" lang="en-US" altLang="zh-CN" sz="1000" b="1" i="0" u="none" strike="noStrike" kern="0" cap="none" spc="0" normalizeH="0" baseline="0" noProof="0" dirty="0">
                <a:ln>
                  <a:noFill/>
                </a:ln>
                <a:gradFill flip="none" rotWithShape="1">
                  <a:gsLst>
                    <a:gs pos="0">
                      <a:srgbClr val="FFFFFF"/>
                    </a:gs>
                    <a:gs pos="100000">
                      <a:srgbClr val="FFFFFF"/>
                    </a:gs>
                  </a:gsLst>
                  <a:path path="circle">
                    <a:fillToRect r="100000" b="100000"/>
                  </a:path>
                  <a:tileRect l="-100000" t="-100000"/>
                </a:gradFill>
                <a:effectLst/>
                <a:uLnTx/>
                <a:uFillTx/>
                <a:latin typeface="微软雅黑" panose="020B0503020204020204" pitchFamily="34" charset="-122"/>
                <a:ea typeface="微软雅黑" panose="020B0503020204020204" pitchFamily="34" charset="-122"/>
                <a:cs typeface="+mn-cs"/>
              </a:rPr>
              <a:t>CBU</a:t>
            </a:r>
            <a:endParaRPr kumimoji="0" lang="en-US" sz="1000" b="1" i="0" u="none" strike="noStrike" kern="0" cap="none" spc="0" normalizeH="0" baseline="0" noProof="0" dirty="0">
              <a:ln>
                <a:noFill/>
              </a:ln>
              <a:gradFill flip="none" rotWithShape="1">
                <a:gsLst>
                  <a:gs pos="0">
                    <a:srgbClr val="FFFFFF"/>
                  </a:gs>
                  <a:gs pos="100000">
                    <a:srgbClr val="FFFFFF"/>
                  </a:gs>
                </a:gsLst>
                <a:path path="circle">
                  <a:fillToRect r="100000" b="100000"/>
                </a:path>
                <a:tileRect l="-100000" t="-100000"/>
              </a:gradFill>
              <a:effectLst/>
              <a:uLnTx/>
              <a:uFillTx/>
              <a:latin typeface="微软雅黑" panose="020B0503020204020204" pitchFamily="34" charset="-122"/>
              <a:ea typeface="+mn-ea"/>
              <a:cs typeface="+mn-cs"/>
            </a:endParaRPr>
          </a:p>
        </p:txBody>
      </p:sp>
      <p:sp>
        <p:nvSpPr>
          <p:cNvPr id="104" name="Oval 18"/>
          <p:cNvSpPr/>
          <p:nvPr/>
        </p:nvSpPr>
        <p:spPr bwMode="auto">
          <a:xfrm>
            <a:off x="3822563" y="2477459"/>
            <a:ext cx="682648" cy="506890"/>
          </a:xfrm>
          <a:prstGeom prst="ellipse">
            <a:avLst/>
          </a:prstGeom>
          <a:solidFill>
            <a:srgbClr val="3BBEB4">
              <a:alpha val="80000"/>
            </a:srgbClr>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058" eaLnBrk="1" fontAlgn="auto" latinLnBrk="0" hangingPunct="1">
              <a:lnSpc>
                <a:spcPct val="150000"/>
              </a:lnSpc>
              <a:spcBef>
                <a:spcPts val="0"/>
              </a:spcBef>
              <a:spcAft>
                <a:spcPts val="0"/>
              </a:spcAft>
              <a:buClr>
                <a:srgbClr val="FFFFFF">
                  <a:lumMod val="50000"/>
                  <a:lumOff val="50000"/>
                </a:srgbClr>
              </a:buClr>
              <a:buSzTx/>
              <a:buFontTx/>
              <a:buNone/>
              <a:tabLst/>
              <a:defRPr/>
            </a:pPr>
            <a:r>
              <a:rPr lang="zh-CN" altLang="en-US" sz="1000" b="1" kern="0" dirty="0">
                <a:gradFill flip="none" rotWithShape="1">
                  <a:gsLst>
                    <a:gs pos="0">
                      <a:srgbClr val="FFFFFF"/>
                    </a:gs>
                    <a:gs pos="100000">
                      <a:srgbClr val="FFFFFF"/>
                    </a:gs>
                  </a:gsLst>
                  <a:path path="circle">
                    <a:fillToRect r="100000" b="100000"/>
                  </a:path>
                  <a:tileRect l="-100000" t="-100000"/>
                </a:gradFill>
                <a:latin typeface="微软雅黑" panose="020B0503020204020204" pitchFamily="34" charset="-122"/>
                <a:ea typeface="微软雅黑" panose="020B0503020204020204" pitchFamily="34" charset="-122"/>
              </a:rPr>
              <a:t>牧草企业</a:t>
            </a:r>
            <a:endParaRPr kumimoji="0" lang="en-US" sz="1000" b="1" i="0" u="none" strike="noStrike" kern="0" cap="none" spc="0" normalizeH="0" baseline="0" noProof="0" dirty="0">
              <a:ln>
                <a:noFill/>
              </a:ln>
              <a:gradFill flip="none" rotWithShape="1">
                <a:gsLst>
                  <a:gs pos="0">
                    <a:srgbClr val="FFFFFF"/>
                  </a:gs>
                  <a:gs pos="100000">
                    <a:srgbClr val="FFFFFF"/>
                  </a:gs>
                </a:gsLst>
                <a:path path="circle">
                  <a:fillToRect r="100000" b="100000"/>
                </a:path>
                <a:tileRect l="-100000" t="-100000"/>
              </a:gradFill>
              <a:effectLst/>
              <a:uLnTx/>
              <a:uFillTx/>
              <a:latin typeface="微软雅黑" panose="020B0503020204020204" pitchFamily="34" charset="-122"/>
              <a:ea typeface="+mn-ea"/>
              <a:cs typeface="+mn-cs"/>
            </a:endParaRPr>
          </a:p>
        </p:txBody>
      </p:sp>
      <p:sp>
        <p:nvSpPr>
          <p:cNvPr id="5" name="灯片编号占位符 4"/>
          <p:cNvSpPr>
            <a:spLocks noGrp="1"/>
          </p:cNvSpPr>
          <p:nvPr>
            <p:ph type="sldNum" sz="quarter" idx="12"/>
          </p:nvPr>
        </p:nvSpPr>
        <p:spPr>
          <a:xfrm>
            <a:off x="10476382" y="6356350"/>
            <a:ext cx="1139636" cy="365125"/>
          </a:xfrm>
        </p:spPr>
        <p:txBody>
          <a:bodyPr/>
          <a:lstStyle/>
          <a:p>
            <a:fld id="{4B1B0860-3CE7-4EC1-80B2-E4FAEF86BBEB}" type="slidenum">
              <a:rPr lang="zh-CN" altLang="en-US" smtClean="0"/>
              <a:pPr/>
              <a:t>4</a:t>
            </a:fld>
            <a:endParaRPr lang="zh-CN" altLang="en-US" dirty="0"/>
          </a:p>
        </p:txBody>
      </p:sp>
      <p:sp>
        <p:nvSpPr>
          <p:cNvPr id="6" name="标题 1"/>
          <p:cNvSpPr txBox="1">
            <a:spLocks/>
          </p:cNvSpPr>
          <p:nvPr/>
        </p:nvSpPr>
        <p:spPr>
          <a:xfrm>
            <a:off x="309903" y="154379"/>
            <a:ext cx="8856435" cy="653143"/>
          </a:xfrm>
          <a:prstGeom prst="rect">
            <a:avLst/>
          </a:prstGeom>
        </p:spPr>
        <p:txBody>
          <a:bodyPr vert="horz" lIns="91440" tIns="45720" rIns="91440" bIns="45720" rtlCol="0" anchor="ctr">
            <a:normAutofit/>
          </a:bodyPr>
          <a:lstStyle/>
          <a:p>
            <a:r>
              <a:rPr lang="zh-CN" altLang="en-US" sz="2800" b="1" dirty="0" smtClean="0">
                <a:solidFill>
                  <a:schemeClr val="bg1"/>
                </a:solidFill>
                <a:latin typeface="+mn-ea"/>
                <a:ea typeface="+mn-ea"/>
              </a:rPr>
              <a:t>供应链金融基础知识介绍</a:t>
            </a:r>
            <a:r>
              <a:rPr lang="en-US" altLang="zh-CN" sz="2800" b="1" dirty="0" smtClean="0">
                <a:solidFill>
                  <a:schemeClr val="bg1"/>
                </a:solidFill>
                <a:latin typeface="+mn-ea"/>
                <a:ea typeface="+mn-ea"/>
              </a:rPr>
              <a:t>-</a:t>
            </a:r>
            <a:r>
              <a:rPr lang="zh-CN" altLang="en-US" sz="2800" b="1" dirty="0" smtClean="0">
                <a:solidFill>
                  <a:schemeClr val="bg1"/>
                </a:solidFill>
                <a:latin typeface="+mn-ea"/>
                <a:ea typeface="+mn-ea"/>
              </a:rPr>
              <a:t>蒙</a:t>
            </a:r>
            <a:r>
              <a:rPr lang="zh-CN" altLang="en-US" sz="2800" b="1" dirty="0">
                <a:solidFill>
                  <a:schemeClr val="bg1"/>
                </a:solidFill>
                <a:latin typeface="+mn-ea"/>
                <a:ea typeface="+mn-ea"/>
              </a:rPr>
              <a:t>牛产业</a:t>
            </a:r>
            <a:r>
              <a:rPr lang="zh-CN" altLang="en-US" sz="2800" b="1" dirty="0" smtClean="0">
                <a:solidFill>
                  <a:schemeClr val="bg1"/>
                </a:solidFill>
                <a:latin typeface="+mn-ea"/>
                <a:ea typeface="+mn-ea"/>
              </a:rPr>
              <a:t>链介绍</a:t>
            </a:r>
            <a:endParaRPr lang="zh-CN" altLang="en-US" sz="2800" b="1" dirty="0">
              <a:solidFill>
                <a:schemeClr val="bg1"/>
              </a:solidFill>
              <a:latin typeface="+mn-ea"/>
              <a:ea typeface="+mn-ea"/>
            </a:endParaRPr>
          </a:p>
        </p:txBody>
      </p:sp>
      <p:cxnSp>
        <p:nvCxnSpPr>
          <p:cNvPr id="529" name="直接连接符 528"/>
          <p:cNvCxnSpPr/>
          <p:nvPr/>
        </p:nvCxnSpPr>
        <p:spPr>
          <a:xfrm>
            <a:off x="2102781" y="1735999"/>
            <a:ext cx="0" cy="2952000"/>
          </a:xfrm>
          <a:prstGeom prst="line">
            <a:avLst/>
          </a:prstGeom>
          <a:noFill/>
          <a:ln w="15875" cap="flat" cmpd="sng" algn="ctr">
            <a:solidFill>
              <a:srgbClr val="0563B8">
                <a:shade val="95000"/>
                <a:satMod val="105000"/>
              </a:srgbClr>
            </a:solidFill>
            <a:prstDash val="sysDot"/>
          </a:ln>
          <a:effectLst/>
        </p:spPr>
      </p:cxnSp>
      <p:sp>
        <p:nvSpPr>
          <p:cNvPr id="530" name="圆角矩形 76"/>
          <p:cNvSpPr/>
          <p:nvPr/>
        </p:nvSpPr>
        <p:spPr>
          <a:xfrm>
            <a:off x="3472412" y="1977623"/>
            <a:ext cx="898730" cy="216000"/>
          </a:xfrm>
          <a:prstGeom prst="roundRect">
            <a:avLst/>
          </a:prstGeom>
          <a:solidFill>
            <a:srgbClr val="FFC000"/>
          </a:solidFill>
          <a:ln w="25400" cap="flat" cmpd="sng" algn="ctr">
            <a:noFill/>
            <a:prstDash val="solid"/>
          </a:ln>
          <a:effectLst/>
        </p:spPr>
        <p:txBody>
          <a:bodyPr rtlCol="0" anchor="ctr"/>
          <a:lstStyle/>
          <a:p>
            <a:pPr marL="0" marR="0" lvl="0" indent="0" algn="ctr" defTabSz="1218712" eaLnBrk="1" fontAlgn="auto" latinLnBrk="0" hangingPunct="1">
              <a:lnSpc>
                <a:spcPct val="100000"/>
              </a:lnSpc>
              <a:spcBef>
                <a:spcPts val="0"/>
              </a:spcBef>
              <a:spcAft>
                <a:spcPts val="0"/>
              </a:spcAft>
              <a:buClrTx/>
              <a:buSzTx/>
              <a:buFontTx/>
              <a:buNone/>
              <a:tabLst/>
              <a:defRPr/>
            </a:pPr>
            <a:r>
              <a:rPr kumimoji="0" lang="zh-CN" altLang="en-US" sz="900" b="0" i="0" u="none" strike="noStrike" kern="0" cap="none" spc="0" normalizeH="0" baseline="0" noProof="0" dirty="0">
                <a:ln>
                  <a:noFill/>
                </a:ln>
                <a:solidFill>
                  <a:prstClr val="black"/>
                </a:solidFill>
                <a:effectLst/>
                <a:uLnTx/>
                <a:uFillTx/>
                <a:latin typeface="Franklin Gothic Medium"/>
                <a:ea typeface="微软雅黑" panose="020B0503020204020204" pitchFamily="34" charset="-122"/>
                <a:cs typeface="+mn-cs"/>
              </a:rPr>
              <a:t>商票保贴</a:t>
            </a:r>
          </a:p>
        </p:txBody>
      </p:sp>
      <p:cxnSp>
        <p:nvCxnSpPr>
          <p:cNvPr id="531" name="直接连接符 530"/>
          <p:cNvCxnSpPr/>
          <p:nvPr/>
        </p:nvCxnSpPr>
        <p:spPr>
          <a:xfrm>
            <a:off x="2291928" y="3117554"/>
            <a:ext cx="5400000" cy="11940"/>
          </a:xfrm>
          <a:prstGeom prst="line">
            <a:avLst/>
          </a:prstGeom>
          <a:noFill/>
          <a:ln w="19050" cap="flat" cmpd="sng" algn="ctr">
            <a:solidFill>
              <a:srgbClr val="0563B8"/>
            </a:solidFill>
            <a:prstDash val="solid"/>
          </a:ln>
          <a:effectLst/>
        </p:spPr>
      </p:cxnSp>
      <p:sp>
        <p:nvSpPr>
          <p:cNvPr id="534" name="Oval 18"/>
          <p:cNvSpPr/>
          <p:nvPr/>
        </p:nvSpPr>
        <p:spPr bwMode="auto">
          <a:xfrm>
            <a:off x="2507952" y="2812694"/>
            <a:ext cx="720000" cy="633600"/>
          </a:xfrm>
          <a:prstGeom prst="ellipse">
            <a:avLst/>
          </a:prstGeom>
          <a:solidFill>
            <a:srgbClr val="3BBEB4">
              <a:alpha val="80000"/>
            </a:srgbClr>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058" eaLnBrk="1" fontAlgn="auto" latinLnBrk="0" hangingPunct="1">
              <a:lnSpc>
                <a:spcPct val="150000"/>
              </a:lnSpc>
              <a:spcBef>
                <a:spcPts val="0"/>
              </a:spcBef>
              <a:spcAft>
                <a:spcPts val="0"/>
              </a:spcAft>
              <a:buClr>
                <a:srgbClr val="FFFFFF">
                  <a:lumMod val="50000"/>
                  <a:lumOff val="50000"/>
                </a:srgbClr>
              </a:buClr>
              <a:buSzTx/>
              <a:buFontTx/>
              <a:buNone/>
              <a:tabLst/>
              <a:defRPr/>
            </a:pPr>
            <a:r>
              <a:rPr kumimoji="0" lang="zh-CN" altLang="en-US" sz="1000" b="1" i="0" u="none" strike="noStrike" kern="0" cap="none" spc="0" normalizeH="0" baseline="0" noProof="0" dirty="0">
                <a:ln>
                  <a:noFill/>
                </a:ln>
                <a:gradFill flip="none" rotWithShape="1">
                  <a:gsLst>
                    <a:gs pos="0">
                      <a:srgbClr val="FFFFFF"/>
                    </a:gs>
                    <a:gs pos="100000">
                      <a:srgbClr val="FFFFFF"/>
                    </a:gs>
                  </a:gsLst>
                  <a:path path="circle">
                    <a:fillToRect r="100000" b="100000"/>
                  </a:path>
                  <a:tileRect l="-100000" t="-100000"/>
                </a:gradFill>
                <a:effectLst/>
                <a:uLnTx/>
                <a:uFillTx/>
                <a:latin typeface="微软雅黑" panose="020B0503020204020204" pitchFamily="34" charset="-122"/>
                <a:ea typeface="微软雅黑" panose="020B0503020204020204" pitchFamily="34" charset="-122"/>
                <a:cs typeface="+mn-cs"/>
              </a:rPr>
              <a:t>牧民</a:t>
            </a:r>
            <a:endParaRPr kumimoji="0" lang="en-US" sz="1000" b="1" i="0" u="none" strike="noStrike" kern="0" cap="none" spc="0" normalizeH="0" baseline="0" noProof="0" dirty="0">
              <a:ln>
                <a:noFill/>
              </a:ln>
              <a:gradFill flip="none" rotWithShape="1">
                <a:gsLst>
                  <a:gs pos="0">
                    <a:srgbClr val="FFFFFF"/>
                  </a:gs>
                  <a:gs pos="100000">
                    <a:srgbClr val="FFFFFF"/>
                  </a:gs>
                </a:gsLst>
                <a:path path="circle">
                  <a:fillToRect r="100000" b="100000"/>
                </a:path>
                <a:tileRect l="-100000" t="-100000"/>
              </a:gradFill>
              <a:effectLst/>
              <a:uLnTx/>
              <a:uFillTx/>
              <a:latin typeface="微软雅黑" panose="020B0503020204020204" pitchFamily="34" charset="-122"/>
              <a:ea typeface="+mn-ea"/>
              <a:cs typeface="+mn-cs"/>
            </a:endParaRPr>
          </a:p>
        </p:txBody>
      </p:sp>
      <p:sp>
        <p:nvSpPr>
          <p:cNvPr id="535" name="Oval 18"/>
          <p:cNvSpPr/>
          <p:nvPr/>
        </p:nvSpPr>
        <p:spPr bwMode="auto">
          <a:xfrm>
            <a:off x="4632228" y="2812694"/>
            <a:ext cx="720000" cy="633600"/>
          </a:xfrm>
          <a:prstGeom prst="ellipse">
            <a:avLst/>
          </a:prstGeom>
          <a:solidFill>
            <a:schemeClr val="accent6">
              <a:lumMod val="75000"/>
              <a:alpha val="80000"/>
            </a:schemeClr>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058" eaLnBrk="1" fontAlgn="auto" latinLnBrk="0" hangingPunct="1">
              <a:lnSpc>
                <a:spcPct val="150000"/>
              </a:lnSpc>
              <a:spcBef>
                <a:spcPts val="0"/>
              </a:spcBef>
              <a:spcAft>
                <a:spcPts val="0"/>
              </a:spcAft>
              <a:buClr>
                <a:srgbClr val="FFFFFF">
                  <a:lumMod val="50000"/>
                  <a:lumOff val="50000"/>
                </a:srgbClr>
              </a:buClr>
              <a:buSzTx/>
              <a:buFontTx/>
              <a:buNone/>
              <a:tabLst/>
              <a:defRPr/>
            </a:pPr>
            <a:r>
              <a:rPr lang="zh-CN" altLang="en-US" sz="1000" b="1" kern="0" dirty="0">
                <a:gradFill flip="none" rotWithShape="1">
                  <a:gsLst>
                    <a:gs pos="0">
                      <a:srgbClr val="FFFFFF"/>
                    </a:gs>
                    <a:gs pos="100000">
                      <a:srgbClr val="FFFFFF"/>
                    </a:gs>
                  </a:gsLst>
                  <a:path path="circle">
                    <a:fillToRect r="100000" b="100000"/>
                  </a:path>
                  <a:tileRect l="-100000" t="-100000"/>
                </a:gradFill>
                <a:latin typeface="微软雅黑" panose="020B0503020204020204" pitchFamily="34" charset="-122"/>
                <a:ea typeface="微软雅黑" panose="020B0503020204020204" pitchFamily="34" charset="-122"/>
              </a:rPr>
              <a:t>蒙牛集团</a:t>
            </a:r>
            <a:endParaRPr kumimoji="0" lang="en-US" sz="1000" b="1" i="0" u="none" strike="noStrike" kern="0" cap="none" spc="0" normalizeH="0" baseline="0" noProof="0" dirty="0">
              <a:ln>
                <a:noFill/>
              </a:ln>
              <a:gradFill flip="none" rotWithShape="1">
                <a:gsLst>
                  <a:gs pos="0">
                    <a:srgbClr val="FFFFFF"/>
                  </a:gs>
                  <a:gs pos="100000">
                    <a:srgbClr val="FFFFFF"/>
                  </a:gs>
                </a:gsLst>
                <a:path path="circle">
                  <a:fillToRect r="100000" b="100000"/>
                </a:path>
                <a:tileRect l="-100000" t="-100000"/>
              </a:gradFill>
              <a:effectLst/>
              <a:uLnTx/>
              <a:uFillTx/>
              <a:latin typeface="微软雅黑" panose="020B0503020204020204" pitchFamily="34" charset="-122"/>
              <a:ea typeface="+mn-ea"/>
              <a:cs typeface="+mn-cs"/>
            </a:endParaRPr>
          </a:p>
        </p:txBody>
      </p:sp>
      <p:sp>
        <p:nvSpPr>
          <p:cNvPr id="536" name="Oval 18"/>
          <p:cNvSpPr/>
          <p:nvPr/>
        </p:nvSpPr>
        <p:spPr bwMode="auto">
          <a:xfrm>
            <a:off x="5694366" y="2812694"/>
            <a:ext cx="720000" cy="633600"/>
          </a:xfrm>
          <a:prstGeom prst="ellipse">
            <a:avLst/>
          </a:prstGeom>
          <a:solidFill>
            <a:srgbClr val="3BBEB4">
              <a:alpha val="80000"/>
            </a:srgbClr>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058" eaLnBrk="1" fontAlgn="auto" latinLnBrk="0" hangingPunct="1">
              <a:lnSpc>
                <a:spcPct val="150000"/>
              </a:lnSpc>
              <a:spcBef>
                <a:spcPts val="0"/>
              </a:spcBef>
              <a:spcAft>
                <a:spcPts val="0"/>
              </a:spcAft>
              <a:buClr>
                <a:srgbClr val="FFFFFF">
                  <a:lumMod val="50000"/>
                  <a:lumOff val="50000"/>
                </a:srgbClr>
              </a:buClr>
              <a:buSzTx/>
              <a:buFontTx/>
              <a:buNone/>
              <a:tabLst/>
              <a:defRPr/>
            </a:pPr>
            <a:r>
              <a:rPr lang="zh-CN" altLang="en-US" sz="1000" b="1" kern="0" dirty="0">
                <a:gradFill flip="none" rotWithShape="1">
                  <a:gsLst>
                    <a:gs pos="0">
                      <a:srgbClr val="FFFFFF"/>
                    </a:gs>
                    <a:gs pos="100000">
                      <a:srgbClr val="FFFFFF"/>
                    </a:gs>
                  </a:gsLst>
                  <a:path path="circle">
                    <a:fillToRect r="100000" b="100000"/>
                  </a:path>
                  <a:tileRect l="-100000" t="-100000"/>
                </a:gradFill>
                <a:latin typeface="微软雅黑" panose="020B0503020204020204" pitchFamily="34" charset="-122"/>
                <a:ea typeface="+mn-ea"/>
              </a:rPr>
              <a:t>销售公司</a:t>
            </a:r>
            <a:endParaRPr kumimoji="0" lang="en-US" sz="1000" b="1" i="0" u="none" strike="noStrike" kern="0" cap="none" spc="0" normalizeH="0" baseline="0" noProof="0" dirty="0">
              <a:ln>
                <a:noFill/>
              </a:ln>
              <a:gradFill flip="none" rotWithShape="1">
                <a:gsLst>
                  <a:gs pos="0">
                    <a:srgbClr val="FFFFFF"/>
                  </a:gs>
                  <a:gs pos="100000">
                    <a:srgbClr val="FFFFFF"/>
                  </a:gs>
                </a:gsLst>
                <a:path path="circle">
                  <a:fillToRect r="100000" b="100000"/>
                </a:path>
                <a:tileRect l="-100000" t="-100000"/>
              </a:gradFill>
              <a:effectLst/>
              <a:uLnTx/>
              <a:uFillTx/>
              <a:latin typeface="微软雅黑" panose="020B0503020204020204" pitchFamily="34" charset="-122"/>
              <a:ea typeface="+mn-ea"/>
              <a:cs typeface="+mn-cs"/>
            </a:endParaRPr>
          </a:p>
        </p:txBody>
      </p:sp>
      <p:sp>
        <p:nvSpPr>
          <p:cNvPr id="537" name="Oval 18"/>
          <p:cNvSpPr/>
          <p:nvPr/>
        </p:nvSpPr>
        <p:spPr bwMode="auto">
          <a:xfrm>
            <a:off x="6756504" y="2812694"/>
            <a:ext cx="720000" cy="633600"/>
          </a:xfrm>
          <a:prstGeom prst="ellipse">
            <a:avLst/>
          </a:prstGeom>
          <a:solidFill>
            <a:srgbClr val="3BBEB4">
              <a:alpha val="80000"/>
            </a:srgbClr>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058" eaLnBrk="1" fontAlgn="auto" latinLnBrk="0" hangingPunct="1">
              <a:lnSpc>
                <a:spcPct val="150000"/>
              </a:lnSpc>
              <a:spcBef>
                <a:spcPts val="0"/>
              </a:spcBef>
              <a:spcAft>
                <a:spcPts val="0"/>
              </a:spcAft>
              <a:buClr>
                <a:srgbClr val="FFFFFF">
                  <a:lumMod val="50000"/>
                  <a:lumOff val="50000"/>
                </a:srgbClr>
              </a:buClr>
              <a:buSzTx/>
              <a:buFontTx/>
              <a:buNone/>
              <a:tabLst/>
              <a:defRPr/>
            </a:pPr>
            <a:r>
              <a:rPr lang="zh-CN" altLang="en-US" sz="1000" b="1" kern="0" dirty="0">
                <a:gradFill flip="none" rotWithShape="1">
                  <a:gsLst>
                    <a:gs pos="0">
                      <a:srgbClr val="FFFFFF"/>
                    </a:gs>
                    <a:gs pos="100000">
                      <a:srgbClr val="FFFFFF"/>
                    </a:gs>
                  </a:gsLst>
                  <a:path path="circle">
                    <a:fillToRect r="100000" b="100000"/>
                  </a:path>
                  <a:tileRect l="-100000" t="-100000"/>
                </a:gradFill>
                <a:latin typeface="微软雅黑" panose="020B0503020204020204" pitchFamily="34" charset="-122"/>
                <a:ea typeface="微软雅黑" panose="020B0503020204020204" pitchFamily="34" charset="-122"/>
              </a:rPr>
              <a:t>零售商</a:t>
            </a:r>
            <a:endParaRPr kumimoji="0" lang="en-US" sz="1000" b="1" i="0" u="none" strike="noStrike" kern="0" cap="none" spc="0" normalizeH="0" baseline="0" noProof="0" dirty="0">
              <a:ln>
                <a:noFill/>
              </a:ln>
              <a:gradFill flip="none" rotWithShape="1">
                <a:gsLst>
                  <a:gs pos="0">
                    <a:srgbClr val="FFFFFF"/>
                  </a:gs>
                  <a:gs pos="100000">
                    <a:srgbClr val="FFFFFF"/>
                  </a:gs>
                </a:gsLst>
                <a:path path="circle">
                  <a:fillToRect r="100000" b="100000"/>
                </a:path>
                <a:tileRect l="-100000" t="-100000"/>
              </a:gradFill>
              <a:effectLst/>
              <a:uLnTx/>
              <a:uFillTx/>
              <a:latin typeface="微软雅黑" panose="020B0503020204020204" pitchFamily="34" charset="-122"/>
              <a:ea typeface="+mn-ea"/>
              <a:cs typeface="+mn-cs"/>
            </a:endParaRPr>
          </a:p>
        </p:txBody>
      </p:sp>
      <p:sp>
        <p:nvSpPr>
          <p:cNvPr id="540" name="Rounded Rectangle 117"/>
          <p:cNvSpPr/>
          <p:nvPr/>
        </p:nvSpPr>
        <p:spPr>
          <a:xfrm rot="5400000">
            <a:off x="7444685" y="2993989"/>
            <a:ext cx="929661" cy="283166"/>
          </a:xfrm>
          <a:prstGeom prst="round2DiagRect">
            <a:avLst>
              <a:gd name="adj1" fmla="val 50000"/>
              <a:gd name="adj2" fmla="val 0"/>
            </a:avLst>
          </a:prstGeom>
          <a:solidFill>
            <a:srgbClr val="00A7AA">
              <a:lumMod val="75000"/>
            </a:srgbClr>
          </a:solidFill>
          <a:ln w="15875" cap="flat" cmpd="sng" algn="ctr">
            <a:noFill/>
            <a:prstDash val="solid"/>
          </a:ln>
          <a:effectLst/>
        </p:spPr>
        <p:txBody>
          <a:bodyPr vert="vert270" lIns="36000" tIns="36000" rIns="36000" bIns="36000"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zh-CN" altLang="en-US" sz="1100" b="1" i="0" u="none" strike="noStrike" kern="0" cap="none" spc="0" normalizeH="0" baseline="0" noProof="0" dirty="0">
                <a:ln>
                  <a:noFill/>
                </a:ln>
                <a:solidFill>
                  <a:prstClr val="white"/>
                </a:solidFill>
                <a:effectLst/>
                <a:uLnTx/>
                <a:uFillTx/>
                <a:latin typeface="微软雅黑" pitchFamily="34" charset="-122"/>
                <a:ea typeface="微软雅黑" panose="020B0503020204020204" pitchFamily="34" charset="-122"/>
                <a:cs typeface="+mn-cs"/>
              </a:rPr>
              <a:t>产业输出</a:t>
            </a:r>
            <a:endParaRPr kumimoji="0" lang="en-US" altLang="en-US" sz="1100" b="1" i="0" u="none" strike="noStrike" kern="0" cap="none" spc="0" normalizeH="0" baseline="0" noProof="0" dirty="0">
              <a:ln>
                <a:noFill/>
              </a:ln>
              <a:solidFill>
                <a:prstClr val="white"/>
              </a:solidFill>
              <a:effectLst/>
              <a:uLnTx/>
              <a:uFillTx/>
              <a:latin typeface="微软雅黑" pitchFamily="34" charset="-122"/>
              <a:ea typeface="+mn-ea"/>
              <a:cs typeface="+mn-cs"/>
            </a:endParaRPr>
          </a:p>
        </p:txBody>
      </p:sp>
      <p:sp>
        <p:nvSpPr>
          <p:cNvPr id="552" name="圆角矩形 61"/>
          <p:cNvSpPr/>
          <p:nvPr/>
        </p:nvSpPr>
        <p:spPr>
          <a:xfrm>
            <a:off x="823400" y="2339934"/>
            <a:ext cx="828092" cy="359606"/>
          </a:xfrm>
          <a:prstGeom prst="roundRect">
            <a:avLst/>
          </a:prstGeom>
          <a:solidFill>
            <a:srgbClr val="545F66">
              <a:lumMod val="40000"/>
              <a:lumOff val="60000"/>
            </a:srgbClr>
          </a:solidFill>
          <a:ln w="25400" cap="flat" cmpd="sng" algn="ctr">
            <a:noFill/>
            <a:prstDash val="solid"/>
          </a:ln>
          <a:effectLst/>
        </p:spPr>
        <p:txBody>
          <a:bodyPr rtlCol="0" anchor="ctr"/>
          <a:lstStyle/>
          <a:p>
            <a:pPr marL="0" marR="0" lvl="0" indent="0" algn="ctr" defTabSz="1218712" eaLnBrk="1" fontAlgn="auto" latinLnBrk="0" hangingPunct="1">
              <a:lnSpc>
                <a:spcPct val="100000"/>
              </a:lnSpc>
              <a:spcBef>
                <a:spcPts val="0"/>
              </a:spcBef>
              <a:spcAft>
                <a:spcPts val="0"/>
              </a:spcAft>
              <a:buClrTx/>
              <a:buSzTx/>
              <a:buFontTx/>
              <a:buNone/>
              <a:tabLst/>
              <a:defRPr/>
            </a:pPr>
            <a:r>
              <a:rPr lang="zh-CN" altLang="en-US" sz="1100" kern="0" dirty="0">
                <a:solidFill>
                  <a:prstClr val="black"/>
                </a:solidFill>
                <a:latin typeface="Franklin Gothic Medium"/>
                <a:ea typeface="微软雅黑" panose="020B0503020204020204" pitchFamily="34" charset="-122"/>
              </a:rPr>
              <a:t>第三方担保</a:t>
            </a:r>
            <a:endParaRPr kumimoji="0" lang="zh-CN" altLang="en-US" sz="1100" b="0" i="0" u="none" strike="noStrike" kern="0" cap="none" spc="0" normalizeH="0" baseline="0" noProof="0" dirty="0">
              <a:ln>
                <a:noFill/>
              </a:ln>
              <a:solidFill>
                <a:prstClr val="black"/>
              </a:solidFill>
              <a:effectLst/>
              <a:uLnTx/>
              <a:uFillTx/>
              <a:latin typeface="Franklin Gothic Medium"/>
              <a:ea typeface="微软雅黑" panose="020B0503020204020204" pitchFamily="34" charset="-122"/>
              <a:cs typeface="+mn-cs"/>
            </a:endParaRPr>
          </a:p>
        </p:txBody>
      </p:sp>
      <p:sp>
        <p:nvSpPr>
          <p:cNvPr id="553" name="圆角矩形 70"/>
          <p:cNvSpPr/>
          <p:nvPr/>
        </p:nvSpPr>
        <p:spPr>
          <a:xfrm>
            <a:off x="823400" y="2824221"/>
            <a:ext cx="828092" cy="359606"/>
          </a:xfrm>
          <a:prstGeom prst="roundRect">
            <a:avLst/>
          </a:prstGeom>
          <a:solidFill>
            <a:srgbClr val="545F66">
              <a:lumMod val="40000"/>
              <a:lumOff val="60000"/>
            </a:srgbClr>
          </a:solidFill>
          <a:ln w="25400" cap="flat" cmpd="sng" algn="ctr">
            <a:noFill/>
            <a:prstDash val="solid"/>
          </a:ln>
          <a:effectLst/>
        </p:spPr>
        <p:txBody>
          <a:bodyPr rtlCol="0" anchor="ctr"/>
          <a:lstStyle/>
          <a:p>
            <a:pPr marL="0" marR="0" lvl="0" indent="0" algn="ctr" defTabSz="1218712" eaLnBrk="1" fontAlgn="auto" latinLnBrk="0" hangingPunct="1">
              <a:lnSpc>
                <a:spcPct val="100000"/>
              </a:lnSpc>
              <a:spcBef>
                <a:spcPts val="0"/>
              </a:spcBef>
              <a:spcAft>
                <a:spcPts val="0"/>
              </a:spcAft>
              <a:buClrTx/>
              <a:buSzTx/>
              <a:buFontTx/>
              <a:buNone/>
              <a:tabLst/>
              <a:defRPr/>
            </a:pPr>
            <a:r>
              <a:rPr kumimoji="0" lang="zh-CN" altLang="en-US" sz="1100" b="0" i="0" u="none" strike="noStrike" kern="0" cap="none" spc="0" normalizeH="0" baseline="0" noProof="0" dirty="0">
                <a:ln>
                  <a:noFill/>
                </a:ln>
                <a:solidFill>
                  <a:prstClr val="black"/>
                </a:solidFill>
                <a:effectLst/>
                <a:uLnTx/>
                <a:uFillTx/>
                <a:latin typeface="Franklin Gothic Medium"/>
                <a:ea typeface="微软雅黑" panose="020B0503020204020204" pitchFamily="34" charset="-122"/>
                <a:cs typeface="+mn-cs"/>
              </a:rPr>
              <a:t>第三方数据公司</a:t>
            </a:r>
          </a:p>
        </p:txBody>
      </p:sp>
      <p:sp>
        <p:nvSpPr>
          <p:cNvPr id="555" name="Rounded Rectangle 117"/>
          <p:cNvSpPr/>
          <p:nvPr/>
        </p:nvSpPr>
        <p:spPr>
          <a:xfrm rot="5400000">
            <a:off x="1637951" y="2977062"/>
            <a:ext cx="929661" cy="283166"/>
          </a:xfrm>
          <a:prstGeom prst="round2DiagRect">
            <a:avLst>
              <a:gd name="adj1" fmla="val 50000"/>
              <a:gd name="adj2" fmla="val 0"/>
            </a:avLst>
          </a:prstGeom>
          <a:solidFill>
            <a:srgbClr val="00A7AA">
              <a:lumMod val="75000"/>
            </a:srgbClr>
          </a:solidFill>
          <a:ln w="15875" cap="flat" cmpd="sng" algn="ctr">
            <a:noFill/>
            <a:prstDash val="solid"/>
          </a:ln>
          <a:effectLst/>
        </p:spPr>
        <p:txBody>
          <a:bodyPr vert="vert270" lIns="36000" tIns="36000" rIns="36000" bIns="36000"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zh-CN" altLang="en-US" sz="1100" b="1" i="0" u="none" strike="noStrike" kern="0" cap="none" spc="0" normalizeH="0" baseline="0" noProof="0" dirty="0">
                <a:ln>
                  <a:noFill/>
                </a:ln>
                <a:solidFill>
                  <a:prstClr val="white"/>
                </a:solidFill>
                <a:effectLst/>
                <a:uLnTx/>
                <a:uFillTx/>
                <a:latin typeface="微软雅黑" pitchFamily="34" charset="-122"/>
                <a:ea typeface="微软雅黑" panose="020B0503020204020204" pitchFamily="34" charset="-122"/>
                <a:cs typeface="+mn-cs"/>
              </a:rPr>
              <a:t>产业协作</a:t>
            </a:r>
            <a:endParaRPr kumimoji="0" lang="en-US" altLang="en-US" sz="1100" b="1" i="0" u="none" strike="noStrike" kern="0" cap="none" spc="0" normalizeH="0" baseline="0" noProof="0" dirty="0">
              <a:ln>
                <a:noFill/>
              </a:ln>
              <a:solidFill>
                <a:prstClr val="white"/>
              </a:solidFill>
              <a:effectLst/>
              <a:uLnTx/>
              <a:uFillTx/>
              <a:latin typeface="微软雅黑" pitchFamily="34" charset="-122"/>
              <a:ea typeface="+mn-ea"/>
              <a:cs typeface="+mn-cs"/>
            </a:endParaRPr>
          </a:p>
        </p:txBody>
      </p:sp>
      <p:cxnSp>
        <p:nvCxnSpPr>
          <p:cNvPr id="556" name="直接连接符 555"/>
          <p:cNvCxnSpPr/>
          <p:nvPr/>
        </p:nvCxnSpPr>
        <p:spPr>
          <a:xfrm>
            <a:off x="4917919" y="2023748"/>
            <a:ext cx="0" cy="288000"/>
          </a:xfrm>
          <a:prstGeom prst="line">
            <a:avLst/>
          </a:prstGeom>
          <a:noFill/>
          <a:ln w="22225" cap="flat" cmpd="sng" algn="ctr">
            <a:solidFill>
              <a:srgbClr val="0563B8">
                <a:shade val="95000"/>
                <a:satMod val="105000"/>
              </a:srgbClr>
            </a:solidFill>
            <a:prstDash val="solid"/>
          </a:ln>
          <a:effectLst/>
        </p:spPr>
      </p:cxnSp>
      <p:cxnSp>
        <p:nvCxnSpPr>
          <p:cNvPr id="557" name="直接连接符 556"/>
          <p:cNvCxnSpPr/>
          <p:nvPr/>
        </p:nvCxnSpPr>
        <p:spPr>
          <a:xfrm>
            <a:off x="7191695" y="2023748"/>
            <a:ext cx="0" cy="288000"/>
          </a:xfrm>
          <a:prstGeom prst="line">
            <a:avLst/>
          </a:prstGeom>
          <a:noFill/>
          <a:ln w="22225" cap="flat" cmpd="sng" algn="ctr">
            <a:solidFill>
              <a:srgbClr val="0563B8">
                <a:shade val="95000"/>
                <a:satMod val="105000"/>
              </a:srgbClr>
            </a:solidFill>
            <a:prstDash val="solid"/>
          </a:ln>
          <a:effectLst/>
        </p:spPr>
      </p:cxnSp>
      <p:cxnSp>
        <p:nvCxnSpPr>
          <p:cNvPr id="558" name="直接连接符 557"/>
          <p:cNvCxnSpPr/>
          <p:nvPr/>
        </p:nvCxnSpPr>
        <p:spPr>
          <a:xfrm>
            <a:off x="4919339" y="2159430"/>
            <a:ext cx="2268000" cy="1058"/>
          </a:xfrm>
          <a:prstGeom prst="line">
            <a:avLst/>
          </a:prstGeom>
          <a:noFill/>
          <a:ln w="9525" cap="flat" cmpd="sng" algn="ctr">
            <a:solidFill>
              <a:srgbClr val="0563B8"/>
            </a:solidFill>
            <a:prstDash val="solid"/>
            <a:headEnd type="triangle"/>
            <a:tailEnd type="triangle"/>
          </a:ln>
          <a:effectLst/>
        </p:spPr>
      </p:cxnSp>
      <p:sp>
        <p:nvSpPr>
          <p:cNvPr id="559" name="圆角矩形 85"/>
          <p:cNvSpPr/>
          <p:nvPr/>
        </p:nvSpPr>
        <p:spPr>
          <a:xfrm>
            <a:off x="5479926" y="1926497"/>
            <a:ext cx="1124595" cy="216000"/>
          </a:xfrm>
          <a:prstGeom prst="roundRect">
            <a:avLst/>
          </a:prstGeom>
          <a:solidFill>
            <a:srgbClr val="FFC000"/>
          </a:solidFill>
          <a:ln w="25400" cap="flat" cmpd="sng" algn="ctr">
            <a:noFill/>
            <a:prstDash val="solid"/>
          </a:ln>
          <a:effectLst/>
        </p:spPr>
        <p:txBody>
          <a:bodyPr rtlCol="0" anchor="ctr"/>
          <a:lstStyle/>
          <a:p>
            <a:pPr marL="0" marR="0" lvl="0" indent="0" algn="ctr" defTabSz="1218712" eaLnBrk="1" fontAlgn="auto" latinLnBrk="0" hangingPunct="1">
              <a:lnSpc>
                <a:spcPct val="100000"/>
              </a:lnSpc>
              <a:spcBef>
                <a:spcPts val="0"/>
              </a:spcBef>
              <a:spcAft>
                <a:spcPts val="0"/>
              </a:spcAft>
              <a:buClrTx/>
              <a:buSzTx/>
              <a:buFontTx/>
              <a:buNone/>
              <a:tabLst/>
              <a:defRPr/>
            </a:pPr>
            <a:r>
              <a:rPr kumimoji="0" lang="zh-CN" altLang="en-US" sz="900" b="0" i="0" u="none" strike="noStrike" kern="0" cap="none" spc="0" normalizeH="0" baseline="0" noProof="0" dirty="0">
                <a:ln>
                  <a:noFill/>
                </a:ln>
                <a:solidFill>
                  <a:prstClr val="black"/>
                </a:solidFill>
                <a:effectLst/>
                <a:uLnTx/>
                <a:uFillTx/>
                <a:latin typeface="Franklin Gothic Medium"/>
                <a:ea typeface="微软雅黑" panose="020B0503020204020204" pitchFamily="34" charset="-122"/>
                <a:cs typeface="+mn-cs"/>
              </a:rPr>
              <a:t>预付款融资</a:t>
            </a:r>
          </a:p>
        </p:txBody>
      </p:sp>
      <p:sp>
        <p:nvSpPr>
          <p:cNvPr id="560" name="圆角矩形 86"/>
          <p:cNvSpPr/>
          <p:nvPr/>
        </p:nvSpPr>
        <p:spPr>
          <a:xfrm>
            <a:off x="5479926" y="2172218"/>
            <a:ext cx="1124595" cy="216000"/>
          </a:xfrm>
          <a:prstGeom prst="roundRect">
            <a:avLst/>
          </a:prstGeom>
          <a:solidFill>
            <a:srgbClr val="FFC000"/>
          </a:solidFill>
          <a:ln w="25400" cap="flat" cmpd="sng" algn="ctr">
            <a:noFill/>
            <a:prstDash val="solid"/>
          </a:ln>
          <a:effectLst/>
        </p:spPr>
        <p:txBody>
          <a:bodyPr rtlCol="0" anchor="ctr"/>
          <a:lstStyle/>
          <a:p>
            <a:pPr marL="0" marR="0" lvl="0" indent="0" algn="ctr" defTabSz="1218712" eaLnBrk="1" fontAlgn="auto" latinLnBrk="0" hangingPunct="1">
              <a:lnSpc>
                <a:spcPct val="100000"/>
              </a:lnSpc>
              <a:spcBef>
                <a:spcPts val="0"/>
              </a:spcBef>
              <a:spcAft>
                <a:spcPts val="0"/>
              </a:spcAft>
              <a:buClrTx/>
              <a:buSzTx/>
              <a:buFontTx/>
              <a:buNone/>
              <a:tabLst/>
              <a:defRPr/>
            </a:pPr>
            <a:r>
              <a:rPr kumimoji="0" lang="zh-CN" altLang="en-US" sz="900" b="0" i="0" u="none" strike="noStrike" kern="0" cap="none" spc="0" normalizeH="0" baseline="0" noProof="0" dirty="0">
                <a:ln>
                  <a:noFill/>
                </a:ln>
                <a:solidFill>
                  <a:prstClr val="black"/>
                </a:solidFill>
                <a:effectLst/>
                <a:uLnTx/>
                <a:uFillTx/>
                <a:latin typeface="Franklin Gothic Medium"/>
                <a:ea typeface="微软雅黑" panose="020B0503020204020204" pitchFamily="34" charset="-122"/>
                <a:cs typeface="+mn-cs"/>
              </a:rPr>
              <a:t>经销商订单融资</a:t>
            </a:r>
          </a:p>
        </p:txBody>
      </p:sp>
      <p:cxnSp>
        <p:nvCxnSpPr>
          <p:cNvPr id="564" name="直接连接符 563"/>
          <p:cNvCxnSpPr/>
          <p:nvPr/>
        </p:nvCxnSpPr>
        <p:spPr>
          <a:xfrm>
            <a:off x="2594207" y="3655435"/>
            <a:ext cx="0" cy="288000"/>
          </a:xfrm>
          <a:prstGeom prst="line">
            <a:avLst/>
          </a:prstGeom>
          <a:noFill/>
          <a:ln w="22225" cap="flat" cmpd="sng" algn="ctr">
            <a:solidFill>
              <a:srgbClr val="0563B8">
                <a:shade val="95000"/>
                <a:satMod val="105000"/>
              </a:srgbClr>
            </a:solidFill>
            <a:prstDash val="solid"/>
          </a:ln>
          <a:effectLst/>
        </p:spPr>
      </p:cxnSp>
      <p:cxnSp>
        <p:nvCxnSpPr>
          <p:cNvPr id="565" name="直接连接符 564"/>
          <p:cNvCxnSpPr/>
          <p:nvPr/>
        </p:nvCxnSpPr>
        <p:spPr>
          <a:xfrm>
            <a:off x="4337257" y="3655435"/>
            <a:ext cx="0" cy="288000"/>
          </a:xfrm>
          <a:prstGeom prst="line">
            <a:avLst/>
          </a:prstGeom>
          <a:noFill/>
          <a:ln w="22225" cap="flat" cmpd="sng" algn="ctr">
            <a:solidFill>
              <a:srgbClr val="0563B8">
                <a:shade val="95000"/>
                <a:satMod val="105000"/>
              </a:srgbClr>
            </a:solidFill>
            <a:prstDash val="solid"/>
          </a:ln>
          <a:effectLst/>
        </p:spPr>
      </p:cxnSp>
      <p:cxnSp>
        <p:nvCxnSpPr>
          <p:cNvPr id="566" name="直接连接符 565"/>
          <p:cNvCxnSpPr/>
          <p:nvPr/>
        </p:nvCxnSpPr>
        <p:spPr>
          <a:xfrm>
            <a:off x="2592283" y="3792751"/>
            <a:ext cx="1728000" cy="1058"/>
          </a:xfrm>
          <a:prstGeom prst="line">
            <a:avLst/>
          </a:prstGeom>
          <a:noFill/>
          <a:ln w="9525" cap="flat" cmpd="sng" algn="ctr">
            <a:solidFill>
              <a:srgbClr val="0563B8"/>
            </a:solidFill>
            <a:prstDash val="solid"/>
            <a:headEnd type="triangle"/>
            <a:tailEnd type="triangle"/>
          </a:ln>
          <a:effectLst/>
        </p:spPr>
      </p:cxnSp>
      <p:sp>
        <p:nvSpPr>
          <p:cNvPr id="567" name="圆角矩形 93"/>
          <p:cNvSpPr/>
          <p:nvPr/>
        </p:nvSpPr>
        <p:spPr>
          <a:xfrm>
            <a:off x="2781994" y="3689343"/>
            <a:ext cx="1308495" cy="216000"/>
          </a:xfrm>
          <a:prstGeom prst="roundRect">
            <a:avLst/>
          </a:prstGeom>
          <a:solidFill>
            <a:srgbClr val="FFC000"/>
          </a:solidFill>
          <a:ln w="25400" cap="flat" cmpd="sng" algn="ctr">
            <a:noFill/>
            <a:prstDash val="solid"/>
          </a:ln>
          <a:effectLst/>
        </p:spPr>
        <p:txBody>
          <a:bodyPr rtlCol="0" anchor="ctr"/>
          <a:lstStyle/>
          <a:p>
            <a:pPr marL="0" marR="0" lvl="0" indent="0" algn="ctr" defTabSz="1218712" eaLnBrk="1" fontAlgn="auto" latinLnBrk="0" hangingPunct="1">
              <a:lnSpc>
                <a:spcPct val="100000"/>
              </a:lnSpc>
              <a:spcBef>
                <a:spcPts val="0"/>
              </a:spcBef>
              <a:spcAft>
                <a:spcPts val="0"/>
              </a:spcAft>
              <a:buClrTx/>
              <a:buSzTx/>
              <a:buFontTx/>
              <a:buNone/>
              <a:tabLst/>
              <a:defRPr/>
            </a:pPr>
            <a:r>
              <a:rPr lang="zh-CN" altLang="en-US" sz="900" kern="0" dirty="0">
                <a:solidFill>
                  <a:prstClr val="black"/>
                </a:solidFill>
                <a:latin typeface="Franklin Gothic Medium"/>
                <a:ea typeface="微软雅黑" panose="020B0503020204020204" pitchFamily="34" charset="-122"/>
              </a:rPr>
              <a:t>应收质押</a:t>
            </a:r>
            <a:r>
              <a:rPr kumimoji="0" lang="en-US" altLang="zh-CN" sz="900" b="0" i="0" u="none" strike="noStrike" kern="0" cap="none" spc="0" normalizeH="0" baseline="0" noProof="0" dirty="0">
                <a:ln>
                  <a:noFill/>
                </a:ln>
                <a:solidFill>
                  <a:prstClr val="black"/>
                </a:solidFill>
                <a:effectLst/>
                <a:uLnTx/>
                <a:uFillTx/>
                <a:latin typeface="Franklin Gothic Medium"/>
                <a:ea typeface="微软雅黑" panose="020B0503020204020204" pitchFamily="34" charset="-122"/>
                <a:cs typeface="+mn-cs"/>
              </a:rPr>
              <a:t>/</a:t>
            </a:r>
            <a:r>
              <a:rPr kumimoji="0" lang="zh-CN" altLang="en-US" sz="900" b="0" i="0" u="none" strike="noStrike" kern="0" cap="none" spc="0" normalizeH="0" baseline="0" noProof="0" dirty="0">
                <a:ln>
                  <a:noFill/>
                </a:ln>
                <a:solidFill>
                  <a:prstClr val="black"/>
                </a:solidFill>
                <a:effectLst/>
                <a:uLnTx/>
                <a:uFillTx/>
                <a:latin typeface="Franklin Gothic Medium"/>
                <a:ea typeface="微软雅黑" panose="020B0503020204020204" pitchFamily="34" charset="-122"/>
                <a:cs typeface="+mn-cs"/>
              </a:rPr>
              <a:t>保理融资</a:t>
            </a:r>
          </a:p>
        </p:txBody>
      </p:sp>
      <p:sp>
        <p:nvSpPr>
          <p:cNvPr id="568" name="Oval 18"/>
          <p:cNvSpPr/>
          <p:nvPr/>
        </p:nvSpPr>
        <p:spPr bwMode="auto">
          <a:xfrm>
            <a:off x="3570090" y="2812694"/>
            <a:ext cx="720000" cy="634503"/>
          </a:xfrm>
          <a:prstGeom prst="ellipse">
            <a:avLst/>
          </a:prstGeom>
          <a:solidFill>
            <a:srgbClr val="3BBEB4">
              <a:alpha val="80000"/>
            </a:srgbClr>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058" eaLnBrk="1" fontAlgn="auto" latinLnBrk="0" hangingPunct="1">
              <a:lnSpc>
                <a:spcPct val="150000"/>
              </a:lnSpc>
              <a:spcBef>
                <a:spcPts val="0"/>
              </a:spcBef>
              <a:spcAft>
                <a:spcPts val="0"/>
              </a:spcAft>
              <a:buClr>
                <a:srgbClr val="FFFFFF">
                  <a:lumMod val="50000"/>
                  <a:lumOff val="50000"/>
                </a:srgbClr>
              </a:buClr>
              <a:buSzTx/>
              <a:buFontTx/>
              <a:buNone/>
              <a:tabLst/>
              <a:defRPr/>
            </a:pPr>
            <a:r>
              <a:rPr kumimoji="0" lang="zh-CN" altLang="en-US" sz="1000" b="1" i="0" u="none" strike="noStrike" kern="0" cap="none" spc="0" normalizeH="0" baseline="0" noProof="0" dirty="0">
                <a:ln>
                  <a:noFill/>
                </a:ln>
                <a:gradFill flip="none" rotWithShape="1">
                  <a:gsLst>
                    <a:gs pos="0">
                      <a:srgbClr val="FFFFFF"/>
                    </a:gs>
                    <a:gs pos="100000">
                      <a:srgbClr val="FFFFFF"/>
                    </a:gs>
                  </a:gsLst>
                  <a:path path="circle">
                    <a:fillToRect r="100000" b="100000"/>
                  </a:path>
                  <a:tileRect l="-100000" t="-100000"/>
                </a:gradFill>
                <a:effectLst/>
                <a:uLnTx/>
                <a:uFillTx/>
                <a:latin typeface="微软雅黑" panose="020B0503020204020204" pitchFamily="34" charset="-122"/>
                <a:ea typeface="+mn-ea"/>
                <a:cs typeface="+mn-cs"/>
              </a:rPr>
              <a:t>奶站</a:t>
            </a:r>
            <a:r>
              <a:rPr kumimoji="0" lang="en-US" altLang="zh-CN" sz="1000" b="1" i="0" u="none" strike="noStrike" kern="0" cap="none" spc="0" normalizeH="0" baseline="0" noProof="0" dirty="0">
                <a:ln>
                  <a:noFill/>
                </a:ln>
                <a:gradFill flip="none" rotWithShape="1">
                  <a:gsLst>
                    <a:gs pos="0">
                      <a:srgbClr val="FFFFFF"/>
                    </a:gs>
                    <a:gs pos="100000">
                      <a:srgbClr val="FFFFFF"/>
                    </a:gs>
                  </a:gsLst>
                  <a:path path="circle">
                    <a:fillToRect r="100000" b="100000"/>
                  </a:path>
                  <a:tileRect l="-100000" t="-100000"/>
                </a:gradFill>
                <a:effectLst/>
                <a:uLnTx/>
                <a:uFillTx/>
                <a:latin typeface="微软雅黑" panose="020B0503020204020204" pitchFamily="34" charset="-122"/>
                <a:ea typeface="+mn-ea"/>
                <a:cs typeface="+mn-cs"/>
              </a:rPr>
              <a:t>/</a:t>
            </a:r>
            <a:r>
              <a:rPr kumimoji="0" lang="zh-CN" altLang="en-US" sz="1000" b="1" i="0" u="none" strike="noStrike" kern="0" cap="none" spc="0" normalizeH="0" baseline="0" noProof="0" dirty="0">
                <a:ln>
                  <a:noFill/>
                </a:ln>
                <a:gradFill flip="none" rotWithShape="1">
                  <a:gsLst>
                    <a:gs pos="0">
                      <a:srgbClr val="FFFFFF"/>
                    </a:gs>
                    <a:gs pos="100000">
                      <a:srgbClr val="FFFFFF"/>
                    </a:gs>
                  </a:gsLst>
                  <a:path path="circle">
                    <a:fillToRect r="100000" b="100000"/>
                  </a:path>
                  <a:tileRect l="-100000" t="-100000"/>
                </a:gradFill>
                <a:effectLst/>
                <a:uLnTx/>
                <a:uFillTx/>
                <a:latin typeface="微软雅黑" panose="020B0503020204020204" pitchFamily="34" charset="-122"/>
                <a:ea typeface="+mn-ea"/>
                <a:cs typeface="+mn-cs"/>
              </a:rPr>
              <a:t>牧场</a:t>
            </a:r>
            <a:endParaRPr kumimoji="0" lang="en-US" sz="1000" b="1" i="0" u="none" strike="noStrike" kern="0" cap="none" spc="0" normalizeH="0" baseline="0" noProof="0" dirty="0">
              <a:ln>
                <a:noFill/>
              </a:ln>
              <a:gradFill flip="none" rotWithShape="1">
                <a:gsLst>
                  <a:gs pos="0">
                    <a:srgbClr val="FFFFFF"/>
                  </a:gs>
                  <a:gs pos="100000">
                    <a:srgbClr val="FFFFFF"/>
                  </a:gs>
                </a:gsLst>
                <a:path path="circle">
                  <a:fillToRect r="100000" b="100000"/>
                </a:path>
                <a:tileRect l="-100000" t="-100000"/>
              </a:gradFill>
              <a:effectLst/>
              <a:uLnTx/>
              <a:uFillTx/>
              <a:latin typeface="微软雅黑" panose="020B0503020204020204" pitchFamily="34" charset="-122"/>
              <a:ea typeface="+mn-ea"/>
              <a:cs typeface="+mn-cs"/>
            </a:endParaRPr>
          </a:p>
        </p:txBody>
      </p:sp>
      <p:sp>
        <p:nvSpPr>
          <p:cNvPr id="569" name="圆角矩形 95"/>
          <p:cNvSpPr/>
          <p:nvPr/>
        </p:nvSpPr>
        <p:spPr>
          <a:xfrm>
            <a:off x="823400" y="3293253"/>
            <a:ext cx="828092" cy="359606"/>
          </a:xfrm>
          <a:prstGeom prst="roundRect">
            <a:avLst/>
          </a:prstGeom>
          <a:solidFill>
            <a:srgbClr val="545F66">
              <a:lumMod val="40000"/>
              <a:lumOff val="60000"/>
            </a:srgbClr>
          </a:solidFill>
          <a:ln w="25400" cap="flat" cmpd="sng" algn="ctr">
            <a:noFill/>
            <a:prstDash val="solid"/>
          </a:ln>
          <a:effectLst/>
        </p:spPr>
        <p:txBody>
          <a:bodyPr rtlCol="0" anchor="ctr"/>
          <a:lstStyle/>
          <a:p>
            <a:pPr marL="0" marR="0" lvl="0" indent="0" algn="ctr" defTabSz="1218712" eaLnBrk="1" fontAlgn="auto" latinLnBrk="0" hangingPunct="1">
              <a:lnSpc>
                <a:spcPct val="100000"/>
              </a:lnSpc>
              <a:spcBef>
                <a:spcPts val="0"/>
              </a:spcBef>
              <a:spcAft>
                <a:spcPts val="0"/>
              </a:spcAft>
              <a:buClrTx/>
              <a:buSzTx/>
              <a:buFontTx/>
              <a:buNone/>
              <a:tabLst/>
              <a:defRPr/>
            </a:pPr>
            <a:r>
              <a:rPr lang="zh-CN" altLang="en-US" sz="1100" kern="0" dirty="0">
                <a:solidFill>
                  <a:prstClr val="black"/>
                </a:solidFill>
                <a:latin typeface="Franklin Gothic Medium"/>
                <a:ea typeface="微软雅黑" panose="020B0503020204020204" pitchFamily="34" charset="-122"/>
              </a:rPr>
              <a:t>保险公司</a:t>
            </a:r>
            <a:endParaRPr kumimoji="0" lang="zh-CN" altLang="en-US" sz="1100" b="0" i="0" u="none" strike="noStrike" kern="0" cap="none" spc="0" normalizeH="0" baseline="0" noProof="0" dirty="0">
              <a:ln>
                <a:noFill/>
              </a:ln>
              <a:solidFill>
                <a:prstClr val="black"/>
              </a:solidFill>
              <a:effectLst/>
              <a:uLnTx/>
              <a:uFillTx/>
              <a:latin typeface="Franklin Gothic Medium"/>
              <a:ea typeface="微软雅黑" panose="020B0503020204020204" pitchFamily="34" charset="-122"/>
              <a:cs typeface="+mn-cs"/>
            </a:endParaRPr>
          </a:p>
        </p:txBody>
      </p:sp>
      <p:sp>
        <p:nvSpPr>
          <p:cNvPr id="570" name="圆角矩形 96"/>
          <p:cNvSpPr/>
          <p:nvPr/>
        </p:nvSpPr>
        <p:spPr>
          <a:xfrm>
            <a:off x="823400" y="3769073"/>
            <a:ext cx="828092" cy="359606"/>
          </a:xfrm>
          <a:prstGeom prst="roundRect">
            <a:avLst/>
          </a:prstGeom>
          <a:solidFill>
            <a:srgbClr val="545F66">
              <a:lumMod val="40000"/>
              <a:lumOff val="60000"/>
            </a:srgbClr>
          </a:solidFill>
          <a:ln w="25400" cap="flat" cmpd="sng" algn="ctr">
            <a:noFill/>
            <a:prstDash val="solid"/>
          </a:ln>
          <a:effectLst/>
        </p:spPr>
        <p:txBody>
          <a:bodyPr rtlCol="0" anchor="ctr"/>
          <a:lstStyle/>
          <a:p>
            <a:pPr marL="0" marR="0" lvl="0" indent="0" algn="ctr" defTabSz="1218712" eaLnBrk="1" fontAlgn="auto" latinLnBrk="0" hangingPunct="1">
              <a:lnSpc>
                <a:spcPct val="100000"/>
              </a:lnSpc>
              <a:spcBef>
                <a:spcPts val="0"/>
              </a:spcBef>
              <a:spcAft>
                <a:spcPts val="0"/>
              </a:spcAft>
              <a:buClrTx/>
              <a:buSzTx/>
              <a:buFontTx/>
              <a:buNone/>
              <a:tabLst/>
              <a:defRPr/>
            </a:pPr>
            <a:r>
              <a:rPr kumimoji="0" lang="zh-CN" altLang="en-US" sz="1100" b="0" i="0" u="none" strike="noStrike" kern="0" cap="none" spc="0" normalizeH="0" baseline="0" noProof="0" dirty="0">
                <a:ln>
                  <a:noFill/>
                </a:ln>
                <a:solidFill>
                  <a:prstClr val="black"/>
                </a:solidFill>
                <a:effectLst/>
                <a:uLnTx/>
                <a:uFillTx/>
                <a:latin typeface="Franklin Gothic Medium"/>
                <a:ea typeface="微软雅黑" panose="020B0503020204020204" pitchFamily="34" charset="-122"/>
                <a:cs typeface="+mn-cs"/>
              </a:rPr>
              <a:t>支付公司</a:t>
            </a:r>
          </a:p>
        </p:txBody>
      </p:sp>
      <p:sp>
        <p:nvSpPr>
          <p:cNvPr id="571" name="TextBox 18"/>
          <p:cNvSpPr txBox="1"/>
          <p:nvPr/>
        </p:nvSpPr>
        <p:spPr>
          <a:xfrm>
            <a:off x="8235529" y="2244489"/>
            <a:ext cx="1294800" cy="452432"/>
          </a:xfrm>
          <a:prstGeom prst="rect">
            <a:avLst/>
          </a:prstGeom>
          <a:noFill/>
        </p:spPr>
        <p:txBody>
          <a:bodyPr wrap="square" rtlCol="0">
            <a:spAutoFit/>
          </a:bodyPr>
          <a:lstStyle/>
          <a:p>
            <a:pPr marL="0" marR="0" lvl="0" indent="0" defTabSz="1218712" eaLnBrk="1" fontAlgn="auto" latinLnBrk="0" hangingPunct="1">
              <a:lnSpc>
                <a:spcPct val="130000"/>
              </a:lnSpc>
              <a:spcBef>
                <a:spcPts val="600"/>
              </a:spcBef>
              <a:spcAft>
                <a:spcPts val="0"/>
              </a:spcAft>
              <a:buClrTx/>
              <a:buSzTx/>
              <a:buFontTx/>
              <a:buNone/>
              <a:tabLst/>
              <a:defRPr/>
            </a:pPr>
            <a:r>
              <a:rPr kumimoji="0" lang="zh-CN" altLang="en-US" sz="900" b="0" i="0" u="none" strike="noStrike" kern="0" cap="none" spc="0" normalizeH="0" baseline="0" noProof="0" dirty="0">
                <a:ln>
                  <a:noFill/>
                </a:ln>
                <a:solidFill>
                  <a:prstClr val="black">
                    <a:lumMod val="65000"/>
                    <a:lumOff val="35000"/>
                  </a:prstClr>
                </a:solidFill>
                <a:effectLst/>
                <a:uLnTx/>
                <a:uFillTx/>
                <a:latin typeface="Franklin Gothic Medium"/>
                <a:ea typeface="微软雅黑" panose="020B0503020204020204" pitchFamily="34" charset="-122"/>
              </a:rPr>
              <a:t>为产业链提供专业的金融服务，跨界融合</a:t>
            </a:r>
          </a:p>
        </p:txBody>
      </p:sp>
      <p:sp>
        <p:nvSpPr>
          <p:cNvPr id="574" name="文本占位符 4"/>
          <p:cNvSpPr txBox="1">
            <a:spLocks noChangeArrowheads="1"/>
          </p:cNvSpPr>
          <p:nvPr/>
        </p:nvSpPr>
        <p:spPr bwMode="auto">
          <a:xfrm>
            <a:off x="9344191" y="2845849"/>
            <a:ext cx="638005" cy="20592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lvl1pPr eaLnBrk="0" hangingPunct="0">
              <a:defRPr sz="2000">
                <a:solidFill>
                  <a:schemeClr val="tx1"/>
                </a:solidFill>
                <a:latin typeface="Calibri" pitchFamily="34" charset="0"/>
                <a:ea typeface="宋体" pitchFamily="2" charset="-122"/>
              </a:defRPr>
            </a:lvl1pPr>
            <a:lvl2pPr marL="742950" indent="-285750" eaLnBrk="0" hangingPunct="0">
              <a:defRPr sz="2000">
                <a:solidFill>
                  <a:schemeClr val="tx1"/>
                </a:solidFill>
                <a:latin typeface="Calibri" pitchFamily="34" charset="0"/>
                <a:ea typeface="宋体" pitchFamily="2" charset="-122"/>
              </a:defRPr>
            </a:lvl2pPr>
            <a:lvl3pPr marL="1143000" indent="-228600" eaLnBrk="0" hangingPunct="0">
              <a:defRPr sz="2000">
                <a:solidFill>
                  <a:schemeClr val="tx1"/>
                </a:solidFill>
                <a:latin typeface="Calibri" pitchFamily="34" charset="0"/>
                <a:ea typeface="宋体" pitchFamily="2" charset="-122"/>
              </a:defRPr>
            </a:lvl3pPr>
            <a:lvl4pPr marL="1600200" indent="-228600" eaLnBrk="0" hangingPunct="0">
              <a:defRPr sz="2000">
                <a:solidFill>
                  <a:schemeClr val="tx1"/>
                </a:solidFill>
                <a:latin typeface="Calibri" pitchFamily="34" charset="0"/>
                <a:ea typeface="宋体" pitchFamily="2" charset="-122"/>
              </a:defRPr>
            </a:lvl4pPr>
            <a:lvl5pPr marL="2057400" indent="-228600" eaLnBrk="0" hangingPunct="0">
              <a:defRPr sz="2000">
                <a:solidFill>
                  <a:schemeClr val="tx1"/>
                </a:solidFill>
                <a:latin typeface="Calibri" pitchFamily="34" charset="0"/>
                <a:ea typeface="宋体" pitchFamily="2" charset="-122"/>
              </a:defRPr>
            </a:lvl5pPr>
            <a:lvl6pPr marL="2514600" indent="-228600" defTabSz="1006475" eaLnBrk="0" fontAlgn="base" hangingPunct="0">
              <a:spcBef>
                <a:spcPct val="0"/>
              </a:spcBef>
              <a:spcAft>
                <a:spcPct val="0"/>
              </a:spcAft>
              <a:buFont typeface="Arial" pitchFamily="34" charset="0"/>
              <a:defRPr sz="2000">
                <a:solidFill>
                  <a:schemeClr val="tx1"/>
                </a:solidFill>
                <a:latin typeface="Calibri" pitchFamily="34" charset="0"/>
                <a:ea typeface="宋体" pitchFamily="2" charset="-122"/>
              </a:defRPr>
            </a:lvl6pPr>
            <a:lvl7pPr marL="2971800" indent="-228600" defTabSz="1006475" eaLnBrk="0" fontAlgn="base" hangingPunct="0">
              <a:spcBef>
                <a:spcPct val="0"/>
              </a:spcBef>
              <a:spcAft>
                <a:spcPct val="0"/>
              </a:spcAft>
              <a:buFont typeface="Arial" pitchFamily="34" charset="0"/>
              <a:defRPr sz="2000">
                <a:solidFill>
                  <a:schemeClr val="tx1"/>
                </a:solidFill>
                <a:latin typeface="Calibri" pitchFamily="34" charset="0"/>
                <a:ea typeface="宋体" pitchFamily="2" charset="-122"/>
              </a:defRPr>
            </a:lvl7pPr>
            <a:lvl8pPr marL="3429000" indent="-228600" defTabSz="1006475" eaLnBrk="0" fontAlgn="base" hangingPunct="0">
              <a:spcBef>
                <a:spcPct val="0"/>
              </a:spcBef>
              <a:spcAft>
                <a:spcPct val="0"/>
              </a:spcAft>
              <a:buFont typeface="Arial" pitchFamily="34" charset="0"/>
              <a:defRPr sz="2000">
                <a:solidFill>
                  <a:schemeClr val="tx1"/>
                </a:solidFill>
                <a:latin typeface="Calibri" pitchFamily="34" charset="0"/>
                <a:ea typeface="宋体" pitchFamily="2" charset="-122"/>
              </a:defRPr>
            </a:lvl8pPr>
            <a:lvl9pPr marL="3886200" indent="-228600" defTabSz="1006475" eaLnBrk="0" fontAlgn="base" hangingPunct="0">
              <a:spcBef>
                <a:spcPct val="0"/>
              </a:spcBef>
              <a:spcAft>
                <a:spcPct val="0"/>
              </a:spcAft>
              <a:buFont typeface="Arial" pitchFamily="34" charset="0"/>
              <a:defRPr sz="2000">
                <a:solidFill>
                  <a:schemeClr val="tx1"/>
                </a:solidFill>
                <a:latin typeface="Calibri" pitchFamily="34" charset="0"/>
                <a:ea typeface="宋体" pitchFamily="2" charset="-122"/>
              </a:defRPr>
            </a:lvl9pPr>
          </a:lstStyle>
          <a:p>
            <a:pPr marL="0" marR="0" lvl="0" indent="0" defTabSz="1218712" eaLnBrk="1" fontAlgn="auto" latinLnBrk="0" hangingPunct="1">
              <a:lnSpc>
                <a:spcPct val="100000"/>
              </a:lnSpc>
              <a:spcBef>
                <a:spcPct val="20000"/>
              </a:spcBef>
              <a:spcAft>
                <a:spcPts val="0"/>
              </a:spcAft>
              <a:buClr>
                <a:srgbClr val="005688"/>
              </a:buClr>
              <a:buSzTx/>
              <a:buFont typeface="+mj-lt"/>
              <a:buNone/>
              <a:tabLst/>
              <a:defRPr/>
            </a:pPr>
            <a:r>
              <a:rPr kumimoji="0" lang="zh-CN" altLang="en-US" sz="9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再融资</a:t>
            </a:r>
            <a:r>
              <a:rPr kumimoji="0" lang="en-US" altLang="zh-CN" sz="9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a:t>
            </a:r>
            <a:r>
              <a:rPr kumimoji="0" lang="zh-CN" altLang="en-US" sz="9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再保理</a:t>
            </a:r>
          </a:p>
        </p:txBody>
      </p:sp>
      <p:cxnSp>
        <p:nvCxnSpPr>
          <p:cNvPr id="575" name="直接连接符 574"/>
          <p:cNvCxnSpPr/>
          <p:nvPr/>
        </p:nvCxnSpPr>
        <p:spPr>
          <a:xfrm>
            <a:off x="4517026" y="3794564"/>
            <a:ext cx="2844000" cy="1058"/>
          </a:xfrm>
          <a:prstGeom prst="line">
            <a:avLst/>
          </a:prstGeom>
          <a:noFill/>
          <a:ln w="9525" cap="flat" cmpd="sng" algn="ctr">
            <a:solidFill>
              <a:srgbClr val="0563B8"/>
            </a:solidFill>
            <a:prstDash val="solid"/>
            <a:headEnd type="triangle"/>
            <a:tailEnd type="triangle"/>
          </a:ln>
          <a:effectLst/>
        </p:spPr>
      </p:cxnSp>
      <p:sp>
        <p:nvSpPr>
          <p:cNvPr id="576" name="圆角矩形 73"/>
          <p:cNvSpPr/>
          <p:nvPr/>
        </p:nvSpPr>
        <p:spPr>
          <a:xfrm>
            <a:off x="4860363" y="3689343"/>
            <a:ext cx="1008000" cy="216000"/>
          </a:xfrm>
          <a:prstGeom prst="roundRect">
            <a:avLst/>
          </a:prstGeom>
          <a:solidFill>
            <a:srgbClr val="FFC000"/>
          </a:solidFill>
          <a:ln w="25400" cap="flat" cmpd="sng" algn="ctr">
            <a:noFill/>
            <a:prstDash val="solid"/>
          </a:ln>
          <a:effectLst/>
        </p:spPr>
        <p:txBody>
          <a:bodyPr rtlCol="0" anchor="ctr"/>
          <a:lstStyle/>
          <a:p>
            <a:pPr marL="0" marR="0" lvl="0" indent="0" algn="ctr" defTabSz="1218712" eaLnBrk="1" fontAlgn="auto" latinLnBrk="0" hangingPunct="1">
              <a:lnSpc>
                <a:spcPct val="100000"/>
              </a:lnSpc>
              <a:spcBef>
                <a:spcPts val="0"/>
              </a:spcBef>
              <a:spcAft>
                <a:spcPts val="0"/>
              </a:spcAft>
              <a:buClrTx/>
              <a:buSzTx/>
              <a:buFontTx/>
              <a:buNone/>
              <a:tabLst/>
              <a:defRPr/>
            </a:pPr>
            <a:r>
              <a:rPr lang="zh-CN" altLang="en-US" sz="900" kern="0" dirty="0">
                <a:solidFill>
                  <a:prstClr val="black"/>
                </a:solidFill>
                <a:latin typeface="Franklin Gothic Medium"/>
                <a:ea typeface="微软雅黑" panose="020B0503020204020204" pitchFamily="34" charset="-122"/>
              </a:rPr>
              <a:t>订单融资</a:t>
            </a:r>
            <a:endParaRPr kumimoji="0" lang="zh-CN" altLang="en-US" sz="900" b="0" i="0" u="none" strike="noStrike" kern="0" cap="none" spc="0" normalizeH="0" baseline="0" noProof="0" dirty="0">
              <a:ln>
                <a:noFill/>
              </a:ln>
              <a:solidFill>
                <a:prstClr val="black"/>
              </a:solidFill>
              <a:effectLst/>
              <a:uLnTx/>
              <a:uFillTx/>
              <a:latin typeface="Franklin Gothic Medium"/>
              <a:ea typeface="微软雅黑" panose="020B0503020204020204" pitchFamily="34" charset="-122"/>
              <a:cs typeface="+mn-cs"/>
            </a:endParaRPr>
          </a:p>
        </p:txBody>
      </p:sp>
      <p:sp>
        <p:nvSpPr>
          <p:cNvPr id="577" name="圆角矩形 80"/>
          <p:cNvSpPr/>
          <p:nvPr/>
        </p:nvSpPr>
        <p:spPr>
          <a:xfrm>
            <a:off x="8274225" y="3713097"/>
            <a:ext cx="1080000" cy="360000"/>
          </a:xfrm>
          <a:prstGeom prst="roundRect">
            <a:avLst/>
          </a:prstGeom>
          <a:solidFill>
            <a:srgbClr val="93AFCA">
              <a:lumMod val="75000"/>
            </a:srgbClr>
          </a:solidFill>
          <a:ln w="9525" algn="ctr">
            <a:noFill/>
            <a:round/>
            <a:headEnd type="triangle" w="lg" len="lg"/>
            <a:tailEnd type="triangle" w="lg" len="lg"/>
          </a:ln>
          <a:effectLst/>
        </p:spPr>
        <p:txBody>
          <a:bodyPr lIns="36000" tIns="36000" rIns="36000" bIns="36000" anchor="ctr"/>
          <a:lstStyle/>
          <a:p>
            <a:pPr marL="0" marR="0" lvl="0" indent="0" algn="ctr" defTabSz="1218712" eaLnBrk="1" fontAlgn="auto" latinLnBrk="0" hangingPunct="1">
              <a:lnSpc>
                <a:spcPct val="100000"/>
              </a:lnSpc>
              <a:spcBef>
                <a:spcPts val="0"/>
              </a:spcBef>
              <a:spcAft>
                <a:spcPts val="0"/>
              </a:spcAft>
              <a:buClr>
                <a:srgbClr val="2DB6B3"/>
              </a:buClr>
              <a:buSzTx/>
              <a:buFontTx/>
              <a:buNone/>
              <a:tabLst/>
              <a:defRPr/>
            </a:pPr>
            <a:r>
              <a:rPr kumimoji="0" lang="zh-CN" altLang="en-US" sz="10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charset="0"/>
              </a:rPr>
              <a:t>小</a:t>
            </a:r>
            <a:r>
              <a:rPr lang="zh-CN" altLang="en-US" sz="1000" b="1" kern="0" dirty="0">
                <a:solidFill>
                  <a:prstClr val="white"/>
                </a:solidFill>
                <a:latin typeface="微软雅黑" panose="020B0503020204020204" pitchFamily="34" charset="-122"/>
                <a:ea typeface="微软雅黑" panose="020B0503020204020204" pitchFamily="34" charset="-122"/>
                <a:cs typeface="Arial" charset="0"/>
              </a:rPr>
              <a:t>贷</a:t>
            </a:r>
            <a:r>
              <a:rPr lang="en-US" altLang="zh-CN" sz="1000" b="1" kern="0" dirty="0">
                <a:solidFill>
                  <a:prstClr val="white"/>
                </a:solidFill>
                <a:latin typeface="微软雅黑" panose="020B0503020204020204" pitchFamily="34" charset="-122"/>
                <a:ea typeface="微软雅黑" panose="020B0503020204020204" pitchFamily="34" charset="-122"/>
                <a:cs typeface="Arial" charset="0"/>
              </a:rPr>
              <a:t>/</a:t>
            </a:r>
            <a:r>
              <a:rPr lang="zh-CN" altLang="en-US" sz="1000" b="1" kern="0" dirty="0">
                <a:solidFill>
                  <a:prstClr val="white"/>
                </a:solidFill>
                <a:latin typeface="微软雅黑" panose="020B0503020204020204" pitchFamily="34" charset="-122"/>
                <a:ea typeface="微软雅黑" panose="020B0503020204020204" pitchFamily="34" charset="-122"/>
                <a:cs typeface="Arial" charset="0"/>
              </a:rPr>
              <a:t>消费金融</a:t>
            </a:r>
            <a:endParaRPr kumimoji="0" lang="zh-CN" altLang="en-US" sz="10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charset="0"/>
            </a:endParaRPr>
          </a:p>
        </p:txBody>
      </p:sp>
      <p:sp>
        <p:nvSpPr>
          <p:cNvPr id="578" name="圆角矩形 84"/>
          <p:cNvSpPr/>
          <p:nvPr/>
        </p:nvSpPr>
        <p:spPr>
          <a:xfrm>
            <a:off x="10231215" y="2837902"/>
            <a:ext cx="950606" cy="360000"/>
          </a:xfrm>
          <a:prstGeom prst="roundRect">
            <a:avLst/>
          </a:prstGeom>
          <a:solidFill>
            <a:srgbClr val="93AFCA">
              <a:lumMod val="75000"/>
            </a:srgbClr>
          </a:solidFill>
          <a:ln w="9525" algn="ctr">
            <a:noFill/>
            <a:round/>
            <a:headEnd type="triangle" w="lg" len="lg"/>
            <a:tailEnd type="triangle" w="lg" len="lg"/>
          </a:ln>
          <a:effectLst/>
        </p:spPr>
        <p:txBody>
          <a:bodyPr lIns="36000" tIns="36000" rIns="36000" bIns="36000" anchor="ctr"/>
          <a:lstStyle/>
          <a:p>
            <a:pPr algn="ctr" defTabSz="1218712" eaLnBrk="1" fontAlgn="auto" hangingPunct="1">
              <a:spcBef>
                <a:spcPts val="0"/>
              </a:spcBef>
              <a:spcAft>
                <a:spcPts val="0"/>
              </a:spcAft>
              <a:buClr>
                <a:srgbClr val="2DB6B3"/>
              </a:buClr>
            </a:pPr>
            <a:r>
              <a:rPr lang="zh-CN" altLang="en-US" sz="1000" b="1" kern="0" dirty="0">
                <a:solidFill>
                  <a:prstClr val="white"/>
                </a:solidFill>
                <a:latin typeface="微软雅黑" panose="020B0503020204020204" pitchFamily="34" charset="-122"/>
                <a:ea typeface="微软雅黑" panose="020B0503020204020204" pitchFamily="34" charset="-122"/>
                <a:cs typeface="Arial" charset="0"/>
              </a:rPr>
              <a:t>银行</a:t>
            </a:r>
            <a:r>
              <a:rPr lang="en-US" altLang="zh-CN" sz="1000" b="1" kern="0" dirty="0">
                <a:solidFill>
                  <a:prstClr val="white"/>
                </a:solidFill>
                <a:latin typeface="微软雅黑" panose="020B0503020204020204" pitchFamily="34" charset="-122"/>
                <a:ea typeface="微软雅黑" panose="020B0503020204020204" pitchFamily="34" charset="-122"/>
                <a:cs typeface="Arial" charset="0"/>
              </a:rPr>
              <a:t>/</a:t>
            </a:r>
            <a:r>
              <a:rPr lang="zh-CN" altLang="en-US" sz="1000" b="1" kern="0" dirty="0">
                <a:solidFill>
                  <a:prstClr val="white"/>
                </a:solidFill>
                <a:latin typeface="微软雅黑" panose="020B0503020204020204" pitchFamily="34" charset="-122"/>
                <a:ea typeface="微软雅黑" panose="020B0503020204020204" pitchFamily="34" charset="-122"/>
                <a:cs typeface="Arial" charset="0"/>
              </a:rPr>
              <a:t>交易所</a:t>
            </a:r>
          </a:p>
        </p:txBody>
      </p:sp>
      <p:sp>
        <p:nvSpPr>
          <p:cNvPr id="579" name="圆角矩形 97"/>
          <p:cNvSpPr/>
          <p:nvPr/>
        </p:nvSpPr>
        <p:spPr>
          <a:xfrm>
            <a:off x="8264700" y="2828377"/>
            <a:ext cx="1080000" cy="360000"/>
          </a:xfrm>
          <a:prstGeom prst="roundRect">
            <a:avLst/>
          </a:prstGeom>
          <a:solidFill>
            <a:srgbClr val="93AFCA">
              <a:lumMod val="75000"/>
            </a:srgbClr>
          </a:solidFill>
          <a:ln w="9525" algn="ctr">
            <a:noFill/>
            <a:round/>
            <a:headEnd type="triangle" w="lg" len="lg"/>
            <a:tailEnd type="triangle" w="lg" len="lg"/>
          </a:ln>
          <a:effectLst/>
        </p:spPr>
        <p:txBody>
          <a:bodyPr lIns="36000" tIns="36000" rIns="36000" bIns="36000" anchor="ctr"/>
          <a:lstStyle/>
          <a:p>
            <a:pPr marL="0" marR="0" lvl="0" indent="0" algn="ctr" defTabSz="1218712" eaLnBrk="1" fontAlgn="auto" latinLnBrk="0" hangingPunct="1">
              <a:lnSpc>
                <a:spcPct val="100000"/>
              </a:lnSpc>
              <a:spcBef>
                <a:spcPts val="0"/>
              </a:spcBef>
              <a:spcAft>
                <a:spcPts val="0"/>
              </a:spcAft>
              <a:buClr>
                <a:srgbClr val="2DB6B3"/>
              </a:buClr>
              <a:buSzTx/>
              <a:buFontTx/>
              <a:buNone/>
              <a:tabLst/>
              <a:defRPr/>
            </a:pPr>
            <a:r>
              <a:rPr lang="zh-CN" altLang="en-US" sz="1000" b="1" kern="0" dirty="0">
                <a:solidFill>
                  <a:prstClr val="white"/>
                </a:solidFill>
                <a:latin typeface="微软雅黑" panose="020B0503020204020204" pitchFamily="34" charset="-122"/>
                <a:ea typeface="微软雅黑" panose="020B0503020204020204" pitchFamily="34" charset="-122"/>
                <a:cs typeface="Arial" charset="0"/>
              </a:rPr>
              <a:t>商业保理公司</a:t>
            </a:r>
            <a:endParaRPr kumimoji="0" lang="zh-CN" altLang="en-US" sz="10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charset="0"/>
            </a:endParaRPr>
          </a:p>
        </p:txBody>
      </p:sp>
      <p:sp>
        <p:nvSpPr>
          <p:cNvPr id="580" name="文本占位符 4"/>
          <p:cNvSpPr txBox="1">
            <a:spLocks noChangeArrowheads="1"/>
          </p:cNvSpPr>
          <p:nvPr/>
        </p:nvSpPr>
        <p:spPr bwMode="auto">
          <a:xfrm>
            <a:off x="4778667" y="1125533"/>
            <a:ext cx="2003554" cy="18973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lvl1pPr eaLnBrk="0" hangingPunct="0">
              <a:defRPr sz="2000">
                <a:solidFill>
                  <a:schemeClr val="tx1"/>
                </a:solidFill>
                <a:latin typeface="Calibri" pitchFamily="34" charset="0"/>
                <a:ea typeface="宋体" pitchFamily="2" charset="-122"/>
              </a:defRPr>
            </a:lvl1pPr>
            <a:lvl2pPr marL="742950" indent="-285750" eaLnBrk="0" hangingPunct="0">
              <a:defRPr sz="2000">
                <a:solidFill>
                  <a:schemeClr val="tx1"/>
                </a:solidFill>
                <a:latin typeface="Calibri" pitchFamily="34" charset="0"/>
                <a:ea typeface="宋体" pitchFamily="2" charset="-122"/>
              </a:defRPr>
            </a:lvl2pPr>
            <a:lvl3pPr marL="1143000" indent="-228600" eaLnBrk="0" hangingPunct="0">
              <a:defRPr sz="2000">
                <a:solidFill>
                  <a:schemeClr val="tx1"/>
                </a:solidFill>
                <a:latin typeface="Calibri" pitchFamily="34" charset="0"/>
                <a:ea typeface="宋体" pitchFamily="2" charset="-122"/>
              </a:defRPr>
            </a:lvl3pPr>
            <a:lvl4pPr marL="1600200" indent="-228600" eaLnBrk="0" hangingPunct="0">
              <a:defRPr sz="2000">
                <a:solidFill>
                  <a:schemeClr val="tx1"/>
                </a:solidFill>
                <a:latin typeface="Calibri" pitchFamily="34" charset="0"/>
                <a:ea typeface="宋体" pitchFamily="2" charset="-122"/>
              </a:defRPr>
            </a:lvl4pPr>
            <a:lvl5pPr marL="2057400" indent="-228600" eaLnBrk="0" hangingPunct="0">
              <a:defRPr sz="2000">
                <a:solidFill>
                  <a:schemeClr val="tx1"/>
                </a:solidFill>
                <a:latin typeface="Calibri" pitchFamily="34" charset="0"/>
                <a:ea typeface="宋体" pitchFamily="2" charset="-122"/>
              </a:defRPr>
            </a:lvl5pPr>
            <a:lvl6pPr marL="2514600" indent="-228600" defTabSz="1006475" eaLnBrk="0" fontAlgn="base" hangingPunct="0">
              <a:spcBef>
                <a:spcPct val="0"/>
              </a:spcBef>
              <a:spcAft>
                <a:spcPct val="0"/>
              </a:spcAft>
              <a:buFont typeface="Arial" pitchFamily="34" charset="0"/>
              <a:defRPr sz="2000">
                <a:solidFill>
                  <a:schemeClr val="tx1"/>
                </a:solidFill>
                <a:latin typeface="Calibri" pitchFamily="34" charset="0"/>
                <a:ea typeface="宋体" pitchFamily="2" charset="-122"/>
              </a:defRPr>
            </a:lvl6pPr>
            <a:lvl7pPr marL="2971800" indent="-228600" defTabSz="1006475" eaLnBrk="0" fontAlgn="base" hangingPunct="0">
              <a:spcBef>
                <a:spcPct val="0"/>
              </a:spcBef>
              <a:spcAft>
                <a:spcPct val="0"/>
              </a:spcAft>
              <a:buFont typeface="Arial" pitchFamily="34" charset="0"/>
              <a:defRPr sz="2000">
                <a:solidFill>
                  <a:schemeClr val="tx1"/>
                </a:solidFill>
                <a:latin typeface="Calibri" pitchFamily="34" charset="0"/>
                <a:ea typeface="宋体" pitchFamily="2" charset="-122"/>
              </a:defRPr>
            </a:lvl7pPr>
            <a:lvl8pPr marL="3429000" indent="-228600" defTabSz="1006475" eaLnBrk="0" fontAlgn="base" hangingPunct="0">
              <a:spcBef>
                <a:spcPct val="0"/>
              </a:spcBef>
              <a:spcAft>
                <a:spcPct val="0"/>
              </a:spcAft>
              <a:buFont typeface="Arial" pitchFamily="34" charset="0"/>
              <a:defRPr sz="2000">
                <a:solidFill>
                  <a:schemeClr val="tx1"/>
                </a:solidFill>
                <a:latin typeface="Calibri" pitchFamily="34" charset="0"/>
                <a:ea typeface="宋体" pitchFamily="2" charset="-122"/>
              </a:defRPr>
            </a:lvl8pPr>
            <a:lvl9pPr marL="3886200" indent="-228600" defTabSz="1006475" eaLnBrk="0" fontAlgn="base" hangingPunct="0">
              <a:spcBef>
                <a:spcPct val="0"/>
              </a:spcBef>
              <a:spcAft>
                <a:spcPct val="0"/>
              </a:spcAft>
              <a:buFont typeface="Arial" pitchFamily="34" charset="0"/>
              <a:defRPr sz="2000">
                <a:solidFill>
                  <a:schemeClr val="tx1"/>
                </a:solidFill>
                <a:latin typeface="Calibri" pitchFamily="34" charset="0"/>
                <a:ea typeface="宋体" pitchFamily="2" charset="-122"/>
              </a:defRPr>
            </a:lvl9pPr>
          </a:lstStyle>
          <a:p>
            <a:pPr marL="0" marR="0" lvl="0" indent="0" defTabSz="1218712" eaLnBrk="1" fontAlgn="auto" latinLnBrk="0" hangingPunct="1">
              <a:lnSpc>
                <a:spcPct val="100000"/>
              </a:lnSpc>
              <a:spcBef>
                <a:spcPct val="20000"/>
              </a:spcBef>
              <a:spcAft>
                <a:spcPts val="0"/>
              </a:spcAft>
              <a:buClr>
                <a:srgbClr val="005688"/>
              </a:buClr>
              <a:buSzTx/>
              <a:buFont typeface="+mj-lt"/>
              <a:buNone/>
              <a:tabLst/>
              <a:defRPr/>
            </a:pPr>
            <a:r>
              <a:rPr kumimoji="0" lang="zh-CN" altLang="en-US" sz="1400" b="1" i="0" u="sng"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蒙牛集团产业链      </a:t>
            </a:r>
          </a:p>
        </p:txBody>
      </p:sp>
      <p:sp>
        <p:nvSpPr>
          <p:cNvPr id="581" name="圆角矩形 99"/>
          <p:cNvSpPr/>
          <p:nvPr/>
        </p:nvSpPr>
        <p:spPr>
          <a:xfrm>
            <a:off x="10231215" y="3428375"/>
            <a:ext cx="950606" cy="360000"/>
          </a:xfrm>
          <a:prstGeom prst="roundRect">
            <a:avLst/>
          </a:prstGeom>
          <a:solidFill>
            <a:srgbClr val="93AFCA">
              <a:lumMod val="75000"/>
            </a:srgbClr>
          </a:solidFill>
          <a:ln w="9525" algn="ctr">
            <a:noFill/>
            <a:round/>
            <a:headEnd type="triangle" w="lg" len="lg"/>
            <a:tailEnd type="triangle" w="lg" len="lg"/>
          </a:ln>
          <a:effectLst/>
        </p:spPr>
        <p:txBody>
          <a:bodyPr lIns="36000" tIns="36000" rIns="36000" bIns="36000" anchor="ctr"/>
          <a:lstStyle/>
          <a:p>
            <a:pPr marL="0" marR="0" lvl="0" indent="0" algn="ctr" defTabSz="1218712" eaLnBrk="1" fontAlgn="auto" latinLnBrk="0" hangingPunct="1">
              <a:lnSpc>
                <a:spcPct val="100000"/>
              </a:lnSpc>
              <a:spcBef>
                <a:spcPts val="0"/>
              </a:spcBef>
              <a:spcAft>
                <a:spcPts val="0"/>
              </a:spcAft>
              <a:buClr>
                <a:srgbClr val="2DB6B3"/>
              </a:buClr>
              <a:buSzTx/>
              <a:buFontTx/>
              <a:buNone/>
              <a:tabLst/>
              <a:defRPr/>
            </a:pPr>
            <a:r>
              <a:rPr kumimoji="0" lang="en-US" altLang="zh-CN" sz="10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charset="0"/>
              </a:rPr>
              <a:t>P2P</a:t>
            </a:r>
            <a:r>
              <a:rPr kumimoji="0" lang="zh-CN" altLang="en-US" sz="10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charset="0"/>
              </a:rPr>
              <a:t>平台</a:t>
            </a:r>
          </a:p>
        </p:txBody>
      </p:sp>
      <p:sp>
        <p:nvSpPr>
          <p:cNvPr id="582" name="圆角矩形 102"/>
          <p:cNvSpPr/>
          <p:nvPr/>
        </p:nvSpPr>
        <p:spPr>
          <a:xfrm>
            <a:off x="8274225" y="1908832"/>
            <a:ext cx="1080000" cy="360000"/>
          </a:xfrm>
          <a:prstGeom prst="roundRect">
            <a:avLst/>
          </a:prstGeom>
          <a:solidFill>
            <a:srgbClr val="93AFCA">
              <a:lumMod val="75000"/>
            </a:srgbClr>
          </a:solidFill>
          <a:ln w="9525" algn="ctr">
            <a:noFill/>
            <a:round/>
            <a:headEnd type="triangle" w="lg" len="lg"/>
            <a:tailEnd type="triangle" w="lg" len="lg"/>
          </a:ln>
          <a:effectLst/>
        </p:spPr>
        <p:txBody>
          <a:bodyPr lIns="36000" tIns="36000" rIns="36000" bIns="36000" anchor="ctr"/>
          <a:lstStyle/>
          <a:p>
            <a:pPr algn="ctr" defTabSz="1218712" eaLnBrk="1" fontAlgn="auto" hangingPunct="1">
              <a:spcBef>
                <a:spcPts val="0"/>
              </a:spcBef>
              <a:spcAft>
                <a:spcPts val="0"/>
              </a:spcAft>
              <a:buClr>
                <a:srgbClr val="2DB6B3"/>
              </a:buClr>
            </a:pPr>
            <a:r>
              <a:rPr lang="zh-CN" altLang="en-US" sz="1000" b="1" kern="0" dirty="0">
                <a:solidFill>
                  <a:prstClr val="white"/>
                </a:solidFill>
                <a:latin typeface="微软雅黑" panose="020B0503020204020204" pitchFamily="34" charset="-122"/>
                <a:ea typeface="微软雅黑" panose="020B0503020204020204" pitchFamily="34" charset="-122"/>
                <a:cs typeface="Arial" charset="0"/>
              </a:rPr>
              <a:t>银行</a:t>
            </a:r>
          </a:p>
        </p:txBody>
      </p:sp>
      <p:cxnSp>
        <p:nvCxnSpPr>
          <p:cNvPr id="583" name="直接连接符 58"/>
          <p:cNvCxnSpPr>
            <a:cxnSpLocks/>
            <a:stCxn id="578" idx="1"/>
            <a:endCxn id="577" idx="3"/>
          </p:cNvCxnSpPr>
          <p:nvPr/>
        </p:nvCxnSpPr>
        <p:spPr bwMode="ltGray">
          <a:xfrm rot="10800000" flipV="1">
            <a:off x="9354225" y="3017901"/>
            <a:ext cx="876990" cy="875195"/>
          </a:xfrm>
          <a:prstGeom prst="bentConnector3">
            <a:avLst>
              <a:gd name="adj1" fmla="val 50000"/>
            </a:avLst>
          </a:prstGeom>
          <a:noFill/>
          <a:ln w="9525" cap="flat" cmpd="sng" algn="ctr">
            <a:solidFill>
              <a:srgbClr val="0563B8">
                <a:shade val="95000"/>
                <a:satMod val="105000"/>
              </a:srgbClr>
            </a:solidFill>
            <a:prstDash val="solid"/>
            <a:headEnd type="triangle" w="med" len="med"/>
            <a:tailEnd type="none" w="med" len="med"/>
          </a:ln>
          <a:effectLst/>
        </p:spPr>
      </p:cxnSp>
      <p:cxnSp>
        <p:nvCxnSpPr>
          <p:cNvPr id="586" name="直接连接符 585"/>
          <p:cNvCxnSpPr/>
          <p:nvPr/>
        </p:nvCxnSpPr>
        <p:spPr>
          <a:xfrm>
            <a:off x="4508707" y="3655435"/>
            <a:ext cx="0" cy="288000"/>
          </a:xfrm>
          <a:prstGeom prst="line">
            <a:avLst/>
          </a:prstGeom>
          <a:noFill/>
          <a:ln w="22225" cap="flat" cmpd="sng" algn="ctr">
            <a:solidFill>
              <a:srgbClr val="0563B8">
                <a:shade val="95000"/>
                <a:satMod val="105000"/>
              </a:srgbClr>
            </a:solidFill>
            <a:prstDash val="solid"/>
          </a:ln>
          <a:effectLst/>
        </p:spPr>
      </p:cxnSp>
      <p:cxnSp>
        <p:nvCxnSpPr>
          <p:cNvPr id="587" name="直接连接符 586"/>
          <p:cNvCxnSpPr/>
          <p:nvPr/>
        </p:nvCxnSpPr>
        <p:spPr>
          <a:xfrm>
            <a:off x="7379001" y="3655435"/>
            <a:ext cx="0" cy="288000"/>
          </a:xfrm>
          <a:prstGeom prst="line">
            <a:avLst/>
          </a:prstGeom>
          <a:noFill/>
          <a:ln w="22225" cap="flat" cmpd="sng" algn="ctr">
            <a:solidFill>
              <a:srgbClr val="0563B8">
                <a:shade val="95000"/>
                <a:satMod val="105000"/>
              </a:srgbClr>
            </a:solidFill>
            <a:prstDash val="solid"/>
          </a:ln>
          <a:effectLst/>
        </p:spPr>
      </p:cxnSp>
      <p:sp>
        <p:nvSpPr>
          <p:cNvPr id="588" name="圆角矩形 63"/>
          <p:cNvSpPr/>
          <p:nvPr/>
        </p:nvSpPr>
        <p:spPr>
          <a:xfrm>
            <a:off x="6012491" y="3689343"/>
            <a:ext cx="1008000" cy="216000"/>
          </a:xfrm>
          <a:prstGeom prst="roundRect">
            <a:avLst/>
          </a:prstGeom>
          <a:solidFill>
            <a:srgbClr val="FFC000"/>
          </a:solidFill>
          <a:ln w="25400" cap="flat" cmpd="sng" algn="ctr">
            <a:noFill/>
            <a:prstDash val="solid"/>
          </a:ln>
          <a:effectLst/>
        </p:spPr>
        <p:txBody>
          <a:bodyPr rtlCol="0" anchor="ctr"/>
          <a:lstStyle/>
          <a:p>
            <a:pPr marL="0" marR="0" lvl="0" indent="0" algn="ctr" defTabSz="1218712" eaLnBrk="1" fontAlgn="auto" latinLnBrk="0" hangingPunct="1">
              <a:lnSpc>
                <a:spcPct val="100000"/>
              </a:lnSpc>
              <a:spcBef>
                <a:spcPts val="0"/>
              </a:spcBef>
              <a:spcAft>
                <a:spcPts val="0"/>
              </a:spcAft>
              <a:buClrTx/>
              <a:buSzTx/>
              <a:buFontTx/>
              <a:buNone/>
              <a:tabLst/>
              <a:defRPr/>
            </a:pPr>
            <a:r>
              <a:rPr kumimoji="0" lang="zh-CN" altLang="en-US" sz="900" b="0" i="0" u="none" strike="noStrike" kern="0" cap="none" spc="0" normalizeH="0" baseline="0" noProof="0" dirty="0">
                <a:ln>
                  <a:noFill/>
                </a:ln>
                <a:solidFill>
                  <a:prstClr val="black"/>
                </a:solidFill>
                <a:effectLst/>
                <a:uLnTx/>
                <a:uFillTx/>
                <a:latin typeface="Franklin Gothic Medium"/>
                <a:ea typeface="微软雅黑" panose="020B0503020204020204" pitchFamily="34" charset="-122"/>
                <a:cs typeface="+mn-cs"/>
              </a:rPr>
              <a:t>商超贷</a:t>
            </a:r>
          </a:p>
        </p:txBody>
      </p:sp>
      <p:sp>
        <p:nvSpPr>
          <p:cNvPr id="589" name="椭圆 588"/>
          <p:cNvSpPr/>
          <p:nvPr/>
        </p:nvSpPr>
        <p:spPr>
          <a:xfrm>
            <a:off x="8123107" y="2244489"/>
            <a:ext cx="144000" cy="144000"/>
          </a:xfrm>
          <a:prstGeom prst="ellipse">
            <a:avLst/>
          </a:prstGeom>
          <a:noFill/>
          <a:ln w="6350" cap="flat" cmpd="sng" algn="ctr">
            <a:solidFill>
              <a:srgbClr val="545F66">
                <a:lumMod val="75000"/>
              </a:srgbClr>
            </a:solidFill>
            <a:prstDash val="solid"/>
          </a:ln>
          <a:effectLst/>
        </p:spPr>
        <p:txBody>
          <a:bodyPr rtlCol="0" anchor="ctr"/>
          <a:lstStyle/>
          <a:p>
            <a:pPr marL="0" marR="0" lvl="0" indent="0" algn="ctr" defTabSz="1218712" eaLnBrk="1" fontAlgn="auto" latinLnBrk="0" hangingPunct="1">
              <a:lnSpc>
                <a:spcPct val="100000"/>
              </a:lnSpc>
              <a:spcBef>
                <a:spcPts val="0"/>
              </a:spcBef>
              <a:spcAft>
                <a:spcPts val="0"/>
              </a:spcAft>
              <a:buClrTx/>
              <a:buSzTx/>
              <a:buFontTx/>
              <a:buNone/>
              <a:tabLst/>
              <a:defRPr/>
            </a:pPr>
            <a:r>
              <a:rPr kumimoji="0" lang="en-US" altLang="zh-CN" sz="800" b="1" i="0" u="none" strike="noStrike" kern="0" cap="none" spc="0" normalizeH="0" baseline="0" noProof="0" dirty="0">
                <a:ln>
                  <a:noFill/>
                </a:ln>
                <a:solidFill>
                  <a:srgbClr val="545F66">
                    <a:lumMod val="75000"/>
                  </a:srgbClr>
                </a:solidFill>
                <a:effectLst/>
                <a:uLnTx/>
                <a:uFillTx/>
                <a:latin typeface="Franklin Gothic Medium"/>
                <a:ea typeface="微软雅黑" panose="020B0503020204020204" pitchFamily="34" charset="-122"/>
                <a:cs typeface="+mn-cs"/>
              </a:rPr>
              <a:t>1</a:t>
            </a:r>
            <a:endParaRPr kumimoji="0" lang="zh-CN" altLang="en-US" sz="800" b="1" i="0" u="none" strike="noStrike" kern="0" cap="none" spc="0" normalizeH="0" baseline="0" noProof="0" dirty="0">
              <a:ln>
                <a:noFill/>
              </a:ln>
              <a:solidFill>
                <a:srgbClr val="545F66">
                  <a:lumMod val="75000"/>
                </a:srgbClr>
              </a:solidFill>
              <a:effectLst/>
              <a:uLnTx/>
              <a:uFillTx/>
              <a:latin typeface="Franklin Gothic Medium"/>
              <a:ea typeface="微软雅黑" panose="020B0503020204020204" pitchFamily="34" charset="-122"/>
              <a:cs typeface="+mn-cs"/>
            </a:endParaRPr>
          </a:p>
        </p:txBody>
      </p:sp>
      <p:sp>
        <p:nvSpPr>
          <p:cNvPr id="596" name="TextBox 18"/>
          <p:cNvSpPr txBox="1"/>
          <p:nvPr/>
        </p:nvSpPr>
        <p:spPr>
          <a:xfrm>
            <a:off x="8235529" y="3132081"/>
            <a:ext cx="1294800" cy="452432"/>
          </a:xfrm>
          <a:prstGeom prst="rect">
            <a:avLst/>
          </a:prstGeom>
          <a:noFill/>
        </p:spPr>
        <p:txBody>
          <a:bodyPr wrap="square" rtlCol="0">
            <a:spAutoFit/>
          </a:bodyPr>
          <a:lstStyle/>
          <a:p>
            <a:pPr marL="0" marR="0" lvl="0" indent="0" defTabSz="1218712" eaLnBrk="1" fontAlgn="auto" latinLnBrk="0" hangingPunct="1">
              <a:lnSpc>
                <a:spcPct val="130000"/>
              </a:lnSpc>
              <a:spcBef>
                <a:spcPts val="600"/>
              </a:spcBef>
              <a:spcAft>
                <a:spcPts val="0"/>
              </a:spcAft>
              <a:buClrTx/>
              <a:buSzTx/>
              <a:buFontTx/>
              <a:buNone/>
              <a:tabLst/>
              <a:defRPr/>
            </a:pPr>
            <a:r>
              <a:rPr kumimoji="0" lang="zh-CN" altLang="en-US" sz="900" b="0" i="0" u="none" strike="noStrike" kern="0" cap="none" spc="0" normalizeH="0" baseline="0" noProof="0" dirty="0">
                <a:ln>
                  <a:noFill/>
                </a:ln>
                <a:solidFill>
                  <a:prstClr val="black">
                    <a:lumMod val="65000"/>
                    <a:lumOff val="35000"/>
                  </a:prstClr>
                </a:solidFill>
                <a:effectLst/>
                <a:uLnTx/>
                <a:uFillTx/>
                <a:latin typeface="Franklin Gothic Medium"/>
                <a:ea typeface="微软雅黑" panose="020B0503020204020204" pitchFamily="34" charset="-122"/>
              </a:rPr>
              <a:t>保理业务，资金来源金融机构或互金平台</a:t>
            </a:r>
          </a:p>
        </p:txBody>
      </p:sp>
      <p:sp>
        <p:nvSpPr>
          <p:cNvPr id="597" name="椭圆 596"/>
          <p:cNvSpPr/>
          <p:nvPr/>
        </p:nvSpPr>
        <p:spPr>
          <a:xfrm>
            <a:off x="8123107" y="3101359"/>
            <a:ext cx="144000" cy="144000"/>
          </a:xfrm>
          <a:prstGeom prst="ellipse">
            <a:avLst/>
          </a:prstGeom>
          <a:noFill/>
          <a:ln w="6350" cap="flat" cmpd="sng" algn="ctr">
            <a:solidFill>
              <a:srgbClr val="545F66">
                <a:lumMod val="75000"/>
              </a:srgbClr>
            </a:solidFill>
            <a:prstDash val="solid"/>
          </a:ln>
          <a:effectLst/>
        </p:spPr>
        <p:txBody>
          <a:bodyPr rtlCol="0" anchor="ctr"/>
          <a:lstStyle/>
          <a:p>
            <a:pPr marL="0" marR="0" lvl="0" indent="0" algn="ctr" defTabSz="1218712" eaLnBrk="1" fontAlgn="auto" latinLnBrk="0" hangingPunct="1">
              <a:lnSpc>
                <a:spcPct val="100000"/>
              </a:lnSpc>
              <a:spcBef>
                <a:spcPts val="0"/>
              </a:spcBef>
              <a:spcAft>
                <a:spcPts val="0"/>
              </a:spcAft>
              <a:buClrTx/>
              <a:buSzTx/>
              <a:buFontTx/>
              <a:buNone/>
              <a:tabLst/>
              <a:defRPr/>
            </a:pPr>
            <a:r>
              <a:rPr kumimoji="0" lang="en-US" altLang="zh-CN" sz="800" b="1" i="0" u="none" strike="noStrike" kern="0" cap="none" spc="0" normalizeH="0" baseline="0" noProof="0" dirty="0">
                <a:ln>
                  <a:noFill/>
                </a:ln>
                <a:solidFill>
                  <a:srgbClr val="545F66">
                    <a:lumMod val="75000"/>
                  </a:srgbClr>
                </a:solidFill>
                <a:effectLst/>
                <a:uLnTx/>
                <a:uFillTx/>
                <a:latin typeface="Franklin Gothic Medium"/>
                <a:ea typeface="微软雅黑" panose="020B0503020204020204" pitchFamily="34" charset="-122"/>
                <a:cs typeface="+mn-cs"/>
              </a:rPr>
              <a:t>2</a:t>
            </a:r>
            <a:endParaRPr kumimoji="0" lang="zh-CN" altLang="en-US" sz="800" b="1" i="0" u="none" strike="noStrike" kern="0" cap="none" spc="0" normalizeH="0" baseline="0" noProof="0" dirty="0">
              <a:ln>
                <a:noFill/>
              </a:ln>
              <a:solidFill>
                <a:srgbClr val="545F66">
                  <a:lumMod val="75000"/>
                </a:srgbClr>
              </a:solidFill>
              <a:effectLst/>
              <a:uLnTx/>
              <a:uFillTx/>
              <a:latin typeface="Franklin Gothic Medium"/>
              <a:ea typeface="微软雅黑" panose="020B0503020204020204" pitchFamily="34" charset="-122"/>
              <a:cs typeface="+mn-cs"/>
            </a:endParaRPr>
          </a:p>
        </p:txBody>
      </p:sp>
      <p:sp>
        <p:nvSpPr>
          <p:cNvPr id="598" name="TextBox 18"/>
          <p:cNvSpPr txBox="1"/>
          <p:nvPr/>
        </p:nvSpPr>
        <p:spPr>
          <a:xfrm>
            <a:off x="8235529" y="4028741"/>
            <a:ext cx="1294800" cy="434671"/>
          </a:xfrm>
          <a:prstGeom prst="rect">
            <a:avLst/>
          </a:prstGeom>
          <a:noFill/>
        </p:spPr>
        <p:txBody>
          <a:bodyPr wrap="square" rtlCol="0">
            <a:spAutoFit/>
          </a:bodyPr>
          <a:lstStyle/>
          <a:p>
            <a:pPr marL="0" marR="0" lvl="0" indent="0" defTabSz="1218712" eaLnBrk="1" fontAlgn="auto" latinLnBrk="0" hangingPunct="1">
              <a:lnSpc>
                <a:spcPct val="130000"/>
              </a:lnSpc>
              <a:spcBef>
                <a:spcPts val="600"/>
              </a:spcBef>
              <a:spcAft>
                <a:spcPts val="0"/>
              </a:spcAft>
              <a:buClrTx/>
              <a:buSzTx/>
              <a:buFontTx/>
              <a:buNone/>
              <a:tabLst/>
              <a:defRPr/>
            </a:pPr>
            <a:r>
              <a:rPr lang="zh-CN" altLang="en-US" sz="900" kern="0" dirty="0">
                <a:solidFill>
                  <a:prstClr val="black">
                    <a:lumMod val="65000"/>
                    <a:lumOff val="35000"/>
                  </a:prstClr>
                </a:solidFill>
                <a:latin typeface="Franklin Gothic Medium"/>
                <a:ea typeface="微软雅黑" panose="020B0503020204020204" pitchFamily="34" charset="-122"/>
              </a:rPr>
              <a:t>小微</a:t>
            </a:r>
            <a:r>
              <a:rPr kumimoji="0" lang="en-US" altLang="zh-CN" sz="900" b="0" i="0" u="none" strike="noStrike" kern="0" cap="none" spc="0" normalizeH="0" baseline="0" noProof="0" dirty="0">
                <a:ln>
                  <a:noFill/>
                </a:ln>
                <a:solidFill>
                  <a:prstClr val="black">
                    <a:lumMod val="65000"/>
                    <a:lumOff val="35000"/>
                  </a:prstClr>
                </a:solidFill>
                <a:effectLst/>
                <a:uLnTx/>
                <a:uFillTx/>
                <a:latin typeface="Franklin Gothic Medium"/>
                <a:ea typeface="微软雅黑" panose="020B0503020204020204" pitchFamily="34" charset="-122"/>
              </a:rPr>
              <a:t>/</a:t>
            </a:r>
            <a:r>
              <a:rPr kumimoji="0" lang="zh-CN" altLang="en-US" sz="900" b="0" i="0" u="none" strike="noStrike" kern="0" cap="none" spc="0" normalizeH="0" baseline="0" noProof="0" dirty="0">
                <a:ln>
                  <a:noFill/>
                </a:ln>
                <a:solidFill>
                  <a:prstClr val="black">
                    <a:lumMod val="65000"/>
                    <a:lumOff val="35000"/>
                  </a:prstClr>
                </a:solidFill>
                <a:effectLst/>
                <a:uLnTx/>
                <a:uFillTx/>
                <a:latin typeface="Franklin Gothic Medium"/>
                <a:ea typeface="微软雅黑" panose="020B0503020204020204" pitchFamily="34" charset="-122"/>
              </a:rPr>
              <a:t>个人贷款，资金来源资本金</a:t>
            </a:r>
            <a:r>
              <a:rPr kumimoji="0" lang="en-US" altLang="zh-CN" sz="900" b="0" i="0" u="none" strike="noStrike" kern="0" cap="none" spc="0" normalizeH="0" baseline="0" noProof="0" dirty="0">
                <a:ln>
                  <a:noFill/>
                </a:ln>
                <a:solidFill>
                  <a:prstClr val="black">
                    <a:lumMod val="65000"/>
                    <a:lumOff val="35000"/>
                  </a:prstClr>
                </a:solidFill>
                <a:effectLst/>
                <a:uLnTx/>
                <a:uFillTx/>
                <a:latin typeface="Franklin Gothic Medium"/>
                <a:ea typeface="微软雅黑" panose="020B0503020204020204" pitchFamily="34" charset="-122"/>
              </a:rPr>
              <a:t>/</a:t>
            </a:r>
            <a:r>
              <a:rPr kumimoji="0" lang="zh-CN" altLang="en-US" sz="900" b="0" i="0" u="none" strike="noStrike" kern="0" cap="none" spc="0" normalizeH="0" baseline="0" noProof="0" dirty="0">
                <a:ln>
                  <a:noFill/>
                </a:ln>
                <a:solidFill>
                  <a:prstClr val="black">
                    <a:lumMod val="65000"/>
                    <a:lumOff val="35000"/>
                  </a:prstClr>
                </a:solidFill>
                <a:effectLst/>
                <a:uLnTx/>
                <a:uFillTx/>
                <a:latin typeface="Franklin Gothic Medium"/>
                <a:ea typeface="微软雅黑" panose="020B0503020204020204" pitchFamily="34" charset="-122"/>
              </a:rPr>
              <a:t>互金平台</a:t>
            </a:r>
          </a:p>
        </p:txBody>
      </p:sp>
      <p:sp>
        <p:nvSpPr>
          <p:cNvPr id="599" name="椭圆 598"/>
          <p:cNvSpPr/>
          <p:nvPr/>
        </p:nvSpPr>
        <p:spPr>
          <a:xfrm>
            <a:off x="8123107" y="4028741"/>
            <a:ext cx="144000" cy="144000"/>
          </a:xfrm>
          <a:prstGeom prst="ellipse">
            <a:avLst/>
          </a:prstGeom>
          <a:noFill/>
          <a:ln w="6350" cap="flat" cmpd="sng" algn="ctr">
            <a:solidFill>
              <a:srgbClr val="545F66">
                <a:lumMod val="75000"/>
              </a:srgbClr>
            </a:solidFill>
            <a:prstDash val="solid"/>
          </a:ln>
          <a:effectLst/>
        </p:spPr>
        <p:txBody>
          <a:bodyPr rtlCol="0" anchor="ctr"/>
          <a:lstStyle/>
          <a:p>
            <a:pPr marL="0" marR="0" lvl="0" indent="0" algn="ctr" defTabSz="1218712" eaLnBrk="1" fontAlgn="auto" latinLnBrk="0" hangingPunct="1">
              <a:lnSpc>
                <a:spcPct val="100000"/>
              </a:lnSpc>
              <a:spcBef>
                <a:spcPts val="0"/>
              </a:spcBef>
              <a:spcAft>
                <a:spcPts val="0"/>
              </a:spcAft>
              <a:buClrTx/>
              <a:buSzTx/>
              <a:buFontTx/>
              <a:buNone/>
              <a:tabLst/>
              <a:defRPr/>
            </a:pPr>
            <a:r>
              <a:rPr kumimoji="0" lang="en-US" altLang="zh-CN" sz="800" b="1" i="0" u="none" strike="noStrike" kern="0" cap="none" spc="0" normalizeH="0" baseline="0" noProof="0" dirty="0">
                <a:ln>
                  <a:noFill/>
                </a:ln>
                <a:solidFill>
                  <a:srgbClr val="545F66">
                    <a:lumMod val="75000"/>
                  </a:srgbClr>
                </a:solidFill>
                <a:effectLst/>
                <a:uLnTx/>
                <a:uFillTx/>
                <a:latin typeface="Franklin Gothic Medium"/>
                <a:ea typeface="微软雅黑" panose="020B0503020204020204" pitchFamily="34" charset="-122"/>
                <a:cs typeface="+mn-cs"/>
              </a:rPr>
              <a:t>3</a:t>
            </a:r>
            <a:endParaRPr kumimoji="0" lang="zh-CN" altLang="en-US" sz="800" b="1" i="0" u="none" strike="noStrike" kern="0" cap="none" spc="0" normalizeH="0" baseline="0" noProof="0" dirty="0">
              <a:ln>
                <a:noFill/>
              </a:ln>
              <a:solidFill>
                <a:srgbClr val="545F66">
                  <a:lumMod val="75000"/>
                </a:srgbClr>
              </a:solidFill>
              <a:effectLst/>
              <a:uLnTx/>
              <a:uFillTx/>
              <a:latin typeface="Franklin Gothic Medium"/>
              <a:ea typeface="微软雅黑" panose="020B0503020204020204" pitchFamily="34" charset="-122"/>
              <a:cs typeface="+mn-cs"/>
            </a:endParaRPr>
          </a:p>
        </p:txBody>
      </p:sp>
      <p:cxnSp>
        <p:nvCxnSpPr>
          <p:cNvPr id="603" name="直接连接符 602"/>
          <p:cNvCxnSpPr>
            <a:cxnSpLocks/>
          </p:cNvCxnSpPr>
          <p:nvPr/>
        </p:nvCxnSpPr>
        <p:spPr bwMode="ltGray">
          <a:xfrm flipH="1">
            <a:off x="9306600" y="2950166"/>
            <a:ext cx="924615" cy="0"/>
          </a:xfrm>
          <a:prstGeom prst="line">
            <a:avLst/>
          </a:prstGeom>
          <a:noFill/>
          <a:ln w="9525" cap="flat" cmpd="sng" algn="ctr">
            <a:solidFill>
              <a:srgbClr val="0563B8">
                <a:shade val="95000"/>
                <a:satMod val="105000"/>
              </a:srgbClr>
            </a:solidFill>
            <a:prstDash val="solid"/>
            <a:headEnd type="triangle" w="med" len="med"/>
            <a:tailEnd type="none" w="med" len="med"/>
          </a:ln>
          <a:effectLst/>
        </p:spPr>
      </p:cxnSp>
      <p:sp>
        <p:nvSpPr>
          <p:cNvPr id="606" name="文本占位符 4"/>
          <p:cNvSpPr txBox="1">
            <a:spLocks noChangeArrowheads="1"/>
          </p:cNvSpPr>
          <p:nvPr/>
        </p:nvSpPr>
        <p:spPr bwMode="auto">
          <a:xfrm>
            <a:off x="9344192" y="3500383"/>
            <a:ext cx="752038" cy="16851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lvl1pPr eaLnBrk="0" hangingPunct="0">
              <a:defRPr sz="2000">
                <a:solidFill>
                  <a:schemeClr val="tx1"/>
                </a:solidFill>
                <a:latin typeface="Calibri" pitchFamily="34" charset="0"/>
                <a:ea typeface="宋体" pitchFamily="2" charset="-122"/>
              </a:defRPr>
            </a:lvl1pPr>
            <a:lvl2pPr marL="742950" indent="-285750" eaLnBrk="0" hangingPunct="0">
              <a:defRPr sz="2000">
                <a:solidFill>
                  <a:schemeClr val="tx1"/>
                </a:solidFill>
                <a:latin typeface="Calibri" pitchFamily="34" charset="0"/>
                <a:ea typeface="宋体" pitchFamily="2" charset="-122"/>
              </a:defRPr>
            </a:lvl2pPr>
            <a:lvl3pPr marL="1143000" indent="-228600" eaLnBrk="0" hangingPunct="0">
              <a:defRPr sz="2000">
                <a:solidFill>
                  <a:schemeClr val="tx1"/>
                </a:solidFill>
                <a:latin typeface="Calibri" pitchFamily="34" charset="0"/>
                <a:ea typeface="宋体" pitchFamily="2" charset="-122"/>
              </a:defRPr>
            </a:lvl3pPr>
            <a:lvl4pPr marL="1600200" indent="-228600" eaLnBrk="0" hangingPunct="0">
              <a:defRPr sz="2000">
                <a:solidFill>
                  <a:schemeClr val="tx1"/>
                </a:solidFill>
                <a:latin typeface="Calibri" pitchFamily="34" charset="0"/>
                <a:ea typeface="宋体" pitchFamily="2" charset="-122"/>
              </a:defRPr>
            </a:lvl4pPr>
            <a:lvl5pPr marL="2057400" indent="-228600" eaLnBrk="0" hangingPunct="0">
              <a:defRPr sz="2000">
                <a:solidFill>
                  <a:schemeClr val="tx1"/>
                </a:solidFill>
                <a:latin typeface="Calibri" pitchFamily="34" charset="0"/>
                <a:ea typeface="宋体" pitchFamily="2" charset="-122"/>
              </a:defRPr>
            </a:lvl5pPr>
            <a:lvl6pPr marL="2514600" indent="-228600" defTabSz="1006475" eaLnBrk="0" fontAlgn="base" hangingPunct="0">
              <a:spcBef>
                <a:spcPct val="0"/>
              </a:spcBef>
              <a:spcAft>
                <a:spcPct val="0"/>
              </a:spcAft>
              <a:buFont typeface="Arial" pitchFamily="34" charset="0"/>
              <a:defRPr sz="2000">
                <a:solidFill>
                  <a:schemeClr val="tx1"/>
                </a:solidFill>
                <a:latin typeface="Calibri" pitchFamily="34" charset="0"/>
                <a:ea typeface="宋体" pitchFamily="2" charset="-122"/>
              </a:defRPr>
            </a:lvl6pPr>
            <a:lvl7pPr marL="2971800" indent="-228600" defTabSz="1006475" eaLnBrk="0" fontAlgn="base" hangingPunct="0">
              <a:spcBef>
                <a:spcPct val="0"/>
              </a:spcBef>
              <a:spcAft>
                <a:spcPct val="0"/>
              </a:spcAft>
              <a:buFont typeface="Arial" pitchFamily="34" charset="0"/>
              <a:defRPr sz="2000">
                <a:solidFill>
                  <a:schemeClr val="tx1"/>
                </a:solidFill>
                <a:latin typeface="Calibri" pitchFamily="34" charset="0"/>
                <a:ea typeface="宋体" pitchFamily="2" charset="-122"/>
              </a:defRPr>
            </a:lvl7pPr>
            <a:lvl8pPr marL="3429000" indent="-228600" defTabSz="1006475" eaLnBrk="0" fontAlgn="base" hangingPunct="0">
              <a:spcBef>
                <a:spcPct val="0"/>
              </a:spcBef>
              <a:spcAft>
                <a:spcPct val="0"/>
              </a:spcAft>
              <a:buFont typeface="Arial" pitchFamily="34" charset="0"/>
              <a:defRPr sz="2000">
                <a:solidFill>
                  <a:schemeClr val="tx1"/>
                </a:solidFill>
                <a:latin typeface="Calibri" pitchFamily="34" charset="0"/>
                <a:ea typeface="宋体" pitchFamily="2" charset="-122"/>
              </a:defRPr>
            </a:lvl8pPr>
            <a:lvl9pPr marL="3886200" indent="-228600" defTabSz="1006475" eaLnBrk="0" fontAlgn="base" hangingPunct="0">
              <a:spcBef>
                <a:spcPct val="0"/>
              </a:spcBef>
              <a:spcAft>
                <a:spcPct val="0"/>
              </a:spcAft>
              <a:buFont typeface="Arial" pitchFamily="34" charset="0"/>
              <a:defRPr sz="2000">
                <a:solidFill>
                  <a:schemeClr val="tx1"/>
                </a:solidFill>
                <a:latin typeface="Calibri" pitchFamily="34" charset="0"/>
                <a:ea typeface="宋体" pitchFamily="2" charset="-122"/>
              </a:defRPr>
            </a:lvl9pPr>
          </a:lstStyle>
          <a:p>
            <a:pPr marL="0" marR="0" lvl="0" indent="0" defTabSz="1218712" eaLnBrk="1" fontAlgn="auto" latinLnBrk="0" hangingPunct="1">
              <a:lnSpc>
                <a:spcPct val="100000"/>
              </a:lnSpc>
              <a:spcBef>
                <a:spcPct val="20000"/>
              </a:spcBef>
              <a:spcAft>
                <a:spcPts val="0"/>
              </a:spcAft>
              <a:buClr>
                <a:srgbClr val="005688"/>
              </a:buClr>
              <a:buSzTx/>
              <a:buFont typeface="+mj-lt"/>
              <a:buNone/>
              <a:tabLst/>
              <a:defRPr/>
            </a:pPr>
            <a:r>
              <a:rPr kumimoji="0" lang="zh-CN" altLang="en-US" sz="9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债权或</a:t>
            </a:r>
            <a:r>
              <a:rPr lang="zh-CN" altLang="en-US" sz="900" kern="0" dirty="0">
                <a:solidFill>
                  <a:prstClr val="black"/>
                </a:solidFill>
                <a:latin typeface="微软雅黑" panose="020B0503020204020204" pitchFamily="34" charset="-122"/>
                <a:ea typeface="微软雅黑" panose="020B0503020204020204" pitchFamily="34" charset="-122"/>
              </a:rPr>
              <a:t>收益</a:t>
            </a:r>
            <a:r>
              <a:rPr kumimoji="0" lang="zh-CN" altLang="en-US" sz="9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权转让</a:t>
            </a:r>
          </a:p>
        </p:txBody>
      </p:sp>
      <p:cxnSp>
        <p:nvCxnSpPr>
          <p:cNvPr id="607" name="直接连接符 58"/>
          <p:cNvCxnSpPr>
            <a:endCxn id="577" idx="3"/>
          </p:cNvCxnSpPr>
          <p:nvPr/>
        </p:nvCxnSpPr>
        <p:spPr bwMode="ltGray">
          <a:xfrm rot="10800000" flipV="1">
            <a:off x="9354225" y="3726827"/>
            <a:ext cx="924614" cy="166269"/>
          </a:xfrm>
          <a:prstGeom prst="bentConnector3">
            <a:avLst>
              <a:gd name="adj1" fmla="val 50000"/>
            </a:avLst>
          </a:prstGeom>
          <a:noFill/>
          <a:ln w="9525" cap="flat" cmpd="sng" algn="ctr">
            <a:solidFill>
              <a:srgbClr val="0563B8">
                <a:shade val="95000"/>
                <a:satMod val="105000"/>
              </a:srgbClr>
            </a:solidFill>
            <a:prstDash val="solid"/>
            <a:headEnd type="triangle" w="med" len="med"/>
            <a:tailEnd type="none" w="med" len="med"/>
          </a:ln>
          <a:effectLst/>
        </p:spPr>
      </p:cxnSp>
      <p:cxnSp>
        <p:nvCxnSpPr>
          <p:cNvPr id="608" name="直接连接符 607"/>
          <p:cNvCxnSpPr>
            <a:cxnSpLocks/>
            <a:stCxn id="589" idx="2"/>
          </p:cNvCxnSpPr>
          <p:nvPr/>
        </p:nvCxnSpPr>
        <p:spPr bwMode="ltGray">
          <a:xfrm flipH="1">
            <a:off x="8051099" y="2316489"/>
            <a:ext cx="72008" cy="751348"/>
          </a:xfrm>
          <a:prstGeom prst="line">
            <a:avLst/>
          </a:prstGeom>
          <a:noFill/>
          <a:ln w="9525" cap="flat" cmpd="sng" algn="ctr">
            <a:solidFill>
              <a:srgbClr val="0563B8">
                <a:shade val="95000"/>
                <a:satMod val="105000"/>
              </a:srgbClr>
            </a:solidFill>
            <a:prstDash val="solid"/>
            <a:headEnd type="triangle" w="med" len="med"/>
            <a:tailEnd type="none" w="med" len="med"/>
          </a:ln>
          <a:effectLst/>
        </p:spPr>
      </p:cxnSp>
      <p:cxnSp>
        <p:nvCxnSpPr>
          <p:cNvPr id="611" name="直接连接符 610"/>
          <p:cNvCxnSpPr>
            <a:cxnSpLocks/>
          </p:cNvCxnSpPr>
          <p:nvPr/>
        </p:nvCxnSpPr>
        <p:spPr bwMode="ltGray">
          <a:xfrm rot="10800000" flipV="1">
            <a:off x="8058720" y="3008377"/>
            <a:ext cx="213601" cy="59460"/>
          </a:xfrm>
          <a:prstGeom prst="line">
            <a:avLst/>
          </a:prstGeom>
          <a:noFill/>
          <a:ln w="9525" cap="flat" cmpd="sng" algn="ctr">
            <a:solidFill>
              <a:srgbClr val="0563B8">
                <a:shade val="95000"/>
                <a:satMod val="105000"/>
              </a:srgbClr>
            </a:solidFill>
            <a:prstDash val="solid"/>
            <a:headEnd type="triangle" w="med" len="med"/>
            <a:tailEnd type="none" w="med" len="med"/>
          </a:ln>
          <a:effectLst/>
        </p:spPr>
      </p:cxnSp>
      <p:cxnSp>
        <p:nvCxnSpPr>
          <p:cNvPr id="612" name="直接连接符 611"/>
          <p:cNvCxnSpPr>
            <a:cxnSpLocks/>
          </p:cNvCxnSpPr>
          <p:nvPr/>
        </p:nvCxnSpPr>
        <p:spPr bwMode="ltGray">
          <a:xfrm flipH="1" flipV="1">
            <a:off x="8050618" y="3067837"/>
            <a:ext cx="144008" cy="960904"/>
          </a:xfrm>
          <a:prstGeom prst="line">
            <a:avLst/>
          </a:prstGeom>
          <a:noFill/>
          <a:ln w="9525" cap="flat" cmpd="sng" algn="ctr">
            <a:solidFill>
              <a:srgbClr val="0563B8">
                <a:shade val="95000"/>
                <a:satMod val="105000"/>
              </a:srgbClr>
            </a:solidFill>
            <a:prstDash val="solid"/>
            <a:headEnd type="triangle" w="med" len="med"/>
            <a:tailEnd type="none" w="med" len="med"/>
          </a:ln>
          <a:effectLst/>
        </p:spPr>
      </p:cxnSp>
      <p:cxnSp>
        <p:nvCxnSpPr>
          <p:cNvPr id="614" name="直接连接符 613"/>
          <p:cNvCxnSpPr>
            <a:stCxn id="555" idx="1"/>
            <a:endCxn id="552" idx="3"/>
          </p:cNvCxnSpPr>
          <p:nvPr/>
        </p:nvCxnSpPr>
        <p:spPr bwMode="ltGray">
          <a:xfrm flipH="1" flipV="1">
            <a:off x="1651492" y="2519737"/>
            <a:ext cx="309707" cy="598909"/>
          </a:xfrm>
          <a:prstGeom prst="line">
            <a:avLst/>
          </a:prstGeom>
          <a:noFill/>
          <a:ln w="9525" cap="flat" cmpd="sng" algn="ctr">
            <a:solidFill>
              <a:srgbClr val="0563B8">
                <a:shade val="95000"/>
                <a:satMod val="105000"/>
              </a:srgbClr>
            </a:solidFill>
            <a:prstDash val="solid"/>
            <a:headEnd type="triangle" w="med" len="med"/>
            <a:tailEnd type="none" w="med" len="med"/>
          </a:ln>
          <a:effectLst/>
        </p:spPr>
      </p:cxnSp>
      <p:cxnSp>
        <p:nvCxnSpPr>
          <p:cNvPr id="615" name="直接连接符 614"/>
          <p:cNvCxnSpPr>
            <a:stCxn id="555" idx="1"/>
            <a:endCxn id="553" idx="3"/>
          </p:cNvCxnSpPr>
          <p:nvPr/>
        </p:nvCxnSpPr>
        <p:spPr bwMode="ltGray">
          <a:xfrm flipH="1" flipV="1">
            <a:off x="1651492" y="3004024"/>
            <a:ext cx="309707" cy="114622"/>
          </a:xfrm>
          <a:prstGeom prst="line">
            <a:avLst/>
          </a:prstGeom>
          <a:noFill/>
          <a:ln w="9525" cap="flat" cmpd="sng" algn="ctr">
            <a:solidFill>
              <a:srgbClr val="0563B8">
                <a:shade val="95000"/>
                <a:satMod val="105000"/>
              </a:srgbClr>
            </a:solidFill>
            <a:prstDash val="solid"/>
            <a:headEnd type="triangle" w="med" len="med"/>
            <a:tailEnd type="none" w="med" len="med"/>
          </a:ln>
          <a:effectLst/>
        </p:spPr>
      </p:cxnSp>
      <p:cxnSp>
        <p:nvCxnSpPr>
          <p:cNvPr id="617" name="直接连接符 616"/>
          <p:cNvCxnSpPr>
            <a:stCxn id="555" idx="1"/>
            <a:endCxn id="569" idx="3"/>
          </p:cNvCxnSpPr>
          <p:nvPr/>
        </p:nvCxnSpPr>
        <p:spPr bwMode="ltGray">
          <a:xfrm flipH="1">
            <a:off x="1651492" y="3118646"/>
            <a:ext cx="309707" cy="354410"/>
          </a:xfrm>
          <a:prstGeom prst="line">
            <a:avLst/>
          </a:prstGeom>
          <a:noFill/>
          <a:ln w="9525" cap="flat" cmpd="sng" algn="ctr">
            <a:solidFill>
              <a:srgbClr val="0563B8">
                <a:shade val="95000"/>
                <a:satMod val="105000"/>
              </a:srgbClr>
            </a:solidFill>
            <a:prstDash val="solid"/>
            <a:headEnd type="triangle" w="med" len="med"/>
            <a:tailEnd type="none" w="med" len="med"/>
          </a:ln>
          <a:effectLst/>
        </p:spPr>
      </p:cxnSp>
      <p:cxnSp>
        <p:nvCxnSpPr>
          <p:cNvPr id="618" name="直接连接符 617"/>
          <p:cNvCxnSpPr>
            <a:stCxn id="555" idx="1"/>
            <a:endCxn id="570" idx="3"/>
          </p:cNvCxnSpPr>
          <p:nvPr/>
        </p:nvCxnSpPr>
        <p:spPr bwMode="ltGray">
          <a:xfrm flipH="1">
            <a:off x="1651492" y="3118646"/>
            <a:ext cx="309707" cy="830230"/>
          </a:xfrm>
          <a:prstGeom prst="line">
            <a:avLst/>
          </a:prstGeom>
          <a:noFill/>
          <a:ln w="9525" cap="flat" cmpd="sng" algn="ctr">
            <a:solidFill>
              <a:srgbClr val="0563B8">
                <a:shade val="95000"/>
                <a:satMod val="105000"/>
              </a:srgbClr>
            </a:solidFill>
            <a:prstDash val="solid"/>
            <a:headEnd type="triangle" w="med" len="med"/>
            <a:tailEnd type="none" w="med" len="med"/>
          </a:ln>
          <a:effectLst/>
        </p:spPr>
      </p:cxnSp>
      <p:sp>
        <p:nvSpPr>
          <p:cNvPr id="105" name="圆角矩形 76"/>
          <p:cNvSpPr/>
          <p:nvPr/>
        </p:nvSpPr>
        <p:spPr>
          <a:xfrm>
            <a:off x="2919369" y="2255893"/>
            <a:ext cx="898730" cy="216000"/>
          </a:xfrm>
          <a:prstGeom prst="roundRect">
            <a:avLst/>
          </a:prstGeom>
          <a:solidFill>
            <a:srgbClr val="FFC000"/>
          </a:solidFill>
          <a:ln w="25400" cap="flat" cmpd="sng" algn="ctr">
            <a:noFill/>
            <a:prstDash val="solid"/>
          </a:ln>
          <a:effectLst/>
        </p:spPr>
        <p:txBody>
          <a:bodyPr rtlCol="0" anchor="ctr"/>
          <a:lstStyle/>
          <a:p>
            <a:pPr marL="0" marR="0" lvl="0" indent="0" algn="ctr" defTabSz="1218712" eaLnBrk="1" fontAlgn="auto" latinLnBrk="0" hangingPunct="1">
              <a:lnSpc>
                <a:spcPct val="100000"/>
              </a:lnSpc>
              <a:spcBef>
                <a:spcPts val="0"/>
              </a:spcBef>
              <a:spcAft>
                <a:spcPts val="0"/>
              </a:spcAft>
              <a:buClrTx/>
              <a:buSzTx/>
              <a:buFontTx/>
              <a:buNone/>
              <a:tabLst/>
              <a:defRPr/>
            </a:pPr>
            <a:r>
              <a:rPr kumimoji="0" lang="zh-CN" altLang="en-US" sz="900" b="0" i="0" u="none" strike="noStrike" kern="0" cap="none" spc="0" normalizeH="0" baseline="0" noProof="0" dirty="0">
                <a:ln>
                  <a:noFill/>
                </a:ln>
                <a:solidFill>
                  <a:prstClr val="black"/>
                </a:solidFill>
                <a:effectLst/>
                <a:uLnTx/>
                <a:uFillTx/>
                <a:latin typeface="Franklin Gothic Medium"/>
                <a:ea typeface="微软雅黑" panose="020B0503020204020204" pitchFamily="34" charset="-122"/>
                <a:cs typeface="+mn-cs"/>
              </a:rPr>
              <a:t>现货抵质押</a:t>
            </a:r>
          </a:p>
        </p:txBody>
      </p:sp>
      <p:cxnSp>
        <p:nvCxnSpPr>
          <p:cNvPr id="111" name="直接连接符 110"/>
          <p:cNvCxnSpPr/>
          <p:nvPr/>
        </p:nvCxnSpPr>
        <p:spPr>
          <a:xfrm>
            <a:off x="9931202" y="1735999"/>
            <a:ext cx="0" cy="2952000"/>
          </a:xfrm>
          <a:prstGeom prst="line">
            <a:avLst/>
          </a:prstGeom>
          <a:noFill/>
          <a:ln w="15875" cap="flat" cmpd="sng" algn="ctr">
            <a:solidFill>
              <a:srgbClr val="0563B8">
                <a:shade val="95000"/>
                <a:satMod val="105000"/>
              </a:srgbClr>
            </a:solidFill>
            <a:prstDash val="sysDot"/>
          </a:ln>
          <a:effectLst/>
        </p:spPr>
      </p:cxnSp>
      <p:sp>
        <p:nvSpPr>
          <p:cNvPr id="113" name="圆角矩形 73"/>
          <p:cNvSpPr/>
          <p:nvPr/>
        </p:nvSpPr>
        <p:spPr>
          <a:xfrm>
            <a:off x="5283195" y="4031543"/>
            <a:ext cx="1422401" cy="216000"/>
          </a:xfrm>
          <a:prstGeom prst="roundRect">
            <a:avLst/>
          </a:prstGeom>
          <a:solidFill>
            <a:srgbClr val="FFC000"/>
          </a:solidFill>
          <a:ln w="25400" cap="flat" cmpd="sng" algn="ctr">
            <a:noFill/>
            <a:prstDash val="solid"/>
          </a:ln>
          <a:effectLst/>
        </p:spPr>
        <p:txBody>
          <a:bodyPr rtlCol="0" anchor="ctr"/>
          <a:lstStyle/>
          <a:p>
            <a:pPr marL="0" marR="0" lvl="0" indent="0" algn="ctr" defTabSz="1218712" eaLnBrk="1" fontAlgn="auto" latinLnBrk="0" hangingPunct="1">
              <a:lnSpc>
                <a:spcPct val="100000"/>
              </a:lnSpc>
              <a:spcBef>
                <a:spcPts val="0"/>
              </a:spcBef>
              <a:spcAft>
                <a:spcPts val="0"/>
              </a:spcAft>
              <a:buClrTx/>
              <a:buSzTx/>
              <a:buFontTx/>
              <a:buNone/>
              <a:tabLst/>
              <a:defRPr/>
            </a:pPr>
            <a:r>
              <a:rPr kumimoji="0" lang="zh-CN" altLang="en-US" sz="900" b="0" i="0" u="none" strike="noStrike" kern="0" cap="none" spc="0" normalizeH="0" baseline="0" noProof="0" dirty="0">
                <a:ln>
                  <a:noFill/>
                </a:ln>
                <a:solidFill>
                  <a:prstClr val="black"/>
                </a:solidFill>
                <a:effectLst/>
                <a:uLnTx/>
                <a:uFillTx/>
                <a:latin typeface="Franklin Gothic Medium"/>
                <a:ea typeface="微软雅黑" panose="020B0503020204020204" pitchFamily="34" charset="-122"/>
                <a:cs typeface="+mn-cs"/>
              </a:rPr>
              <a:t>买方信贷</a:t>
            </a:r>
            <a:r>
              <a:rPr kumimoji="0" lang="en-US" altLang="zh-CN" sz="900" b="0" i="0" u="none" strike="noStrike" kern="0" cap="none" spc="0" normalizeH="0" baseline="0" noProof="0" dirty="0">
                <a:ln>
                  <a:noFill/>
                </a:ln>
                <a:solidFill>
                  <a:prstClr val="black"/>
                </a:solidFill>
                <a:effectLst/>
                <a:uLnTx/>
                <a:uFillTx/>
                <a:latin typeface="Franklin Gothic Medium"/>
                <a:ea typeface="微软雅黑" panose="020B0503020204020204" pitchFamily="34" charset="-122"/>
                <a:cs typeface="+mn-cs"/>
              </a:rPr>
              <a:t>/</a:t>
            </a:r>
            <a:r>
              <a:rPr kumimoji="0" lang="zh-CN" altLang="en-US" sz="900" b="0" i="0" u="none" strike="noStrike" kern="0" cap="none" spc="0" normalizeH="0" baseline="0" noProof="0" dirty="0">
                <a:ln>
                  <a:noFill/>
                </a:ln>
                <a:solidFill>
                  <a:prstClr val="black"/>
                </a:solidFill>
                <a:effectLst/>
                <a:uLnTx/>
                <a:uFillTx/>
                <a:latin typeface="Franklin Gothic Medium"/>
                <a:ea typeface="微软雅黑" panose="020B0503020204020204" pitchFamily="34" charset="-122"/>
                <a:cs typeface="+mn-cs"/>
              </a:rPr>
              <a:t>法人账户透支</a:t>
            </a:r>
          </a:p>
        </p:txBody>
      </p:sp>
      <p:sp>
        <p:nvSpPr>
          <p:cNvPr id="114" name="圆角矩形 73"/>
          <p:cNvSpPr/>
          <p:nvPr/>
        </p:nvSpPr>
        <p:spPr>
          <a:xfrm>
            <a:off x="3329257" y="4031543"/>
            <a:ext cx="1008000" cy="216000"/>
          </a:xfrm>
          <a:prstGeom prst="roundRect">
            <a:avLst/>
          </a:prstGeom>
          <a:solidFill>
            <a:srgbClr val="FFC000"/>
          </a:solidFill>
          <a:ln w="25400" cap="flat" cmpd="sng" algn="ctr">
            <a:noFill/>
            <a:prstDash val="solid"/>
          </a:ln>
          <a:effectLst/>
        </p:spPr>
        <p:txBody>
          <a:bodyPr rtlCol="0" anchor="ctr"/>
          <a:lstStyle/>
          <a:p>
            <a:pPr marL="0" marR="0" lvl="0" indent="0" algn="ctr" defTabSz="1218712" eaLnBrk="1" fontAlgn="auto" latinLnBrk="0" hangingPunct="1">
              <a:lnSpc>
                <a:spcPct val="100000"/>
              </a:lnSpc>
              <a:spcBef>
                <a:spcPts val="0"/>
              </a:spcBef>
              <a:spcAft>
                <a:spcPts val="0"/>
              </a:spcAft>
              <a:buClrTx/>
              <a:buSzTx/>
              <a:buFontTx/>
              <a:buNone/>
              <a:tabLst/>
              <a:defRPr/>
            </a:pPr>
            <a:r>
              <a:rPr lang="zh-CN" altLang="en-US" sz="900" kern="0" dirty="0">
                <a:solidFill>
                  <a:prstClr val="black"/>
                </a:solidFill>
                <a:latin typeface="Franklin Gothic Medium"/>
                <a:ea typeface="微软雅黑" panose="020B0503020204020204" pitchFamily="34" charset="-122"/>
              </a:rPr>
              <a:t>供应商订单融资</a:t>
            </a:r>
            <a:endParaRPr kumimoji="0" lang="zh-CN" altLang="en-US" sz="900" b="0" i="0" u="none" strike="noStrike" kern="0" cap="none" spc="0" normalizeH="0" baseline="0" noProof="0" dirty="0">
              <a:ln>
                <a:noFill/>
              </a:ln>
              <a:solidFill>
                <a:prstClr val="black"/>
              </a:solidFill>
              <a:effectLst/>
              <a:uLnTx/>
              <a:uFillTx/>
              <a:latin typeface="Franklin Gothic Medium"/>
              <a:ea typeface="微软雅黑" panose="020B0503020204020204" pitchFamily="34" charset="-122"/>
              <a:cs typeface="+mn-cs"/>
            </a:endParaRPr>
          </a:p>
        </p:txBody>
      </p:sp>
      <p:cxnSp>
        <p:nvCxnSpPr>
          <p:cNvPr id="125" name="直接连接符 124"/>
          <p:cNvCxnSpPr>
            <a:cxnSpLocks/>
          </p:cNvCxnSpPr>
          <p:nvPr/>
        </p:nvCxnSpPr>
        <p:spPr>
          <a:xfrm flipH="1">
            <a:off x="3751990" y="1330216"/>
            <a:ext cx="3224745" cy="4874"/>
          </a:xfrm>
          <a:prstGeom prst="line">
            <a:avLst/>
          </a:prstGeom>
          <a:noFill/>
          <a:ln w="15875" cap="flat" cmpd="sng" algn="ctr">
            <a:solidFill>
              <a:srgbClr val="0563B8">
                <a:shade val="95000"/>
                <a:satMod val="105000"/>
              </a:srgbClr>
            </a:solidFill>
            <a:prstDash val="sysDot"/>
          </a:ln>
          <a:effectLst/>
        </p:spPr>
      </p:cxnSp>
    </p:spTree>
    <p:extLst>
      <p:ext uri="{BB962C8B-B14F-4D97-AF65-F5344CB8AC3E}">
        <p14:creationId xmlns:p14="http://schemas.microsoft.com/office/powerpoint/2010/main" xmlns="" val="152925490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38525" y="163840"/>
            <a:ext cx="8748000" cy="647699"/>
          </a:xfrm>
        </p:spPr>
        <p:txBody>
          <a:bodyPr>
            <a:normAutofit fontScale="90000"/>
          </a:bodyPr>
          <a:lstStyle/>
          <a:p>
            <a:r>
              <a:rPr lang="en-US" altLang="zh-CN" b="1" dirty="0" smtClean="0">
                <a:solidFill>
                  <a:srgbClr val="26AB8E"/>
                </a:solidFill>
              </a:rPr>
              <a:t/>
            </a:r>
            <a:br>
              <a:rPr lang="en-US" altLang="zh-CN" b="1" dirty="0" smtClean="0">
                <a:solidFill>
                  <a:srgbClr val="26AB8E"/>
                </a:solidFill>
              </a:rPr>
            </a:br>
            <a:endParaRPr lang="zh-CN" altLang="en-US" dirty="0"/>
          </a:p>
        </p:txBody>
      </p:sp>
      <p:sp>
        <p:nvSpPr>
          <p:cNvPr id="4" name="灯片编号占位符 3"/>
          <p:cNvSpPr>
            <a:spLocks noGrp="1"/>
          </p:cNvSpPr>
          <p:nvPr>
            <p:ph type="sldNum" sz="quarter" idx="12"/>
          </p:nvPr>
        </p:nvSpPr>
        <p:spPr/>
        <p:txBody>
          <a:bodyPr/>
          <a:lstStyle/>
          <a:p>
            <a:fld id="{4B1B0860-3CE7-4EC1-80B2-E4FAEF86BBEB}" type="slidenum">
              <a:rPr lang="zh-CN" altLang="en-US" smtClean="0"/>
              <a:pPr/>
              <a:t>40</a:t>
            </a:fld>
            <a:endParaRPr lang="zh-CN" altLang="en-US"/>
          </a:p>
        </p:txBody>
      </p:sp>
      <p:sp>
        <p:nvSpPr>
          <p:cNvPr id="25" name="矩形 24"/>
          <p:cNvSpPr/>
          <p:nvPr/>
        </p:nvSpPr>
        <p:spPr>
          <a:xfrm>
            <a:off x="102497" y="293342"/>
            <a:ext cx="7397898" cy="523220"/>
          </a:xfrm>
          <a:prstGeom prst="rect">
            <a:avLst/>
          </a:prstGeom>
        </p:spPr>
        <p:txBody>
          <a:bodyPr wrap="square" lIns="91440" tIns="45720" rIns="91440" bIns="45720">
            <a:spAutoFit/>
          </a:bodyPr>
          <a:lstStyle/>
          <a:p>
            <a:r>
              <a:rPr lang="zh-CN" altLang="en-US" sz="2800" b="1" dirty="0" smtClean="0">
                <a:solidFill>
                  <a:schemeClr val="bg1"/>
                </a:solidFill>
                <a:latin typeface="黑体" pitchFamily="2" charset="-122"/>
                <a:ea typeface="黑体" pitchFamily="2" charset="-122"/>
              </a:rPr>
              <a:t>供应链金融</a:t>
            </a:r>
            <a:r>
              <a:rPr lang="en-US" altLang="zh-CN" sz="2800" b="1" dirty="0" smtClean="0">
                <a:solidFill>
                  <a:schemeClr val="bg1"/>
                </a:solidFill>
                <a:latin typeface="黑体" pitchFamily="2" charset="-122"/>
                <a:ea typeface="黑体" pitchFamily="2" charset="-122"/>
              </a:rPr>
              <a:t>-</a:t>
            </a:r>
            <a:r>
              <a:rPr lang="zh-CN" altLang="en-US" sz="2800" b="1" dirty="0" smtClean="0">
                <a:solidFill>
                  <a:schemeClr val="bg1"/>
                </a:solidFill>
                <a:latin typeface="黑体" pitchFamily="2" charset="-122"/>
                <a:ea typeface="黑体" pitchFamily="2" charset="-122"/>
              </a:rPr>
              <a:t>应收类产品</a:t>
            </a:r>
            <a:endParaRPr lang="zh-CN" altLang="en-US" sz="2600" b="1" dirty="0">
              <a:solidFill>
                <a:schemeClr val="bg1"/>
              </a:solidFill>
              <a:latin typeface="黑体" pitchFamily="2" charset="-122"/>
              <a:ea typeface="黑体" pitchFamily="2" charset="-122"/>
            </a:endParaRPr>
          </a:p>
        </p:txBody>
      </p:sp>
      <p:sp>
        <p:nvSpPr>
          <p:cNvPr id="6" name="Rectangle 15"/>
          <p:cNvSpPr>
            <a:spLocks noChangeArrowheads="1"/>
          </p:cNvSpPr>
          <p:nvPr/>
        </p:nvSpPr>
        <p:spPr bwMode="auto">
          <a:xfrm>
            <a:off x="311754" y="1456941"/>
            <a:ext cx="11644894" cy="830997"/>
          </a:xfrm>
          <a:prstGeom prst="rect">
            <a:avLst/>
          </a:prstGeom>
          <a:noFill/>
          <a:ln w="9525">
            <a:noFill/>
            <a:miter lim="800000"/>
            <a:headEnd/>
            <a:tailEnd/>
          </a:ln>
        </p:spPr>
        <p:txBody>
          <a:bodyPr wrap="square" lIns="91440" tIns="45720" rIns="91440" bIns="45720">
            <a:spAutoFit/>
          </a:bodyPr>
          <a:lstStyle/>
          <a:p>
            <a:pPr fontAlgn="ctr"/>
            <a:r>
              <a:rPr lang="en-US" altLang="zh-CN" sz="1600" dirty="0" smtClean="0">
                <a:solidFill>
                  <a:srgbClr val="00B5FB"/>
                </a:solidFill>
              </a:rPr>
              <a:t>      </a:t>
            </a:r>
            <a:r>
              <a:rPr lang="zh-CN" altLang="zh-CN" sz="1600" dirty="0" smtClean="0">
                <a:solidFill>
                  <a:srgbClr val="00B5FB"/>
                </a:solidFill>
              </a:rPr>
              <a:t>国内保理业务</a:t>
            </a:r>
            <a:r>
              <a:rPr lang="zh-CN" altLang="en-US" sz="1600" dirty="0" smtClean="0">
                <a:solidFill>
                  <a:srgbClr val="00B5FB"/>
                </a:solidFill>
              </a:rPr>
              <a:t>，</a:t>
            </a:r>
            <a:r>
              <a:rPr lang="zh-CN" altLang="zh-CN" sz="1600" dirty="0" smtClean="0">
                <a:solidFill>
                  <a:srgbClr val="00B5FB"/>
                </a:solidFill>
              </a:rPr>
              <a:t>指</a:t>
            </a:r>
            <a:r>
              <a:rPr lang="zh-CN" altLang="en-US" sz="1600" dirty="0" smtClean="0">
                <a:solidFill>
                  <a:srgbClr val="00B5FB"/>
                </a:solidFill>
              </a:rPr>
              <a:t>商业银行</a:t>
            </a:r>
            <a:r>
              <a:rPr lang="en-US" altLang="zh-CN" sz="1600" dirty="0" smtClean="0">
                <a:solidFill>
                  <a:srgbClr val="00B5FB"/>
                </a:solidFill>
              </a:rPr>
              <a:t>/</a:t>
            </a:r>
            <a:r>
              <a:rPr lang="zh-CN" altLang="en-US" sz="1600" dirty="0" smtClean="0">
                <a:solidFill>
                  <a:srgbClr val="00B5FB"/>
                </a:solidFill>
              </a:rPr>
              <a:t>保理公司</a:t>
            </a:r>
            <a:r>
              <a:rPr lang="zh-CN" altLang="zh-CN" sz="1600" dirty="0" smtClean="0">
                <a:solidFill>
                  <a:srgbClr val="00B5FB"/>
                </a:solidFill>
              </a:rPr>
              <a:t>受让国内卖方</a:t>
            </a:r>
            <a:r>
              <a:rPr lang="zh-CN" altLang="en-US" sz="1600" dirty="0" smtClean="0">
                <a:solidFill>
                  <a:srgbClr val="00B5FB"/>
                </a:solidFill>
              </a:rPr>
              <a:t>（债权人）</a:t>
            </a:r>
            <a:r>
              <a:rPr lang="zh-CN" altLang="zh-CN" sz="1600" dirty="0" smtClean="0">
                <a:solidFill>
                  <a:srgbClr val="00B5FB"/>
                </a:solidFill>
              </a:rPr>
              <a:t>因向同处于国内的买方</a:t>
            </a:r>
            <a:r>
              <a:rPr lang="zh-CN" altLang="en-US" sz="1600" dirty="0" smtClean="0">
                <a:solidFill>
                  <a:srgbClr val="00B5FB"/>
                </a:solidFill>
              </a:rPr>
              <a:t>（债务人）</a:t>
            </a:r>
            <a:r>
              <a:rPr lang="zh-CN" altLang="zh-CN" sz="1600" dirty="0" smtClean="0">
                <a:solidFill>
                  <a:srgbClr val="00B5FB"/>
                </a:solidFill>
              </a:rPr>
              <a:t>以赊销方式销售商品或提供服务所形成的应收账款</a:t>
            </a:r>
            <a:r>
              <a:rPr lang="zh-CN" altLang="en-US" sz="1600" dirty="0" smtClean="0">
                <a:solidFill>
                  <a:srgbClr val="00B5FB"/>
                </a:solidFill>
              </a:rPr>
              <a:t>，由商业银行</a:t>
            </a:r>
            <a:r>
              <a:rPr lang="en-US" altLang="zh-CN" sz="1600" dirty="0" smtClean="0">
                <a:solidFill>
                  <a:srgbClr val="00B5FB"/>
                </a:solidFill>
              </a:rPr>
              <a:t>/</a:t>
            </a:r>
            <a:r>
              <a:rPr lang="zh-CN" altLang="en-US" sz="1600" dirty="0" smtClean="0">
                <a:solidFill>
                  <a:srgbClr val="00B5FB"/>
                </a:solidFill>
              </a:rPr>
              <a:t>保理公司</a:t>
            </a:r>
            <a:r>
              <a:rPr lang="zh-CN" altLang="zh-CN" sz="1600" dirty="0" smtClean="0">
                <a:solidFill>
                  <a:srgbClr val="00B5FB"/>
                </a:solidFill>
              </a:rPr>
              <a:t>在此基础上为卖方提供应收账款账户管理、应收账款融资、应收账款催收和承担应收账款买方信用风险等的一系列综合性金融服务。</a:t>
            </a:r>
          </a:p>
        </p:txBody>
      </p:sp>
      <p:sp>
        <p:nvSpPr>
          <p:cNvPr id="8" name="Rectangle 24"/>
          <p:cNvSpPr>
            <a:spLocks noChangeArrowheads="1"/>
          </p:cNvSpPr>
          <p:nvPr/>
        </p:nvSpPr>
        <p:spPr bwMode="auto">
          <a:xfrm>
            <a:off x="3538786" y="2441268"/>
            <a:ext cx="3347830" cy="35157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91440" tIns="45720" rIns="91440" bIns="45720">
            <a:spAutoFit/>
          </a:bodyPr>
          <a:lstStyle/>
          <a:p>
            <a:pPr algn="ctr" eaLnBrk="0" hangingPunct="0">
              <a:lnSpc>
                <a:spcPct val="160000"/>
              </a:lnSpc>
              <a:spcBef>
                <a:spcPct val="50000"/>
              </a:spcBef>
              <a:spcAft>
                <a:spcPct val="20000"/>
              </a:spcAft>
              <a:buSzPct val="90000"/>
              <a:buFont typeface="Wingdings" pitchFamily="2" charset="2"/>
              <a:buNone/>
            </a:pPr>
            <a:r>
              <a:rPr lang="zh-CN" altLang="en-US" sz="1200" dirty="0" smtClean="0"/>
              <a:t>②转让应收账款</a:t>
            </a:r>
            <a:endParaRPr lang="zh-CN" altLang="en-US" sz="1200" dirty="0"/>
          </a:p>
        </p:txBody>
      </p:sp>
      <p:sp>
        <p:nvSpPr>
          <p:cNvPr id="9" name="Line 8"/>
          <p:cNvSpPr>
            <a:spLocks noChangeShapeType="1"/>
          </p:cNvSpPr>
          <p:nvPr/>
        </p:nvSpPr>
        <p:spPr bwMode="auto">
          <a:xfrm flipV="1">
            <a:off x="3996072" y="3397116"/>
            <a:ext cx="3240359" cy="0"/>
          </a:xfrm>
          <a:prstGeom prst="line">
            <a:avLst/>
          </a:prstGeom>
          <a:noFill/>
          <a:ln w="38100">
            <a:solidFill>
              <a:schemeClr val="tx2"/>
            </a:solidFill>
            <a:round/>
            <a:headEnd/>
            <a:tailEnd type="triangle" w="med" len="med"/>
          </a:ln>
          <a:extLst>
            <a:ext uri="{909E8E84-426E-40DD-AFC4-6F175D3DCCD1}">
              <a14:hiddenFill xmlns:a14="http://schemas.microsoft.com/office/drawing/2010/main" xmlns="">
                <a:noFill/>
              </a14:hiddenFill>
            </a:ext>
          </a:extLst>
        </p:spPr>
        <p:txBody>
          <a:bodyPr lIns="91440" tIns="45720" rIns="91440" bIns="45720"/>
          <a:lstStyle/>
          <a:p>
            <a:endParaRPr lang="zh-CN" altLang="en-US"/>
          </a:p>
        </p:txBody>
      </p:sp>
      <p:sp>
        <p:nvSpPr>
          <p:cNvPr id="10" name="Line 9"/>
          <p:cNvSpPr>
            <a:spLocks noChangeShapeType="1"/>
          </p:cNvSpPr>
          <p:nvPr/>
        </p:nvSpPr>
        <p:spPr bwMode="auto">
          <a:xfrm flipH="1">
            <a:off x="6300320" y="3613140"/>
            <a:ext cx="1944216" cy="1782199"/>
          </a:xfrm>
          <a:prstGeom prst="line">
            <a:avLst/>
          </a:prstGeom>
          <a:noFill/>
          <a:ln w="38100">
            <a:solidFill>
              <a:srgbClr val="FFC000"/>
            </a:solidFill>
            <a:round/>
            <a:headEnd type="triangle" w="med" len="med"/>
            <a:tailEnd/>
          </a:ln>
          <a:extLst>
            <a:ext uri="{909E8E84-426E-40DD-AFC4-6F175D3DCCD1}">
              <a14:hiddenFill xmlns:a14="http://schemas.microsoft.com/office/drawing/2010/main" xmlns="">
                <a:noFill/>
              </a14:hiddenFill>
            </a:ext>
          </a:extLst>
        </p:spPr>
        <p:txBody>
          <a:bodyPr lIns="91440" tIns="45720" rIns="91440" bIns="45720"/>
          <a:lstStyle/>
          <a:p>
            <a:endParaRPr lang="zh-CN" altLang="en-US"/>
          </a:p>
        </p:txBody>
      </p:sp>
      <p:sp>
        <p:nvSpPr>
          <p:cNvPr id="11" name="Line 37"/>
          <p:cNvSpPr>
            <a:spLocks noChangeShapeType="1"/>
          </p:cNvSpPr>
          <p:nvPr/>
        </p:nvSpPr>
        <p:spPr bwMode="auto">
          <a:xfrm flipV="1">
            <a:off x="6372328" y="3667147"/>
            <a:ext cx="2304256" cy="2106233"/>
          </a:xfrm>
          <a:prstGeom prst="line">
            <a:avLst/>
          </a:prstGeom>
          <a:noFill/>
          <a:ln w="38100">
            <a:solidFill>
              <a:srgbClr val="C00000"/>
            </a:solidFill>
            <a:round/>
            <a:headEnd type="triangle" w="med" len="med"/>
            <a:tailEnd/>
          </a:ln>
          <a:extLst>
            <a:ext uri="{909E8E84-426E-40DD-AFC4-6F175D3DCCD1}">
              <a14:hiddenFill xmlns:a14="http://schemas.microsoft.com/office/drawing/2010/main" xmlns="">
                <a:noFill/>
              </a14:hiddenFill>
            </a:ext>
          </a:extLst>
        </p:spPr>
        <p:txBody>
          <a:bodyPr lIns="91440" tIns="45720" rIns="91440" bIns="45720"/>
          <a:lstStyle/>
          <a:p>
            <a:endParaRPr lang="zh-CN" altLang="en-US"/>
          </a:p>
        </p:txBody>
      </p:sp>
      <p:sp>
        <p:nvSpPr>
          <p:cNvPr id="12" name="Rectangle 40"/>
          <p:cNvSpPr>
            <a:spLocks noChangeArrowheads="1"/>
          </p:cNvSpPr>
          <p:nvPr/>
        </p:nvSpPr>
        <p:spPr bwMode="auto">
          <a:xfrm rot="19276760">
            <a:off x="6071294" y="4207880"/>
            <a:ext cx="2014910"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91440" tIns="45720" rIns="91440" bIns="45720">
            <a:spAutoFit/>
          </a:bodyPr>
          <a:lstStyle/>
          <a:p>
            <a:pPr>
              <a:spcBef>
                <a:spcPct val="50000"/>
              </a:spcBef>
            </a:pPr>
            <a:r>
              <a:rPr lang="zh-CN" altLang="en-US" sz="1200" dirty="0" smtClean="0"/>
              <a:t>④应收账款回款到卖方指定回款账户</a:t>
            </a:r>
            <a:endParaRPr lang="zh-CN" altLang="en-US" sz="1200" dirty="0"/>
          </a:p>
        </p:txBody>
      </p:sp>
      <p:sp>
        <p:nvSpPr>
          <p:cNvPr id="13" name="左弧形箭头 12"/>
          <p:cNvSpPr/>
          <p:nvPr/>
        </p:nvSpPr>
        <p:spPr>
          <a:xfrm>
            <a:off x="4452663" y="3835153"/>
            <a:ext cx="731520" cy="912114"/>
          </a:xfrm>
          <a:prstGeom prst="curvedRightArrow">
            <a:avLst/>
          </a:prstGeom>
        </p:spPr>
        <p:style>
          <a:lnRef idx="1">
            <a:schemeClr val="accent1"/>
          </a:lnRef>
          <a:fillRef idx="2">
            <a:schemeClr val="accent1"/>
          </a:fillRef>
          <a:effectRef idx="1">
            <a:schemeClr val="accent1"/>
          </a:effectRef>
          <a:fontRef idx="minor">
            <a:schemeClr val="dk1"/>
          </a:fontRef>
        </p:style>
        <p:txBody>
          <a:bodyPr lIns="91440" tIns="45720" rIns="91440" bIns="45720" rtlCol="0" anchor="ctr"/>
          <a:lstStyle/>
          <a:p>
            <a:pPr algn="ctr"/>
            <a:endParaRPr lang="zh-CN" altLang="en-US">
              <a:solidFill>
                <a:schemeClr val="tx1"/>
              </a:solidFill>
            </a:endParaRPr>
          </a:p>
        </p:txBody>
      </p:sp>
      <p:sp>
        <p:nvSpPr>
          <p:cNvPr id="14" name="右弧形箭头 13"/>
          <p:cNvSpPr/>
          <p:nvPr/>
        </p:nvSpPr>
        <p:spPr>
          <a:xfrm>
            <a:off x="5219632" y="3835153"/>
            <a:ext cx="731520" cy="912114"/>
          </a:xfrm>
          <a:prstGeom prst="curvedLeftArrow">
            <a:avLst/>
          </a:prstGeom>
        </p:spPr>
        <p:style>
          <a:lnRef idx="1">
            <a:schemeClr val="accent1"/>
          </a:lnRef>
          <a:fillRef idx="2">
            <a:schemeClr val="accent1"/>
          </a:fillRef>
          <a:effectRef idx="1">
            <a:schemeClr val="accent1"/>
          </a:effectRef>
          <a:fontRef idx="minor">
            <a:schemeClr val="dk1"/>
          </a:fontRef>
        </p:style>
        <p:txBody>
          <a:bodyPr lIns="91440" tIns="45720" rIns="91440" bIns="45720" rtlCol="0" anchor="ctr"/>
          <a:lstStyle/>
          <a:p>
            <a:pPr algn="ctr"/>
            <a:endParaRPr lang="zh-CN" altLang="en-US">
              <a:solidFill>
                <a:schemeClr val="tx1"/>
              </a:solidFill>
            </a:endParaRPr>
          </a:p>
        </p:txBody>
      </p:sp>
      <p:sp>
        <p:nvSpPr>
          <p:cNvPr id="15" name="Rectangle 40"/>
          <p:cNvSpPr>
            <a:spLocks noChangeArrowheads="1"/>
          </p:cNvSpPr>
          <p:nvPr/>
        </p:nvSpPr>
        <p:spPr bwMode="auto">
          <a:xfrm>
            <a:off x="3843769" y="4095450"/>
            <a:ext cx="2611438" cy="4370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40" tIns="45720" rIns="91440" bIns="45720">
            <a:spAutoFit/>
          </a:bodyPr>
          <a:lstStyle/>
          <a:p>
            <a:pPr algn="ctr" eaLnBrk="0" hangingPunct="0">
              <a:lnSpc>
                <a:spcPct val="160000"/>
              </a:lnSpc>
              <a:spcBef>
                <a:spcPct val="50000"/>
              </a:spcBef>
              <a:spcAft>
                <a:spcPct val="20000"/>
              </a:spcAft>
              <a:buSzPct val="90000"/>
              <a:buFont typeface="Wingdings" pitchFamily="2" charset="2"/>
              <a:buNone/>
            </a:pPr>
            <a:r>
              <a:rPr lang="zh-CN" altLang="en-US" sz="1400" dirty="0" smtClean="0"/>
              <a:t>签订相关协议</a:t>
            </a:r>
            <a:endParaRPr lang="zh-CN" altLang="en-US" sz="1400" dirty="0"/>
          </a:p>
        </p:txBody>
      </p:sp>
      <p:sp>
        <p:nvSpPr>
          <p:cNvPr id="16" name="流程图: 可选过程 15"/>
          <p:cNvSpPr/>
          <p:nvPr/>
        </p:nvSpPr>
        <p:spPr>
          <a:xfrm>
            <a:off x="7452455" y="2895011"/>
            <a:ext cx="2027211" cy="550830"/>
          </a:xfrm>
          <a:prstGeom prst="flowChartAlternateProcess">
            <a:avLst/>
          </a:prstGeom>
        </p:spPr>
        <p:style>
          <a:lnRef idx="1">
            <a:schemeClr val="accent2"/>
          </a:lnRef>
          <a:fillRef idx="3">
            <a:schemeClr val="accent2"/>
          </a:fillRef>
          <a:effectRef idx="2">
            <a:schemeClr val="accent2"/>
          </a:effectRef>
          <a:fontRef idx="minor">
            <a:schemeClr val="lt1"/>
          </a:fontRef>
        </p:style>
        <p:txBody>
          <a:bodyPr lIns="91440" tIns="45720" rIns="91440" bIns="45720" rtlCol="0" anchor="ctr"/>
          <a:lstStyle/>
          <a:p>
            <a:pPr algn="ctr"/>
            <a:r>
              <a:rPr lang="zh-CN" altLang="en-US" dirty="0" smtClean="0"/>
              <a:t>卖方（债权人）</a:t>
            </a:r>
            <a:endParaRPr lang="zh-CN" altLang="en-US" dirty="0"/>
          </a:p>
        </p:txBody>
      </p:sp>
      <p:sp>
        <p:nvSpPr>
          <p:cNvPr id="17" name="流程图: 可选过程 16"/>
          <p:cNvSpPr/>
          <p:nvPr/>
        </p:nvSpPr>
        <p:spPr>
          <a:xfrm>
            <a:off x="4077192" y="5088913"/>
            <a:ext cx="2059106" cy="604835"/>
          </a:xfrm>
          <a:prstGeom prst="flowChartAlternateProcess">
            <a:avLst/>
          </a:prstGeom>
        </p:spPr>
        <p:style>
          <a:lnRef idx="1">
            <a:schemeClr val="accent6"/>
          </a:lnRef>
          <a:fillRef idx="3">
            <a:schemeClr val="accent6"/>
          </a:fillRef>
          <a:effectRef idx="2">
            <a:schemeClr val="accent6"/>
          </a:effectRef>
          <a:fontRef idx="minor">
            <a:schemeClr val="lt1"/>
          </a:fontRef>
        </p:style>
        <p:txBody>
          <a:bodyPr lIns="91440" tIns="45720" rIns="91440" bIns="45720" rtlCol="0" anchor="ctr"/>
          <a:lstStyle/>
          <a:p>
            <a:pPr algn="ctr"/>
            <a:r>
              <a:rPr lang="zh-CN" altLang="en-US" dirty="0" smtClean="0"/>
              <a:t>买方（债务人）</a:t>
            </a:r>
            <a:endParaRPr lang="zh-CN" altLang="en-US" dirty="0"/>
          </a:p>
        </p:txBody>
      </p:sp>
      <p:sp>
        <p:nvSpPr>
          <p:cNvPr id="19" name="矩形 18"/>
          <p:cNvSpPr/>
          <p:nvPr/>
        </p:nvSpPr>
        <p:spPr>
          <a:xfrm>
            <a:off x="3852048" y="3385968"/>
            <a:ext cx="3635932" cy="590931"/>
          </a:xfrm>
          <a:prstGeom prst="rect">
            <a:avLst/>
          </a:prstGeom>
        </p:spPr>
        <p:txBody>
          <a:bodyPr wrap="square" lIns="91440" tIns="45720" rIns="91440" bIns="45720">
            <a:spAutoFit/>
          </a:bodyPr>
          <a:lstStyle/>
          <a:p>
            <a:pPr algn="ctr" eaLnBrk="0" hangingPunct="0">
              <a:spcBef>
                <a:spcPct val="50000"/>
              </a:spcBef>
              <a:spcAft>
                <a:spcPct val="20000"/>
              </a:spcAft>
              <a:buSzPct val="90000"/>
            </a:pPr>
            <a:r>
              <a:rPr lang="zh-CN" altLang="en-US" sz="1200" dirty="0" smtClean="0"/>
              <a:t>③提供应收账款融资及应收账款账户管理、</a:t>
            </a:r>
            <a:endParaRPr lang="en-US" altLang="zh-CN" sz="1200" dirty="0" smtClean="0"/>
          </a:p>
          <a:p>
            <a:pPr algn="ctr" eaLnBrk="0" hangingPunct="0">
              <a:spcBef>
                <a:spcPct val="50000"/>
              </a:spcBef>
              <a:spcAft>
                <a:spcPct val="20000"/>
              </a:spcAft>
              <a:buSzPct val="90000"/>
            </a:pPr>
            <a:r>
              <a:rPr lang="zh-CN" altLang="en-US" sz="1200" dirty="0" smtClean="0"/>
              <a:t>应收账款催收、坏账担保等综合性金融服务。</a:t>
            </a:r>
          </a:p>
        </p:txBody>
      </p:sp>
      <p:sp>
        <p:nvSpPr>
          <p:cNvPr id="20" name="矩形 19"/>
          <p:cNvSpPr/>
          <p:nvPr/>
        </p:nvSpPr>
        <p:spPr>
          <a:xfrm rot="19022525">
            <a:off x="6436522" y="4478281"/>
            <a:ext cx="2796462" cy="461665"/>
          </a:xfrm>
          <a:prstGeom prst="rect">
            <a:avLst/>
          </a:prstGeom>
        </p:spPr>
        <p:txBody>
          <a:bodyPr wrap="square" lIns="91440" tIns="45720" rIns="91440" bIns="45720">
            <a:spAutoFit/>
          </a:bodyPr>
          <a:lstStyle/>
          <a:p>
            <a:pPr>
              <a:spcBef>
                <a:spcPct val="50000"/>
              </a:spcBef>
            </a:pPr>
            <a:r>
              <a:rPr lang="zh-CN" altLang="en-US" sz="1200" dirty="0" smtClean="0"/>
              <a:t>①以赊销方式销售商品或提供服务形成的应收账款</a:t>
            </a:r>
            <a:endParaRPr lang="zh-CN" altLang="en-US" sz="1200" dirty="0"/>
          </a:p>
        </p:txBody>
      </p:sp>
      <p:sp>
        <p:nvSpPr>
          <p:cNvPr id="21" name="Line 7"/>
          <p:cNvSpPr>
            <a:spLocks noChangeShapeType="1"/>
          </p:cNvSpPr>
          <p:nvPr/>
        </p:nvSpPr>
        <p:spPr bwMode="auto">
          <a:xfrm flipH="1">
            <a:off x="3924056" y="2905779"/>
            <a:ext cx="3168352" cy="0"/>
          </a:xfrm>
          <a:prstGeom prst="line">
            <a:avLst/>
          </a:prstGeom>
          <a:noFill/>
          <a:ln w="38100">
            <a:solidFill>
              <a:srgbClr val="C00000"/>
            </a:solidFill>
            <a:round/>
            <a:headEnd/>
            <a:tailEnd type="triangle" w="med" len="med"/>
          </a:ln>
          <a:extLst>
            <a:ext uri="{909E8E84-426E-40DD-AFC4-6F175D3DCCD1}">
              <a14:hiddenFill xmlns:a14="http://schemas.microsoft.com/office/drawing/2010/main" xmlns="">
                <a:noFill/>
              </a14:hiddenFill>
            </a:ext>
          </a:extLst>
        </p:spPr>
        <p:txBody>
          <a:bodyPr lIns="91440" tIns="45720" rIns="91440" bIns="45720"/>
          <a:lstStyle/>
          <a:p>
            <a:endParaRPr lang="zh-CN" altLang="en-US" dirty="0"/>
          </a:p>
        </p:txBody>
      </p:sp>
      <p:sp>
        <p:nvSpPr>
          <p:cNvPr id="22" name="Line 7"/>
          <p:cNvSpPr>
            <a:spLocks noChangeShapeType="1"/>
          </p:cNvSpPr>
          <p:nvPr/>
        </p:nvSpPr>
        <p:spPr bwMode="auto">
          <a:xfrm flipH="1">
            <a:off x="3996064" y="3235097"/>
            <a:ext cx="3168352" cy="0"/>
          </a:xfrm>
          <a:prstGeom prst="line">
            <a:avLst/>
          </a:prstGeom>
          <a:noFill/>
          <a:ln w="38100">
            <a:solidFill>
              <a:srgbClr val="C00000"/>
            </a:solidFill>
            <a:round/>
            <a:headEnd/>
            <a:tailEnd type="triangle" w="med" len="med"/>
          </a:ln>
          <a:extLst>
            <a:ext uri="{909E8E84-426E-40DD-AFC4-6F175D3DCCD1}">
              <a14:hiddenFill xmlns:a14="http://schemas.microsoft.com/office/drawing/2010/main" xmlns="">
                <a:noFill/>
              </a14:hiddenFill>
            </a:ext>
          </a:extLst>
        </p:spPr>
        <p:txBody>
          <a:bodyPr lIns="91440" tIns="45720" rIns="91440" bIns="45720"/>
          <a:lstStyle/>
          <a:p>
            <a:endParaRPr lang="zh-CN" altLang="en-US" dirty="0"/>
          </a:p>
        </p:txBody>
      </p:sp>
      <p:sp>
        <p:nvSpPr>
          <p:cNvPr id="23" name="Rectangle 24"/>
          <p:cNvSpPr>
            <a:spLocks noChangeArrowheads="1"/>
          </p:cNvSpPr>
          <p:nvPr/>
        </p:nvSpPr>
        <p:spPr bwMode="auto">
          <a:xfrm>
            <a:off x="3780040" y="2848030"/>
            <a:ext cx="3347830" cy="35157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91440" tIns="45720" rIns="91440" bIns="45720">
            <a:spAutoFit/>
          </a:bodyPr>
          <a:lstStyle/>
          <a:p>
            <a:pPr algn="ctr" eaLnBrk="0" hangingPunct="0">
              <a:lnSpc>
                <a:spcPct val="160000"/>
              </a:lnSpc>
              <a:spcBef>
                <a:spcPct val="50000"/>
              </a:spcBef>
              <a:spcAft>
                <a:spcPct val="20000"/>
              </a:spcAft>
              <a:buSzPct val="90000"/>
              <a:buFont typeface="Wingdings" pitchFamily="2" charset="2"/>
              <a:buNone/>
            </a:pPr>
            <a:r>
              <a:rPr lang="zh-CN" altLang="en-US" sz="1200" dirty="0" smtClean="0"/>
              <a:t>⑤偿还融资</a:t>
            </a:r>
            <a:endParaRPr lang="zh-CN" altLang="en-US" sz="1200" dirty="0"/>
          </a:p>
        </p:txBody>
      </p:sp>
      <p:sp>
        <p:nvSpPr>
          <p:cNvPr id="24" name="线形标注 1(带强调线) 23"/>
          <p:cNvSpPr/>
          <p:nvPr/>
        </p:nvSpPr>
        <p:spPr>
          <a:xfrm>
            <a:off x="1043736" y="4192897"/>
            <a:ext cx="2088232" cy="1040425"/>
          </a:xfrm>
          <a:prstGeom prst="accentCallout1">
            <a:avLst>
              <a:gd name="adj1" fmla="val -12580"/>
              <a:gd name="adj2" fmla="val -152046"/>
              <a:gd name="adj3" fmla="val 44976"/>
              <a:gd name="adj4" fmla="val -230612"/>
            </a:avLst>
          </a:prstGeom>
          <a:noFill/>
          <a:ln>
            <a:solidFill>
              <a:schemeClr val="accent1">
                <a:shade val="50000"/>
                <a:alpha val="39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171450" indent="-171450">
              <a:buFont typeface="Arial" pitchFamily="34" charset="0"/>
              <a:buChar char="•"/>
            </a:pPr>
            <a:r>
              <a:rPr lang="zh-CN" altLang="zh-CN" sz="1100" dirty="0" smtClean="0">
                <a:solidFill>
                  <a:srgbClr val="7030A0"/>
                </a:solidFill>
                <a:latin typeface="+mn-ea"/>
              </a:rPr>
              <a:t>《</a:t>
            </a:r>
            <a:r>
              <a:rPr lang="zh-CN" altLang="en-US" sz="1100" dirty="0" smtClean="0">
                <a:solidFill>
                  <a:srgbClr val="7030A0"/>
                </a:solidFill>
                <a:latin typeface="+mn-ea"/>
              </a:rPr>
              <a:t>国内有追索权明保理业务合同（适用于对公单笔业务）</a:t>
            </a:r>
            <a:r>
              <a:rPr lang="zh-CN" altLang="zh-CN" sz="1100" dirty="0" smtClean="0">
                <a:solidFill>
                  <a:srgbClr val="7030A0"/>
                </a:solidFill>
                <a:latin typeface="+mn-ea"/>
              </a:rPr>
              <a:t>》</a:t>
            </a:r>
            <a:endParaRPr lang="en-US" altLang="zh-CN" sz="1100" dirty="0" smtClean="0">
              <a:solidFill>
                <a:srgbClr val="7030A0"/>
              </a:solidFill>
              <a:latin typeface="+mn-ea"/>
            </a:endParaRPr>
          </a:p>
          <a:p>
            <a:pPr marL="171450" indent="-171450">
              <a:buFont typeface="Arial" pitchFamily="34" charset="0"/>
              <a:buChar char="•"/>
            </a:pPr>
            <a:r>
              <a:rPr lang="en-US" altLang="zh-CN" sz="1100" dirty="0" smtClean="0">
                <a:solidFill>
                  <a:srgbClr val="7030A0"/>
                </a:solidFill>
                <a:latin typeface="+mn-ea"/>
              </a:rPr>
              <a:t>《</a:t>
            </a:r>
            <a:r>
              <a:rPr lang="zh-CN" altLang="en-US" sz="1100" dirty="0" smtClean="0">
                <a:solidFill>
                  <a:srgbClr val="7030A0"/>
                </a:solidFill>
                <a:latin typeface="+mn-ea"/>
              </a:rPr>
              <a:t>应收账款转让通知（适用于明保理）</a:t>
            </a:r>
            <a:r>
              <a:rPr lang="en-US" altLang="zh-CN" sz="1100" dirty="0" smtClean="0">
                <a:solidFill>
                  <a:srgbClr val="7030A0"/>
                </a:solidFill>
                <a:latin typeface="+mn-ea"/>
              </a:rPr>
              <a:t>》</a:t>
            </a:r>
          </a:p>
          <a:p>
            <a:pPr marL="171450" indent="-171450">
              <a:buFont typeface="Arial" pitchFamily="34" charset="0"/>
              <a:buChar char="•"/>
            </a:pPr>
            <a:r>
              <a:rPr lang="zh-CN" altLang="en-US" sz="1100" dirty="0" smtClean="0">
                <a:solidFill>
                  <a:srgbClr val="7030A0"/>
                </a:solidFill>
                <a:latin typeface="+mn-ea"/>
              </a:rPr>
              <a:t>担保合同</a:t>
            </a:r>
            <a:endParaRPr lang="en-US" altLang="zh-CN" sz="1100" dirty="0" smtClean="0">
              <a:solidFill>
                <a:srgbClr val="7030A0"/>
              </a:solidFill>
              <a:latin typeface="+mn-ea"/>
            </a:endParaRPr>
          </a:p>
          <a:p>
            <a:pPr marL="171450" indent="-171450">
              <a:buFont typeface="Arial" pitchFamily="34" charset="0"/>
              <a:buChar char="•"/>
            </a:pPr>
            <a:r>
              <a:rPr lang="zh-CN" altLang="zh-CN" sz="1100" dirty="0" smtClean="0">
                <a:solidFill>
                  <a:srgbClr val="7030A0"/>
                </a:solidFill>
                <a:latin typeface="+mn-ea"/>
              </a:rPr>
              <a:t>《保证金协议》</a:t>
            </a:r>
            <a:r>
              <a:rPr lang="zh-CN" altLang="zh-CN" sz="1100" dirty="0">
                <a:solidFill>
                  <a:srgbClr val="7030A0"/>
                </a:solidFill>
                <a:latin typeface="+mn-ea"/>
              </a:rPr>
              <a:t>或《回款账户监管协议》</a:t>
            </a:r>
            <a:endParaRPr lang="en-US" altLang="zh-CN" sz="1100" dirty="0" smtClean="0">
              <a:solidFill>
                <a:srgbClr val="7030A0"/>
              </a:solidFill>
              <a:latin typeface="+mn-ea"/>
            </a:endParaRPr>
          </a:p>
          <a:p>
            <a:pPr algn="ctr"/>
            <a:endParaRPr lang="zh-CN" altLang="en-US" sz="1100" dirty="0"/>
          </a:p>
        </p:txBody>
      </p:sp>
      <p:sp>
        <p:nvSpPr>
          <p:cNvPr id="26" name="Line 9"/>
          <p:cNvSpPr>
            <a:spLocks noChangeShapeType="1"/>
          </p:cNvSpPr>
          <p:nvPr/>
        </p:nvSpPr>
        <p:spPr bwMode="auto">
          <a:xfrm flipV="1">
            <a:off x="3131969" y="4153201"/>
            <a:ext cx="1152128" cy="216023"/>
          </a:xfrm>
          <a:prstGeom prst="line">
            <a:avLst/>
          </a:prstGeom>
          <a:noFill/>
          <a:ln w="38100">
            <a:solidFill>
              <a:srgbClr val="FFC000"/>
            </a:solidFill>
            <a:round/>
            <a:headEnd type="triangle" w="med" len="med"/>
            <a:tailEnd/>
          </a:ln>
          <a:extLst>
            <a:ext uri="{909E8E84-426E-40DD-AFC4-6F175D3DCCD1}">
              <a14:hiddenFill xmlns:a14="http://schemas.microsoft.com/office/drawing/2010/main" xmlns="">
                <a:noFill/>
              </a14:hiddenFill>
            </a:ext>
          </a:extLst>
        </p:spPr>
        <p:txBody>
          <a:bodyPr lIns="91440" tIns="45720" rIns="91440" bIns="45720"/>
          <a:lstStyle/>
          <a:p>
            <a:endParaRPr lang="zh-CN" altLang="en-US"/>
          </a:p>
        </p:txBody>
      </p:sp>
      <p:grpSp>
        <p:nvGrpSpPr>
          <p:cNvPr id="27" name="Group 29"/>
          <p:cNvGrpSpPr>
            <a:grpSpLocks/>
          </p:cNvGrpSpPr>
          <p:nvPr/>
        </p:nvGrpSpPr>
        <p:grpSpPr bwMode="auto">
          <a:xfrm>
            <a:off x="67224" y="928187"/>
            <a:ext cx="3712695" cy="436964"/>
            <a:chOff x="0" y="-40"/>
            <a:chExt cx="1091" cy="367"/>
          </a:xfrm>
        </p:grpSpPr>
        <p:sp>
          <p:nvSpPr>
            <p:cNvPr id="28" name="AutoShape 2"/>
            <p:cNvSpPr>
              <a:spLocks noChangeArrowheads="1"/>
            </p:cNvSpPr>
            <p:nvPr/>
          </p:nvSpPr>
          <p:spPr bwMode="auto">
            <a:xfrm>
              <a:off x="0" y="46"/>
              <a:ext cx="604" cy="233"/>
            </a:xfrm>
            <a:prstGeom prst="roundRect">
              <a:avLst>
                <a:gd name="adj" fmla="val 16667"/>
              </a:avLst>
            </a:prstGeom>
            <a:ln/>
          </p:spPr>
          <p:style>
            <a:lnRef idx="3">
              <a:schemeClr val="lt1"/>
            </a:lnRef>
            <a:fillRef idx="1">
              <a:schemeClr val="accent5"/>
            </a:fillRef>
            <a:effectRef idx="1">
              <a:schemeClr val="accent5"/>
            </a:effectRef>
            <a:fontRef idx="minor">
              <a:schemeClr val="lt1"/>
            </a:fontRef>
          </p:style>
          <p:txBody>
            <a:bodyPr wrap="none" anchor="ctr" anchorCtr="1"/>
            <a:lstStyle/>
            <a:p>
              <a:pPr marL="266700" indent="-266700" eaLnBrk="0" hangingPunct="0">
                <a:lnSpc>
                  <a:spcPct val="160000"/>
                </a:lnSpc>
                <a:spcBef>
                  <a:spcPct val="20000"/>
                </a:spcBef>
                <a:spcAft>
                  <a:spcPct val="20000"/>
                </a:spcAft>
                <a:buSzPct val="90000"/>
              </a:pPr>
              <a:endParaRPr lang="zh-CN" altLang="en-US" sz="3200" dirty="0">
                <a:solidFill>
                  <a:schemeClr val="bg1"/>
                </a:solidFill>
                <a:latin typeface="黑体" pitchFamily="2" charset="-122"/>
                <a:ea typeface="黑体" pitchFamily="2" charset="-122"/>
              </a:endParaRPr>
            </a:p>
          </p:txBody>
        </p:sp>
        <p:sp>
          <p:nvSpPr>
            <p:cNvPr id="29" name="Text Box 9"/>
            <p:cNvSpPr txBox="1">
              <a:spLocks noChangeArrowheads="1"/>
            </p:cNvSpPr>
            <p:nvPr/>
          </p:nvSpPr>
          <p:spPr bwMode="auto">
            <a:xfrm>
              <a:off x="23" y="-40"/>
              <a:ext cx="1068" cy="36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marL="266700" indent="-266700" eaLnBrk="0" hangingPunct="0">
                <a:defRPr sz="2000" b="1">
                  <a:solidFill>
                    <a:srgbClr val="FF0000"/>
                  </a:solidFill>
                  <a:latin typeface="楷体_GB2312" pitchFamily="49" charset="-122"/>
                  <a:ea typeface="楷体_GB2312" pitchFamily="49" charset="-122"/>
                </a:defRPr>
              </a:lvl1pPr>
              <a:lvl2pPr marL="742950" indent="-285750" eaLnBrk="0" hangingPunct="0">
                <a:defRPr sz="2000" b="1">
                  <a:solidFill>
                    <a:srgbClr val="FF0000"/>
                  </a:solidFill>
                  <a:latin typeface="楷体_GB2312" pitchFamily="49" charset="-122"/>
                  <a:ea typeface="楷体_GB2312" pitchFamily="49" charset="-122"/>
                </a:defRPr>
              </a:lvl2pPr>
              <a:lvl3pPr marL="1143000" indent="-228600" eaLnBrk="0" hangingPunct="0">
                <a:defRPr sz="2000" b="1">
                  <a:solidFill>
                    <a:srgbClr val="FF0000"/>
                  </a:solidFill>
                  <a:latin typeface="楷体_GB2312" pitchFamily="49" charset="-122"/>
                  <a:ea typeface="楷体_GB2312" pitchFamily="49" charset="-122"/>
                </a:defRPr>
              </a:lvl3pPr>
              <a:lvl4pPr marL="1600200" indent="-228600" eaLnBrk="0" hangingPunct="0">
                <a:defRPr sz="2000" b="1">
                  <a:solidFill>
                    <a:srgbClr val="FF0000"/>
                  </a:solidFill>
                  <a:latin typeface="楷体_GB2312" pitchFamily="49" charset="-122"/>
                  <a:ea typeface="楷体_GB2312" pitchFamily="49" charset="-122"/>
                </a:defRPr>
              </a:lvl4pPr>
              <a:lvl5pPr marL="2057400" indent="-228600" eaLnBrk="0" hangingPunct="0">
                <a:defRPr sz="2000" b="1">
                  <a:solidFill>
                    <a:srgbClr val="FF0000"/>
                  </a:solidFill>
                  <a:latin typeface="楷体_GB2312" pitchFamily="49" charset="-122"/>
                  <a:ea typeface="楷体_GB2312" pitchFamily="49" charset="-122"/>
                </a:defRPr>
              </a:lvl5pPr>
              <a:lvl6pPr marL="2514600" indent="-228600" eaLnBrk="0" fontAlgn="base" hangingPunct="0">
                <a:lnSpc>
                  <a:spcPct val="80000"/>
                </a:lnSpc>
                <a:spcBef>
                  <a:spcPct val="0"/>
                </a:spcBef>
                <a:spcAft>
                  <a:spcPct val="0"/>
                </a:spcAft>
                <a:buFont typeface="Arial" charset="0"/>
                <a:defRPr sz="2000" b="1">
                  <a:solidFill>
                    <a:srgbClr val="FF0000"/>
                  </a:solidFill>
                  <a:latin typeface="楷体_GB2312" pitchFamily="49" charset="-122"/>
                  <a:ea typeface="楷体_GB2312" pitchFamily="49" charset="-122"/>
                </a:defRPr>
              </a:lvl6pPr>
              <a:lvl7pPr marL="2971800" indent="-228600" eaLnBrk="0" fontAlgn="base" hangingPunct="0">
                <a:lnSpc>
                  <a:spcPct val="80000"/>
                </a:lnSpc>
                <a:spcBef>
                  <a:spcPct val="0"/>
                </a:spcBef>
                <a:spcAft>
                  <a:spcPct val="0"/>
                </a:spcAft>
                <a:buFont typeface="Arial" charset="0"/>
                <a:defRPr sz="2000" b="1">
                  <a:solidFill>
                    <a:srgbClr val="FF0000"/>
                  </a:solidFill>
                  <a:latin typeface="楷体_GB2312" pitchFamily="49" charset="-122"/>
                  <a:ea typeface="楷体_GB2312" pitchFamily="49" charset="-122"/>
                </a:defRPr>
              </a:lvl7pPr>
              <a:lvl8pPr marL="3429000" indent="-228600" eaLnBrk="0" fontAlgn="base" hangingPunct="0">
                <a:lnSpc>
                  <a:spcPct val="80000"/>
                </a:lnSpc>
                <a:spcBef>
                  <a:spcPct val="0"/>
                </a:spcBef>
                <a:spcAft>
                  <a:spcPct val="0"/>
                </a:spcAft>
                <a:buFont typeface="Arial" charset="0"/>
                <a:defRPr sz="2000" b="1">
                  <a:solidFill>
                    <a:srgbClr val="FF0000"/>
                  </a:solidFill>
                  <a:latin typeface="楷体_GB2312" pitchFamily="49" charset="-122"/>
                  <a:ea typeface="楷体_GB2312" pitchFamily="49" charset="-122"/>
                </a:defRPr>
              </a:lvl8pPr>
              <a:lvl9pPr marL="3886200" indent="-228600" eaLnBrk="0" fontAlgn="base" hangingPunct="0">
                <a:lnSpc>
                  <a:spcPct val="80000"/>
                </a:lnSpc>
                <a:spcBef>
                  <a:spcPct val="0"/>
                </a:spcBef>
                <a:spcAft>
                  <a:spcPct val="0"/>
                </a:spcAft>
                <a:buFont typeface="Arial" charset="0"/>
                <a:defRPr sz="2000" b="1">
                  <a:solidFill>
                    <a:srgbClr val="FF0000"/>
                  </a:solidFill>
                  <a:latin typeface="楷体_GB2312" pitchFamily="49" charset="-122"/>
                  <a:ea typeface="楷体_GB2312" pitchFamily="49" charset="-122"/>
                </a:defRPr>
              </a:lvl9pPr>
            </a:lstStyle>
            <a:p>
              <a:pPr>
                <a:lnSpc>
                  <a:spcPct val="160000"/>
                </a:lnSpc>
                <a:spcBef>
                  <a:spcPct val="50000"/>
                </a:spcBef>
                <a:spcAft>
                  <a:spcPct val="20000"/>
                </a:spcAft>
                <a:buSzPct val="90000"/>
                <a:buFont typeface="Wingdings" pitchFamily="2" charset="2"/>
                <a:buNone/>
              </a:pPr>
              <a:r>
                <a:rPr lang="zh-CN" altLang="en-US" sz="1400" dirty="0" smtClean="0">
                  <a:solidFill>
                    <a:schemeClr val="bg1"/>
                  </a:solidFill>
                </a:rPr>
                <a:t>国内保理融资</a:t>
              </a:r>
              <a:endParaRPr lang="zh-CN" altLang="en-US" sz="1400" dirty="0">
                <a:solidFill>
                  <a:schemeClr val="bg1"/>
                </a:solidFill>
              </a:endParaRPr>
            </a:p>
          </p:txBody>
        </p:sp>
      </p:grpSp>
      <p:sp>
        <p:nvSpPr>
          <p:cNvPr id="30" name="流程图: 可选过程 29"/>
          <p:cNvSpPr/>
          <p:nvPr/>
        </p:nvSpPr>
        <p:spPr>
          <a:xfrm>
            <a:off x="1391075" y="2881410"/>
            <a:ext cx="2198231" cy="550830"/>
          </a:xfrm>
          <a:prstGeom prst="flowChartAlternateProcess">
            <a:avLst/>
          </a:prstGeom>
          <a:solidFill>
            <a:srgbClr val="00B050"/>
          </a:solidFill>
        </p:spPr>
        <p:style>
          <a:lnRef idx="1">
            <a:schemeClr val="accent2"/>
          </a:lnRef>
          <a:fillRef idx="3">
            <a:schemeClr val="accent2"/>
          </a:fillRef>
          <a:effectRef idx="2">
            <a:schemeClr val="accent2"/>
          </a:effectRef>
          <a:fontRef idx="minor">
            <a:schemeClr val="lt1"/>
          </a:fontRef>
        </p:style>
        <p:txBody>
          <a:bodyPr lIns="91440" tIns="45720" rIns="91440" bIns="45720" rtlCol="0" anchor="ctr"/>
          <a:lstStyle/>
          <a:p>
            <a:pPr algn="ctr"/>
            <a:r>
              <a:rPr lang="zh-CN" altLang="en-US" dirty="0" smtClean="0"/>
              <a:t>银行</a:t>
            </a:r>
            <a:r>
              <a:rPr lang="en-US" altLang="zh-CN" dirty="0" smtClean="0"/>
              <a:t>/</a:t>
            </a:r>
            <a:r>
              <a:rPr lang="zh-CN" altLang="en-US" dirty="0" smtClean="0"/>
              <a:t>保理公司</a:t>
            </a:r>
            <a:endParaRPr lang="zh-CN" altLang="en-US" dirty="0"/>
          </a:p>
        </p:txBody>
      </p:sp>
    </p:spTree>
    <p:extLst>
      <p:ext uri="{BB962C8B-B14F-4D97-AF65-F5344CB8AC3E}">
        <p14:creationId xmlns:p14="http://schemas.microsoft.com/office/powerpoint/2010/main" xmlns="" val="1454658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1+#ppt_w/2"/>
                                          </p:val>
                                        </p:tav>
                                        <p:tav tm="100000">
                                          <p:val>
                                            <p:strVal val="#ppt_x"/>
                                          </p:val>
                                        </p:tav>
                                      </p:tavLst>
                                    </p:anim>
                                    <p:anim calcmode="lin" valueType="num">
                                      <p:cBhvr additive="base">
                                        <p:cTn id="8" dur="500" fill="hold"/>
                                        <p:tgtEl>
                                          <p:spTgt spid="2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 presetClass="entr" presetSubtype="0" fill="hold" grpId="0" nodeType="afterEffect">
                                  <p:stCondLst>
                                    <p:cond delay="0"/>
                                  </p:stCondLst>
                                  <p:childTnLst>
                                    <p:set>
                                      <p:cBhvr>
                                        <p:cTn id="11"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8" grpId="0" build="allAtOnce" autoUpdateAnimBg="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38525" y="163840"/>
            <a:ext cx="8748000" cy="647699"/>
          </a:xfrm>
        </p:spPr>
        <p:txBody>
          <a:bodyPr>
            <a:normAutofit fontScale="90000"/>
          </a:bodyPr>
          <a:lstStyle/>
          <a:p>
            <a:r>
              <a:rPr lang="en-US" altLang="zh-CN" b="1" dirty="0" smtClean="0">
                <a:solidFill>
                  <a:srgbClr val="26AB8E"/>
                </a:solidFill>
              </a:rPr>
              <a:t/>
            </a:r>
            <a:br>
              <a:rPr lang="en-US" altLang="zh-CN" b="1" dirty="0" smtClean="0">
                <a:solidFill>
                  <a:srgbClr val="26AB8E"/>
                </a:solidFill>
              </a:rPr>
            </a:br>
            <a:endParaRPr lang="zh-CN" altLang="en-US" dirty="0"/>
          </a:p>
        </p:txBody>
      </p:sp>
      <p:sp>
        <p:nvSpPr>
          <p:cNvPr id="25" name="矩形 24"/>
          <p:cNvSpPr/>
          <p:nvPr/>
        </p:nvSpPr>
        <p:spPr>
          <a:xfrm>
            <a:off x="102497" y="293342"/>
            <a:ext cx="7397898" cy="523220"/>
          </a:xfrm>
          <a:prstGeom prst="rect">
            <a:avLst/>
          </a:prstGeom>
        </p:spPr>
        <p:txBody>
          <a:bodyPr wrap="square" lIns="91440" tIns="45720" rIns="91440" bIns="45720">
            <a:spAutoFit/>
          </a:bodyPr>
          <a:lstStyle/>
          <a:p>
            <a:r>
              <a:rPr lang="zh-CN" altLang="en-US" sz="2800" b="1" dirty="0" smtClean="0">
                <a:solidFill>
                  <a:schemeClr val="bg1"/>
                </a:solidFill>
                <a:latin typeface="黑体" pitchFamily="2" charset="-122"/>
                <a:ea typeface="黑体" pitchFamily="2" charset="-122"/>
              </a:rPr>
              <a:t>供应链金融</a:t>
            </a:r>
            <a:r>
              <a:rPr lang="en-US" altLang="zh-CN" sz="2800" b="1" dirty="0" smtClean="0">
                <a:solidFill>
                  <a:schemeClr val="bg1"/>
                </a:solidFill>
                <a:latin typeface="黑体" pitchFamily="2" charset="-122"/>
                <a:ea typeface="黑体" pitchFamily="2" charset="-122"/>
              </a:rPr>
              <a:t>-</a:t>
            </a:r>
            <a:r>
              <a:rPr lang="zh-CN" altLang="en-US" sz="2800" b="1" dirty="0" smtClean="0">
                <a:solidFill>
                  <a:schemeClr val="bg1"/>
                </a:solidFill>
                <a:latin typeface="黑体" pitchFamily="2" charset="-122"/>
                <a:ea typeface="黑体" pitchFamily="2" charset="-122"/>
              </a:rPr>
              <a:t>应收类产品</a:t>
            </a:r>
            <a:endParaRPr lang="zh-CN" altLang="en-US" sz="2600" b="1" dirty="0">
              <a:solidFill>
                <a:schemeClr val="bg1"/>
              </a:solidFill>
              <a:latin typeface="黑体" pitchFamily="2" charset="-122"/>
              <a:ea typeface="黑体" pitchFamily="2" charset="-122"/>
            </a:endParaRPr>
          </a:p>
        </p:txBody>
      </p:sp>
      <p:sp>
        <p:nvSpPr>
          <p:cNvPr id="31" name="Rectangle 15"/>
          <p:cNvSpPr>
            <a:spLocks noChangeArrowheads="1"/>
          </p:cNvSpPr>
          <p:nvPr/>
        </p:nvSpPr>
        <p:spPr bwMode="auto">
          <a:xfrm>
            <a:off x="33953" y="1480091"/>
            <a:ext cx="11899545" cy="830997"/>
          </a:xfrm>
          <a:prstGeom prst="rect">
            <a:avLst/>
          </a:prstGeom>
          <a:noFill/>
          <a:ln w="9525">
            <a:noFill/>
            <a:miter lim="800000"/>
            <a:headEnd/>
            <a:tailEnd/>
          </a:ln>
        </p:spPr>
        <p:txBody>
          <a:bodyPr wrap="square" lIns="91440" tIns="45720" rIns="91440" bIns="45720">
            <a:spAutoFit/>
          </a:bodyPr>
          <a:lstStyle/>
          <a:p>
            <a:pPr fontAlgn="ctr"/>
            <a:r>
              <a:rPr lang="en-US" altLang="zh-CN" sz="1600" dirty="0" smtClean="0">
                <a:solidFill>
                  <a:srgbClr val="00B5FB"/>
                </a:solidFill>
              </a:rPr>
              <a:t>      </a:t>
            </a:r>
            <a:r>
              <a:rPr lang="zh-CN" altLang="zh-CN" sz="1600" dirty="0" smtClean="0">
                <a:solidFill>
                  <a:srgbClr val="00B5FB"/>
                </a:solidFill>
              </a:rPr>
              <a:t>国内</a:t>
            </a:r>
            <a:r>
              <a:rPr lang="zh-CN" altLang="en-US" sz="1600" dirty="0" smtClean="0">
                <a:solidFill>
                  <a:srgbClr val="00B5FB"/>
                </a:solidFill>
              </a:rPr>
              <a:t>池</a:t>
            </a:r>
            <a:r>
              <a:rPr lang="zh-CN" altLang="zh-CN" sz="1600" dirty="0" smtClean="0">
                <a:solidFill>
                  <a:srgbClr val="00B5FB"/>
                </a:solidFill>
              </a:rPr>
              <a:t>保理</a:t>
            </a:r>
            <a:r>
              <a:rPr lang="zh-CN" altLang="en-US" sz="1600" dirty="0" smtClean="0">
                <a:solidFill>
                  <a:srgbClr val="00B5FB"/>
                </a:solidFill>
              </a:rPr>
              <a:t>融资，</a:t>
            </a:r>
            <a:r>
              <a:rPr lang="zh-CN" altLang="zh-CN" sz="1600" dirty="0" smtClean="0">
                <a:solidFill>
                  <a:srgbClr val="00B5FB"/>
                </a:solidFill>
              </a:rPr>
              <a:t>指</a:t>
            </a:r>
            <a:r>
              <a:rPr lang="zh-CN" altLang="en-US" sz="1600" dirty="0" smtClean="0">
                <a:solidFill>
                  <a:srgbClr val="00B5FB"/>
                </a:solidFill>
              </a:rPr>
              <a:t>在</a:t>
            </a:r>
            <a:r>
              <a:rPr lang="zh-CN" altLang="zh-CN" sz="1600" dirty="0" smtClean="0">
                <a:solidFill>
                  <a:srgbClr val="00B5FB"/>
                </a:solidFill>
              </a:rPr>
              <a:t>国内卖方</a:t>
            </a:r>
            <a:r>
              <a:rPr lang="zh-CN" altLang="en-US" sz="1600" dirty="0" smtClean="0">
                <a:solidFill>
                  <a:srgbClr val="00B5FB"/>
                </a:solidFill>
              </a:rPr>
              <a:t>（债权人）转让给商业银行</a:t>
            </a:r>
            <a:r>
              <a:rPr lang="en-US" altLang="zh-CN" sz="1600" dirty="0" smtClean="0">
                <a:solidFill>
                  <a:srgbClr val="00B5FB"/>
                </a:solidFill>
              </a:rPr>
              <a:t>/</a:t>
            </a:r>
            <a:r>
              <a:rPr lang="zh-CN" altLang="en-US" sz="1600" dirty="0" smtClean="0">
                <a:solidFill>
                  <a:srgbClr val="00B5FB"/>
                </a:solidFill>
              </a:rPr>
              <a:t>保理公司的应收账款余额保持稳定且能覆盖本行授信敞口的情况下，商业银行</a:t>
            </a:r>
            <a:r>
              <a:rPr lang="en-US" altLang="zh-CN" sz="1600" dirty="0" smtClean="0">
                <a:solidFill>
                  <a:srgbClr val="00B5FB"/>
                </a:solidFill>
              </a:rPr>
              <a:t>/</a:t>
            </a:r>
            <a:r>
              <a:rPr lang="zh-CN" altLang="en-US" sz="1600" dirty="0" smtClean="0">
                <a:solidFill>
                  <a:srgbClr val="00B5FB"/>
                </a:solidFill>
              </a:rPr>
              <a:t>保理公司为卖方提供授信融资的业务模式，在该模式下单笔融资期限可以超过具体每笔应收帐款的期限，不必因授信发生所依赖的应收账款到期而收回，并允许卖方以新的合格应收账款置换旧的</a:t>
            </a:r>
            <a:r>
              <a:rPr lang="zh-CN" altLang="zh-CN" sz="1600" dirty="0" smtClean="0">
                <a:solidFill>
                  <a:srgbClr val="00B5FB"/>
                </a:solidFill>
              </a:rPr>
              <a:t>。</a:t>
            </a:r>
          </a:p>
        </p:txBody>
      </p:sp>
      <p:grpSp>
        <p:nvGrpSpPr>
          <p:cNvPr id="32" name="Group 29"/>
          <p:cNvGrpSpPr>
            <a:grpSpLocks/>
          </p:cNvGrpSpPr>
          <p:nvPr/>
        </p:nvGrpSpPr>
        <p:grpSpPr bwMode="auto">
          <a:xfrm>
            <a:off x="136674" y="974487"/>
            <a:ext cx="3712695" cy="436964"/>
            <a:chOff x="0" y="-40"/>
            <a:chExt cx="1091" cy="367"/>
          </a:xfrm>
        </p:grpSpPr>
        <p:sp>
          <p:nvSpPr>
            <p:cNvPr id="33" name="AutoShape 2"/>
            <p:cNvSpPr>
              <a:spLocks noChangeArrowheads="1"/>
            </p:cNvSpPr>
            <p:nvPr/>
          </p:nvSpPr>
          <p:spPr bwMode="auto">
            <a:xfrm>
              <a:off x="0" y="20"/>
              <a:ext cx="604" cy="233"/>
            </a:xfrm>
            <a:prstGeom prst="roundRect">
              <a:avLst>
                <a:gd name="adj" fmla="val 16667"/>
              </a:avLst>
            </a:prstGeom>
            <a:ln/>
          </p:spPr>
          <p:style>
            <a:lnRef idx="3">
              <a:schemeClr val="lt1"/>
            </a:lnRef>
            <a:fillRef idx="1">
              <a:schemeClr val="accent5"/>
            </a:fillRef>
            <a:effectRef idx="1">
              <a:schemeClr val="accent5"/>
            </a:effectRef>
            <a:fontRef idx="minor">
              <a:schemeClr val="lt1"/>
            </a:fontRef>
          </p:style>
          <p:txBody>
            <a:bodyPr wrap="none" anchor="ctr" anchorCtr="1"/>
            <a:lstStyle/>
            <a:p>
              <a:pPr marL="266700" indent="-266700" eaLnBrk="0" hangingPunct="0">
                <a:lnSpc>
                  <a:spcPct val="160000"/>
                </a:lnSpc>
                <a:spcBef>
                  <a:spcPct val="20000"/>
                </a:spcBef>
                <a:spcAft>
                  <a:spcPct val="20000"/>
                </a:spcAft>
                <a:buSzPct val="90000"/>
              </a:pPr>
              <a:endParaRPr lang="zh-CN" altLang="en-US" sz="3200" dirty="0">
                <a:solidFill>
                  <a:schemeClr val="bg1"/>
                </a:solidFill>
                <a:latin typeface="黑体" pitchFamily="2" charset="-122"/>
                <a:ea typeface="黑体" pitchFamily="2" charset="-122"/>
              </a:endParaRPr>
            </a:p>
          </p:txBody>
        </p:sp>
        <p:sp>
          <p:nvSpPr>
            <p:cNvPr id="34" name="Text Box 9"/>
            <p:cNvSpPr txBox="1">
              <a:spLocks noChangeArrowheads="1"/>
            </p:cNvSpPr>
            <p:nvPr/>
          </p:nvSpPr>
          <p:spPr bwMode="auto">
            <a:xfrm>
              <a:off x="23" y="-40"/>
              <a:ext cx="1068" cy="36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marL="266700" indent="-266700" eaLnBrk="0" hangingPunct="0">
                <a:defRPr sz="2000" b="1">
                  <a:solidFill>
                    <a:srgbClr val="FF0000"/>
                  </a:solidFill>
                  <a:latin typeface="楷体_GB2312" pitchFamily="49" charset="-122"/>
                  <a:ea typeface="楷体_GB2312" pitchFamily="49" charset="-122"/>
                </a:defRPr>
              </a:lvl1pPr>
              <a:lvl2pPr marL="742950" indent="-285750" eaLnBrk="0" hangingPunct="0">
                <a:defRPr sz="2000" b="1">
                  <a:solidFill>
                    <a:srgbClr val="FF0000"/>
                  </a:solidFill>
                  <a:latin typeface="楷体_GB2312" pitchFamily="49" charset="-122"/>
                  <a:ea typeface="楷体_GB2312" pitchFamily="49" charset="-122"/>
                </a:defRPr>
              </a:lvl2pPr>
              <a:lvl3pPr marL="1143000" indent="-228600" eaLnBrk="0" hangingPunct="0">
                <a:defRPr sz="2000" b="1">
                  <a:solidFill>
                    <a:srgbClr val="FF0000"/>
                  </a:solidFill>
                  <a:latin typeface="楷体_GB2312" pitchFamily="49" charset="-122"/>
                  <a:ea typeface="楷体_GB2312" pitchFamily="49" charset="-122"/>
                </a:defRPr>
              </a:lvl3pPr>
              <a:lvl4pPr marL="1600200" indent="-228600" eaLnBrk="0" hangingPunct="0">
                <a:defRPr sz="2000" b="1">
                  <a:solidFill>
                    <a:srgbClr val="FF0000"/>
                  </a:solidFill>
                  <a:latin typeface="楷体_GB2312" pitchFamily="49" charset="-122"/>
                  <a:ea typeface="楷体_GB2312" pitchFamily="49" charset="-122"/>
                </a:defRPr>
              </a:lvl4pPr>
              <a:lvl5pPr marL="2057400" indent="-228600" eaLnBrk="0" hangingPunct="0">
                <a:defRPr sz="2000" b="1">
                  <a:solidFill>
                    <a:srgbClr val="FF0000"/>
                  </a:solidFill>
                  <a:latin typeface="楷体_GB2312" pitchFamily="49" charset="-122"/>
                  <a:ea typeface="楷体_GB2312" pitchFamily="49" charset="-122"/>
                </a:defRPr>
              </a:lvl5pPr>
              <a:lvl6pPr marL="2514600" indent="-228600" eaLnBrk="0" fontAlgn="base" hangingPunct="0">
                <a:lnSpc>
                  <a:spcPct val="80000"/>
                </a:lnSpc>
                <a:spcBef>
                  <a:spcPct val="0"/>
                </a:spcBef>
                <a:spcAft>
                  <a:spcPct val="0"/>
                </a:spcAft>
                <a:buFont typeface="Arial" charset="0"/>
                <a:defRPr sz="2000" b="1">
                  <a:solidFill>
                    <a:srgbClr val="FF0000"/>
                  </a:solidFill>
                  <a:latin typeface="楷体_GB2312" pitchFamily="49" charset="-122"/>
                  <a:ea typeface="楷体_GB2312" pitchFamily="49" charset="-122"/>
                </a:defRPr>
              </a:lvl6pPr>
              <a:lvl7pPr marL="2971800" indent="-228600" eaLnBrk="0" fontAlgn="base" hangingPunct="0">
                <a:lnSpc>
                  <a:spcPct val="80000"/>
                </a:lnSpc>
                <a:spcBef>
                  <a:spcPct val="0"/>
                </a:spcBef>
                <a:spcAft>
                  <a:spcPct val="0"/>
                </a:spcAft>
                <a:buFont typeface="Arial" charset="0"/>
                <a:defRPr sz="2000" b="1">
                  <a:solidFill>
                    <a:srgbClr val="FF0000"/>
                  </a:solidFill>
                  <a:latin typeface="楷体_GB2312" pitchFamily="49" charset="-122"/>
                  <a:ea typeface="楷体_GB2312" pitchFamily="49" charset="-122"/>
                </a:defRPr>
              </a:lvl7pPr>
              <a:lvl8pPr marL="3429000" indent="-228600" eaLnBrk="0" fontAlgn="base" hangingPunct="0">
                <a:lnSpc>
                  <a:spcPct val="80000"/>
                </a:lnSpc>
                <a:spcBef>
                  <a:spcPct val="0"/>
                </a:spcBef>
                <a:spcAft>
                  <a:spcPct val="0"/>
                </a:spcAft>
                <a:buFont typeface="Arial" charset="0"/>
                <a:defRPr sz="2000" b="1">
                  <a:solidFill>
                    <a:srgbClr val="FF0000"/>
                  </a:solidFill>
                  <a:latin typeface="楷体_GB2312" pitchFamily="49" charset="-122"/>
                  <a:ea typeface="楷体_GB2312" pitchFamily="49" charset="-122"/>
                </a:defRPr>
              </a:lvl8pPr>
              <a:lvl9pPr marL="3886200" indent="-228600" eaLnBrk="0" fontAlgn="base" hangingPunct="0">
                <a:lnSpc>
                  <a:spcPct val="80000"/>
                </a:lnSpc>
                <a:spcBef>
                  <a:spcPct val="0"/>
                </a:spcBef>
                <a:spcAft>
                  <a:spcPct val="0"/>
                </a:spcAft>
                <a:buFont typeface="Arial" charset="0"/>
                <a:defRPr sz="2000" b="1">
                  <a:solidFill>
                    <a:srgbClr val="FF0000"/>
                  </a:solidFill>
                  <a:latin typeface="楷体_GB2312" pitchFamily="49" charset="-122"/>
                  <a:ea typeface="楷体_GB2312" pitchFamily="49" charset="-122"/>
                </a:defRPr>
              </a:lvl9pPr>
            </a:lstStyle>
            <a:p>
              <a:pPr>
                <a:lnSpc>
                  <a:spcPct val="160000"/>
                </a:lnSpc>
                <a:spcBef>
                  <a:spcPct val="50000"/>
                </a:spcBef>
                <a:spcAft>
                  <a:spcPct val="20000"/>
                </a:spcAft>
                <a:buSzPct val="90000"/>
                <a:buFont typeface="Wingdings" pitchFamily="2" charset="2"/>
                <a:buNone/>
              </a:pPr>
              <a:r>
                <a:rPr lang="zh-CN" altLang="en-US" sz="1400" dirty="0" smtClean="0">
                  <a:solidFill>
                    <a:schemeClr val="bg1"/>
                  </a:solidFill>
                </a:rPr>
                <a:t>国内保理池融资</a:t>
              </a:r>
              <a:endParaRPr lang="zh-CN" altLang="en-US" sz="1400" dirty="0">
                <a:solidFill>
                  <a:schemeClr val="bg1"/>
                </a:solidFill>
              </a:endParaRPr>
            </a:p>
          </p:txBody>
        </p:sp>
      </p:grpSp>
      <p:sp>
        <p:nvSpPr>
          <p:cNvPr id="36" name="Rectangle 24"/>
          <p:cNvSpPr>
            <a:spLocks noChangeArrowheads="1"/>
          </p:cNvSpPr>
          <p:nvPr/>
        </p:nvSpPr>
        <p:spPr bwMode="auto">
          <a:xfrm>
            <a:off x="3561936" y="2614893"/>
            <a:ext cx="3347830" cy="35157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91440" tIns="45720" rIns="91440" bIns="45720">
            <a:spAutoFit/>
          </a:bodyPr>
          <a:lstStyle/>
          <a:p>
            <a:pPr algn="ctr" eaLnBrk="0" hangingPunct="0">
              <a:lnSpc>
                <a:spcPct val="160000"/>
              </a:lnSpc>
              <a:spcBef>
                <a:spcPct val="50000"/>
              </a:spcBef>
              <a:spcAft>
                <a:spcPct val="20000"/>
              </a:spcAft>
              <a:buSzPct val="90000"/>
              <a:buFont typeface="Wingdings" pitchFamily="2" charset="2"/>
              <a:buNone/>
            </a:pPr>
            <a:r>
              <a:rPr lang="zh-CN" altLang="en-US" sz="1200" dirty="0" smtClean="0"/>
              <a:t>②转让应收账款</a:t>
            </a:r>
            <a:endParaRPr lang="zh-CN" altLang="en-US" sz="1200" dirty="0"/>
          </a:p>
        </p:txBody>
      </p:sp>
      <p:sp>
        <p:nvSpPr>
          <p:cNvPr id="37" name="Line 8"/>
          <p:cNvSpPr>
            <a:spLocks noChangeShapeType="1"/>
          </p:cNvSpPr>
          <p:nvPr/>
        </p:nvSpPr>
        <p:spPr bwMode="auto">
          <a:xfrm flipV="1">
            <a:off x="4007647" y="3605466"/>
            <a:ext cx="3240359" cy="0"/>
          </a:xfrm>
          <a:prstGeom prst="line">
            <a:avLst/>
          </a:prstGeom>
          <a:noFill/>
          <a:ln w="38100">
            <a:solidFill>
              <a:schemeClr val="tx2"/>
            </a:solidFill>
            <a:round/>
            <a:headEnd/>
            <a:tailEnd type="triangle" w="med" len="med"/>
          </a:ln>
          <a:extLst>
            <a:ext uri="{909E8E84-426E-40DD-AFC4-6F175D3DCCD1}">
              <a14:hiddenFill xmlns:a14="http://schemas.microsoft.com/office/drawing/2010/main" xmlns="">
                <a:noFill/>
              </a14:hiddenFill>
            </a:ext>
          </a:extLst>
        </p:spPr>
        <p:txBody>
          <a:bodyPr lIns="91440" tIns="45720" rIns="91440" bIns="45720"/>
          <a:lstStyle/>
          <a:p>
            <a:endParaRPr lang="zh-CN" altLang="en-US"/>
          </a:p>
        </p:txBody>
      </p:sp>
      <p:sp>
        <p:nvSpPr>
          <p:cNvPr id="38" name="Line 9"/>
          <p:cNvSpPr>
            <a:spLocks noChangeShapeType="1"/>
          </p:cNvSpPr>
          <p:nvPr/>
        </p:nvSpPr>
        <p:spPr bwMode="auto">
          <a:xfrm flipH="1">
            <a:off x="6311895" y="3821490"/>
            <a:ext cx="1944216" cy="1782199"/>
          </a:xfrm>
          <a:prstGeom prst="line">
            <a:avLst/>
          </a:prstGeom>
          <a:noFill/>
          <a:ln w="38100">
            <a:solidFill>
              <a:srgbClr val="FFC000"/>
            </a:solidFill>
            <a:round/>
            <a:headEnd type="triangle" w="med" len="med"/>
            <a:tailEnd/>
          </a:ln>
          <a:extLst>
            <a:ext uri="{909E8E84-426E-40DD-AFC4-6F175D3DCCD1}">
              <a14:hiddenFill xmlns:a14="http://schemas.microsoft.com/office/drawing/2010/main" xmlns="">
                <a:noFill/>
              </a14:hiddenFill>
            </a:ext>
          </a:extLst>
        </p:spPr>
        <p:txBody>
          <a:bodyPr lIns="91440" tIns="45720" rIns="91440" bIns="45720"/>
          <a:lstStyle/>
          <a:p>
            <a:endParaRPr lang="zh-CN" altLang="en-US"/>
          </a:p>
        </p:txBody>
      </p:sp>
      <p:sp>
        <p:nvSpPr>
          <p:cNvPr id="39" name="Line 37"/>
          <p:cNvSpPr>
            <a:spLocks noChangeShapeType="1"/>
          </p:cNvSpPr>
          <p:nvPr/>
        </p:nvSpPr>
        <p:spPr bwMode="auto">
          <a:xfrm flipV="1">
            <a:off x="6383903" y="3875497"/>
            <a:ext cx="2304256" cy="2106233"/>
          </a:xfrm>
          <a:prstGeom prst="line">
            <a:avLst/>
          </a:prstGeom>
          <a:noFill/>
          <a:ln w="38100">
            <a:solidFill>
              <a:srgbClr val="C00000"/>
            </a:solidFill>
            <a:round/>
            <a:headEnd type="triangle" w="med" len="med"/>
            <a:tailEnd/>
          </a:ln>
          <a:extLst>
            <a:ext uri="{909E8E84-426E-40DD-AFC4-6F175D3DCCD1}">
              <a14:hiddenFill xmlns:a14="http://schemas.microsoft.com/office/drawing/2010/main" xmlns="">
                <a:noFill/>
              </a14:hiddenFill>
            </a:ext>
          </a:extLst>
        </p:spPr>
        <p:txBody>
          <a:bodyPr lIns="91440" tIns="45720" rIns="91440" bIns="45720"/>
          <a:lstStyle/>
          <a:p>
            <a:endParaRPr lang="zh-CN" altLang="en-US"/>
          </a:p>
        </p:txBody>
      </p:sp>
      <p:sp>
        <p:nvSpPr>
          <p:cNvPr id="40" name="Rectangle 40"/>
          <p:cNvSpPr>
            <a:spLocks noChangeArrowheads="1"/>
          </p:cNvSpPr>
          <p:nvPr/>
        </p:nvSpPr>
        <p:spPr bwMode="auto">
          <a:xfrm rot="19001462">
            <a:off x="6082869" y="4416230"/>
            <a:ext cx="2014910"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91440" tIns="45720" rIns="91440" bIns="45720">
            <a:spAutoFit/>
          </a:bodyPr>
          <a:lstStyle/>
          <a:p>
            <a:pPr>
              <a:spcBef>
                <a:spcPct val="50000"/>
              </a:spcBef>
            </a:pPr>
            <a:r>
              <a:rPr lang="zh-CN" altLang="en-US" sz="1200" dirty="0" smtClean="0"/>
              <a:t>④应收账款回款到卖方指定回款账户</a:t>
            </a:r>
            <a:endParaRPr lang="zh-CN" altLang="en-US" sz="1200" dirty="0"/>
          </a:p>
        </p:txBody>
      </p:sp>
      <p:sp>
        <p:nvSpPr>
          <p:cNvPr id="41" name="左弧形箭头 40"/>
          <p:cNvSpPr/>
          <p:nvPr/>
        </p:nvSpPr>
        <p:spPr>
          <a:xfrm>
            <a:off x="4464238" y="4043503"/>
            <a:ext cx="731520" cy="912114"/>
          </a:xfrm>
          <a:prstGeom prst="curvedRightArrow">
            <a:avLst/>
          </a:prstGeom>
        </p:spPr>
        <p:style>
          <a:lnRef idx="1">
            <a:schemeClr val="accent1"/>
          </a:lnRef>
          <a:fillRef idx="2">
            <a:schemeClr val="accent1"/>
          </a:fillRef>
          <a:effectRef idx="1">
            <a:schemeClr val="accent1"/>
          </a:effectRef>
          <a:fontRef idx="minor">
            <a:schemeClr val="dk1"/>
          </a:fontRef>
        </p:style>
        <p:txBody>
          <a:bodyPr lIns="91440" tIns="45720" rIns="91440" bIns="45720" rtlCol="0" anchor="ctr"/>
          <a:lstStyle/>
          <a:p>
            <a:pPr algn="ctr"/>
            <a:endParaRPr lang="zh-CN" altLang="en-US">
              <a:solidFill>
                <a:schemeClr val="tx1"/>
              </a:solidFill>
            </a:endParaRPr>
          </a:p>
        </p:txBody>
      </p:sp>
      <p:sp>
        <p:nvSpPr>
          <p:cNvPr id="42" name="右弧形箭头 41"/>
          <p:cNvSpPr/>
          <p:nvPr/>
        </p:nvSpPr>
        <p:spPr>
          <a:xfrm>
            <a:off x="5231207" y="4043503"/>
            <a:ext cx="731520" cy="912114"/>
          </a:xfrm>
          <a:prstGeom prst="curvedLeftArrow">
            <a:avLst/>
          </a:prstGeom>
        </p:spPr>
        <p:style>
          <a:lnRef idx="1">
            <a:schemeClr val="accent1"/>
          </a:lnRef>
          <a:fillRef idx="2">
            <a:schemeClr val="accent1"/>
          </a:fillRef>
          <a:effectRef idx="1">
            <a:schemeClr val="accent1"/>
          </a:effectRef>
          <a:fontRef idx="minor">
            <a:schemeClr val="dk1"/>
          </a:fontRef>
        </p:style>
        <p:txBody>
          <a:bodyPr lIns="91440" tIns="45720" rIns="91440" bIns="45720" rtlCol="0" anchor="ctr"/>
          <a:lstStyle/>
          <a:p>
            <a:pPr algn="ctr"/>
            <a:endParaRPr lang="zh-CN" altLang="en-US">
              <a:solidFill>
                <a:schemeClr val="tx1"/>
              </a:solidFill>
            </a:endParaRPr>
          </a:p>
        </p:txBody>
      </p:sp>
      <p:sp>
        <p:nvSpPr>
          <p:cNvPr id="43" name="Rectangle 40"/>
          <p:cNvSpPr>
            <a:spLocks noChangeArrowheads="1"/>
          </p:cNvSpPr>
          <p:nvPr/>
        </p:nvSpPr>
        <p:spPr bwMode="auto">
          <a:xfrm>
            <a:off x="3855344" y="4303800"/>
            <a:ext cx="2611438" cy="4370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40" tIns="45720" rIns="91440" bIns="45720">
            <a:spAutoFit/>
          </a:bodyPr>
          <a:lstStyle/>
          <a:p>
            <a:pPr algn="ctr" eaLnBrk="0" hangingPunct="0">
              <a:lnSpc>
                <a:spcPct val="160000"/>
              </a:lnSpc>
              <a:spcBef>
                <a:spcPct val="50000"/>
              </a:spcBef>
              <a:spcAft>
                <a:spcPct val="20000"/>
              </a:spcAft>
              <a:buSzPct val="90000"/>
              <a:buFont typeface="Wingdings" pitchFamily="2" charset="2"/>
              <a:buNone/>
            </a:pPr>
            <a:r>
              <a:rPr lang="zh-CN" altLang="en-US" sz="1400" dirty="0" smtClean="0"/>
              <a:t>与卖方签订相关协议</a:t>
            </a:r>
            <a:endParaRPr lang="zh-CN" altLang="en-US" sz="1400" dirty="0"/>
          </a:p>
        </p:txBody>
      </p:sp>
      <p:sp>
        <p:nvSpPr>
          <p:cNvPr id="44" name="流程图: 可选过程 43"/>
          <p:cNvSpPr/>
          <p:nvPr/>
        </p:nvSpPr>
        <p:spPr>
          <a:xfrm>
            <a:off x="7464030" y="3103361"/>
            <a:ext cx="1817213" cy="550830"/>
          </a:xfrm>
          <a:prstGeom prst="flowChartAlternateProcess">
            <a:avLst/>
          </a:prstGeom>
        </p:spPr>
        <p:style>
          <a:lnRef idx="1">
            <a:schemeClr val="accent2"/>
          </a:lnRef>
          <a:fillRef idx="3">
            <a:schemeClr val="accent2"/>
          </a:fillRef>
          <a:effectRef idx="2">
            <a:schemeClr val="accent2"/>
          </a:effectRef>
          <a:fontRef idx="minor">
            <a:schemeClr val="lt1"/>
          </a:fontRef>
        </p:style>
        <p:txBody>
          <a:bodyPr lIns="91440" tIns="45720" rIns="91440" bIns="45720" rtlCol="0" anchor="ctr"/>
          <a:lstStyle/>
          <a:p>
            <a:pPr algn="ctr"/>
            <a:r>
              <a:rPr lang="zh-CN" altLang="en-US" dirty="0" smtClean="0"/>
              <a:t>卖方（债权人）</a:t>
            </a:r>
            <a:endParaRPr lang="zh-CN" altLang="en-US" dirty="0"/>
          </a:p>
        </p:txBody>
      </p:sp>
      <p:sp>
        <p:nvSpPr>
          <p:cNvPr id="45" name="流程图: 可选过程 44"/>
          <p:cNvSpPr/>
          <p:nvPr/>
        </p:nvSpPr>
        <p:spPr>
          <a:xfrm>
            <a:off x="4088767" y="5297263"/>
            <a:ext cx="2059106" cy="604835"/>
          </a:xfrm>
          <a:prstGeom prst="flowChartAlternateProcess">
            <a:avLst/>
          </a:prstGeom>
        </p:spPr>
        <p:style>
          <a:lnRef idx="1">
            <a:schemeClr val="accent6"/>
          </a:lnRef>
          <a:fillRef idx="3">
            <a:schemeClr val="accent6"/>
          </a:fillRef>
          <a:effectRef idx="2">
            <a:schemeClr val="accent6"/>
          </a:effectRef>
          <a:fontRef idx="minor">
            <a:schemeClr val="lt1"/>
          </a:fontRef>
        </p:style>
        <p:txBody>
          <a:bodyPr lIns="91440" tIns="45720" rIns="91440" bIns="45720" rtlCol="0" anchor="ctr"/>
          <a:lstStyle/>
          <a:p>
            <a:pPr algn="ctr"/>
            <a:r>
              <a:rPr lang="zh-CN" altLang="en-US" dirty="0" smtClean="0"/>
              <a:t>买方（债务人）</a:t>
            </a:r>
            <a:endParaRPr lang="zh-CN" altLang="en-US" dirty="0"/>
          </a:p>
        </p:txBody>
      </p:sp>
      <p:sp>
        <p:nvSpPr>
          <p:cNvPr id="47" name="矩形 46"/>
          <p:cNvSpPr/>
          <p:nvPr/>
        </p:nvSpPr>
        <p:spPr>
          <a:xfrm>
            <a:off x="3863623" y="3594318"/>
            <a:ext cx="3635932" cy="461665"/>
          </a:xfrm>
          <a:prstGeom prst="rect">
            <a:avLst/>
          </a:prstGeom>
        </p:spPr>
        <p:txBody>
          <a:bodyPr wrap="square" lIns="91440" tIns="45720" rIns="91440" bIns="45720">
            <a:spAutoFit/>
          </a:bodyPr>
          <a:lstStyle/>
          <a:p>
            <a:pPr eaLnBrk="0" hangingPunct="0">
              <a:spcBef>
                <a:spcPct val="50000"/>
              </a:spcBef>
              <a:spcAft>
                <a:spcPct val="20000"/>
              </a:spcAft>
              <a:buSzPct val="90000"/>
            </a:pPr>
            <a:r>
              <a:rPr lang="zh-CN" altLang="en-US" sz="1200" dirty="0" smtClean="0"/>
              <a:t>③在应收账款余额保持稳定且能覆盖本行授信敞口情况下提供授信融资。</a:t>
            </a:r>
          </a:p>
        </p:txBody>
      </p:sp>
      <p:sp>
        <p:nvSpPr>
          <p:cNvPr id="48" name="矩形 47"/>
          <p:cNvSpPr/>
          <p:nvPr/>
        </p:nvSpPr>
        <p:spPr>
          <a:xfrm rot="19022525">
            <a:off x="6448097" y="4686631"/>
            <a:ext cx="2796462" cy="461665"/>
          </a:xfrm>
          <a:prstGeom prst="rect">
            <a:avLst/>
          </a:prstGeom>
        </p:spPr>
        <p:txBody>
          <a:bodyPr wrap="square" lIns="91440" tIns="45720" rIns="91440" bIns="45720">
            <a:spAutoFit/>
          </a:bodyPr>
          <a:lstStyle/>
          <a:p>
            <a:pPr>
              <a:spcBef>
                <a:spcPct val="50000"/>
              </a:spcBef>
            </a:pPr>
            <a:r>
              <a:rPr lang="zh-CN" altLang="en-US" sz="1200" dirty="0" smtClean="0"/>
              <a:t>①以赊销方式销售商品或提供服务形成的应收账款</a:t>
            </a:r>
            <a:endParaRPr lang="zh-CN" altLang="en-US" sz="1200" dirty="0"/>
          </a:p>
        </p:txBody>
      </p:sp>
      <p:sp>
        <p:nvSpPr>
          <p:cNvPr id="49" name="Line 7"/>
          <p:cNvSpPr>
            <a:spLocks noChangeShapeType="1"/>
          </p:cNvSpPr>
          <p:nvPr/>
        </p:nvSpPr>
        <p:spPr bwMode="auto">
          <a:xfrm flipH="1">
            <a:off x="3935631" y="3114129"/>
            <a:ext cx="3168352" cy="0"/>
          </a:xfrm>
          <a:prstGeom prst="line">
            <a:avLst/>
          </a:prstGeom>
          <a:noFill/>
          <a:ln w="38100">
            <a:solidFill>
              <a:srgbClr val="C00000"/>
            </a:solidFill>
            <a:round/>
            <a:headEnd/>
            <a:tailEnd type="triangle" w="med" len="med"/>
          </a:ln>
          <a:extLst>
            <a:ext uri="{909E8E84-426E-40DD-AFC4-6F175D3DCCD1}">
              <a14:hiddenFill xmlns:a14="http://schemas.microsoft.com/office/drawing/2010/main" xmlns="">
                <a:noFill/>
              </a14:hiddenFill>
            </a:ext>
          </a:extLst>
        </p:spPr>
        <p:txBody>
          <a:bodyPr lIns="91440" tIns="45720" rIns="91440" bIns="45720"/>
          <a:lstStyle/>
          <a:p>
            <a:endParaRPr lang="zh-CN" altLang="en-US" dirty="0"/>
          </a:p>
        </p:txBody>
      </p:sp>
      <p:sp>
        <p:nvSpPr>
          <p:cNvPr id="50" name="Line 7"/>
          <p:cNvSpPr>
            <a:spLocks noChangeShapeType="1"/>
          </p:cNvSpPr>
          <p:nvPr/>
        </p:nvSpPr>
        <p:spPr bwMode="auto">
          <a:xfrm flipH="1">
            <a:off x="4007639" y="3443447"/>
            <a:ext cx="3168352" cy="0"/>
          </a:xfrm>
          <a:prstGeom prst="line">
            <a:avLst/>
          </a:prstGeom>
          <a:noFill/>
          <a:ln w="38100">
            <a:solidFill>
              <a:srgbClr val="C00000"/>
            </a:solidFill>
            <a:round/>
            <a:headEnd/>
            <a:tailEnd type="triangle" w="med" len="med"/>
          </a:ln>
          <a:extLst>
            <a:ext uri="{909E8E84-426E-40DD-AFC4-6F175D3DCCD1}">
              <a14:hiddenFill xmlns:a14="http://schemas.microsoft.com/office/drawing/2010/main" xmlns="">
                <a:noFill/>
              </a14:hiddenFill>
            </a:ext>
          </a:extLst>
        </p:spPr>
        <p:txBody>
          <a:bodyPr lIns="91440" tIns="45720" rIns="91440" bIns="45720"/>
          <a:lstStyle/>
          <a:p>
            <a:endParaRPr lang="zh-CN" altLang="en-US" dirty="0"/>
          </a:p>
        </p:txBody>
      </p:sp>
      <p:sp>
        <p:nvSpPr>
          <p:cNvPr id="51" name="Rectangle 24"/>
          <p:cNvSpPr>
            <a:spLocks noChangeArrowheads="1"/>
          </p:cNvSpPr>
          <p:nvPr/>
        </p:nvSpPr>
        <p:spPr bwMode="auto">
          <a:xfrm>
            <a:off x="3791615" y="3056380"/>
            <a:ext cx="3347830" cy="35157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91440" tIns="45720" rIns="91440" bIns="45720">
            <a:spAutoFit/>
          </a:bodyPr>
          <a:lstStyle/>
          <a:p>
            <a:pPr algn="ctr" eaLnBrk="0" hangingPunct="0">
              <a:lnSpc>
                <a:spcPct val="160000"/>
              </a:lnSpc>
              <a:spcBef>
                <a:spcPct val="50000"/>
              </a:spcBef>
              <a:spcAft>
                <a:spcPct val="20000"/>
              </a:spcAft>
              <a:buSzPct val="90000"/>
              <a:buFont typeface="Wingdings" pitchFamily="2" charset="2"/>
              <a:buNone/>
            </a:pPr>
            <a:r>
              <a:rPr lang="zh-CN" altLang="en-US" sz="1200" dirty="0" smtClean="0"/>
              <a:t>⑤偿还融资</a:t>
            </a:r>
            <a:endParaRPr lang="zh-CN" altLang="en-US" sz="1200" dirty="0"/>
          </a:p>
        </p:txBody>
      </p:sp>
      <p:sp>
        <p:nvSpPr>
          <p:cNvPr id="52" name="线形标注 1(带强调线) 51"/>
          <p:cNvSpPr/>
          <p:nvPr/>
        </p:nvSpPr>
        <p:spPr>
          <a:xfrm>
            <a:off x="1055311" y="4401247"/>
            <a:ext cx="2088232" cy="1040425"/>
          </a:xfrm>
          <a:prstGeom prst="accentCallout1">
            <a:avLst>
              <a:gd name="adj1" fmla="val -12580"/>
              <a:gd name="adj2" fmla="val -152046"/>
              <a:gd name="adj3" fmla="val 44976"/>
              <a:gd name="adj4" fmla="val -230612"/>
            </a:avLst>
          </a:prstGeom>
          <a:noFill/>
          <a:ln>
            <a:solidFill>
              <a:schemeClr val="accent1">
                <a:shade val="50000"/>
                <a:alpha val="39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171450" indent="-171450">
              <a:buFont typeface="Arial" pitchFamily="34" charset="0"/>
              <a:buChar char="•"/>
            </a:pPr>
            <a:r>
              <a:rPr lang="zh-CN" altLang="zh-CN" sz="1100" dirty="0" smtClean="0">
                <a:solidFill>
                  <a:srgbClr val="7030A0"/>
                </a:solidFill>
                <a:latin typeface="+mn-ea"/>
              </a:rPr>
              <a:t>《</a:t>
            </a:r>
            <a:r>
              <a:rPr lang="zh-CN" altLang="en-US" sz="1100" dirty="0" smtClean="0">
                <a:solidFill>
                  <a:srgbClr val="7030A0"/>
                </a:solidFill>
                <a:latin typeface="+mn-ea"/>
              </a:rPr>
              <a:t>国内保理池业务合同</a:t>
            </a:r>
            <a:r>
              <a:rPr lang="zh-CN" altLang="zh-CN" sz="1100" dirty="0" smtClean="0">
                <a:solidFill>
                  <a:srgbClr val="7030A0"/>
                </a:solidFill>
                <a:latin typeface="+mn-ea"/>
              </a:rPr>
              <a:t>》</a:t>
            </a:r>
            <a:endParaRPr lang="en-US" altLang="zh-CN" sz="1100" dirty="0" smtClean="0">
              <a:solidFill>
                <a:srgbClr val="7030A0"/>
              </a:solidFill>
              <a:latin typeface="+mn-ea"/>
            </a:endParaRPr>
          </a:p>
          <a:p>
            <a:pPr marL="171450" indent="-171450">
              <a:buFont typeface="Arial" pitchFamily="34" charset="0"/>
              <a:buChar char="•"/>
            </a:pPr>
            <a:r>
              <a:rPr lang="zh-CN" altLang="en-US" sz="1100" dirty="0" smtClean="0">
                <a:solidFill>
                  <a:srgbClr val="7030A0"/>
                </a:solidFill>
                <a:latin typeface="+mn-ea"/>
              </a:rPr>
              <a:t>担保合同</a:t>
            </a:r>
            <a:endParaRPr lang="en-US" altLang="zh-CN" sz="1100" dirty="0" smtClean="0">
              <a:solidFill>
                <a:srgbClr val="7030A0"/>
              </a:solidFill>
              <a:latin typeface="+mn-ea"/>
            </a:endParaRPr>
          </a:p>
          <a:p>
            <a:pPr marL="171450" indent="-171450">
              <a:buFont typeface="Arial" pitchFamily="34" charset="0"/>
              <a:buChar char="•"/>
            </a:pPr>
            <a:r>
              <a:rPr lang="zh-CN" altLang="zh-CN" sz="1100" dirty="0" smtClean="0">
                <a:solidFill>
                  <a:srgbClr val="7030A0"/>
                </a:solidFill>
                <a:latin typeface="+mn-ea"/>
              </a:rPr>
              <a:t>《保证金协议》</a:t>
            </a:r>
            <a:r>
              <a:rPr lang="zh-CN" altLang="zh-CN" sz="1100" dirty="0">
                <a:solidFill>
                  <a:srgbClr val="7030A0"/>
                </a:solidFill>
                <a:latin typeface="+mn-ea"/>
              </a:rPr>
              <a:t>或《回款账户监管协议》</a:t>
            </a:r>
            <a:endParaRPr lang="en-US" altLang="zh-CN" sz="1100" dirty="0" smtClean="0">
              <a:solidFill>
                <a:srgbClr val="7030A0"/>
              </a:solidFill>
              <a:latin typeface="+mn-ea"/>
            </a:endParaRPr>
          </a:p>
          <a:p>
            <a:pPr algn="ctr"/>
            <a:endParaRPr lang="zh-CN" altLang="en-US" sz="1100" dirty="0"/>
          </a:p>
        </p:txBody>
      </p:sp>
      <p:sp>
        <p:nvSpPr>
          <p:cNvPr id="53" name="Line 9"/>
          <p:cNvSpPr>
            <a:spLocks noChangeShapeType="1"/>
          </p:cNvSpPr>
          <p:nvPr/>
        </p:nvSpPr>
        <p:spPr bwMode="auto">
          <a:xfrm flipV="1">
            <a:off x="3143544" y="4361551"/>
            <a:ext cx="1152128" cy="216023"/>
          </a:xfrm>
          <a:prstGeom prst="line">
            <a:avLst/>
          </a:prstGeom>
          <a:noFill/>
          <a:ln w="38100">
            <a:solidFill>
              <a:srgbClr val="FFC000"/>
            </a:solidFill>
            <a:round/>
            <a:headEnd type="triangle" w="med" len="med"/>
            <a:tailEnd/>
          </a:ln>
          <a:extLst>
            <a:ext uri="{909E8E84-426E-40DD-AFC4-6F175D3DCCD1}">
              <a14:hiddenFill xmlns:a14="http://schemas.microsoft.com/office/drawing/2010/main" xmlns="">
                <a:noFill/>
              </a14:hiddenFill>
            </a:ext>
          </a:extLst>
        </p:spPr>
        <p:txBody>
          <a:bodyPr lIns="91440" tIns="45720" rIns="91440" bIns="45720"/>
          <a:lstStyle/>
          <a:p>
            <a:endParaRPr lang="zh-CN" altLang="en-US"/>
          </a:p>
        </p:txBody>
      </p:sp>
      <p:sp>
        <p:nvSpPr>
          <p:cNvPr id="54" name="流程图: 可选过程 53"/>
          <p:cNvSpPr/>
          <p:nvPr/>
        </p:nvSpPr>
        <p:spPr>
          <a:xfrm>
            <a:off x="1391075" y="3043460"/>
            <a:ext cx="2198231" cy="550830"/>
          </a:xfrm>
          <a:prstGeom prst="flowChartAlternateProcess">
            <a:avLst/>
          </a:prstGeom>
          <a:solidFill>
            <a:srgbClr val="00B050"/>
          </a:solidFill>
        </p:spPr>
        <p:style>
          <a:lnRef idx="1">
            <a:schemeClr val="accent2"/>
          </a:lnRef>
          <a:fillRef idx="3">
            <a:schemeClr val="accent2"/>
          </a:fillRef>
          <a:effectRef idx="2">
            <a:schemeClr val="accent2"/>
          </a:effectRef>
          <a:fontRef idx="minor">
            <a:schemeClr val="lt1"/>
          </a:fontRef>
        </p:style>
        <p:txBody>
          <a:bodyPr lIns="91440" tIns="45720" rIns="91440" bIns="45720" rtlCol="0" anchor="ctr"/>
          <a:lstStyle/>
          <a:p>
            <a:pPr algn="ctr"/>
            <a:r>
              <a:rPr lang="zh-CN" altLang="en-US" dirty="0" smtClean="0"/>
              <a:t>银行</a:t>
            </a:r>
            <a:r>
              <a:rPr lang="en-US" altLang="zh-CN" dirty="0" smtClean="0"/>
              <a:t>/</a:t>
            </a:r>
            <a:r>
              <a:rPr lang="zh-CN" altLang="en-US" dirty="0" smtClean="0"/>
              <a:t>保理公司</a:t>
            </a:r>
            <a:endParaRPr lang="zh-CN" altLang="en-US" dirty="0"/>
          </a:p>
        </p:txBody>
      </p:sp>
    </p:spTree>
    <p:extLst>
      <p:ext uri="{BB962C8B-B14F-4D97-AF65-F5344CB8AC3E}">
        <p14:creationId xmlns:p14="http://schemas.microsoft.com/office/powerpoint/2010/main" xmlns="" val="1454658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1+#ppt_w/2"/>
                                          </p:val>
                                        </p:tav>
                                        <p:tav tm="100000">
                                          <p:val>
                                            <p:strVal val="#ppt_x"/>
                                          </p:val>
                                        </p:tav>
                                      </p:tavLst>
                                    </p:anim>
                                    <p:anim calcmode="lin" valueType="num">
                                      <p:cBhvr additive="base">
                                        <p:cTn id="8" dur="500" fill="hold"/>
                                        <p:tgtEl>
                                          <p:spTgt spid="2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38525" y="163840"/>
            <a:ext cx="8748000" cy="647699"/>
          </a:xfrm>
        </p:spPr>
        <p:txBody>
          <a:bodyPr>
            <a:normAutofit fontScale="90000"/>
          </a:bodyPr>
          <a:lstStyle/>
          <a:p>
            <a:r>
              <a:rPr lang="en-US" altLang="zh-CN" b="1" dirty="0" smtClean="0">
                <a:solidFill>
                  <a:srgbClr val="26AB8E"/>
                </a:solidFill>
              </a:rPr>
              <a:t/>
            </a:r>
            <a:br>
              <a:rPr lang="en-US" altLang="zh-CN" b="1" dirty="0" smtClean="0">
                <a:solidFill>
                  <a:srgbClr val="26AB8E"/>
                </a:solidFill>
              </a:rPr>
            </a:br>
            <a:endParaRPr lang="zh-CN" altLang="en-US" dirty="0"/>
          </a:p>
        </p:txBody>
      </p:sp>
      <p:sp>
        <p:nvSpPr>
          <p:cNvPr id="25" name="矩形 24"/>
          <p:cNvSpPr/>
          <p:nvPr/>
        </p:nvSpPr>
        <p:spPr>
          <a:xfrm>
            <a:off x="102497" y="293342"/>
            <a:ext cx="7397898" cy="523220"/>
          </a:xfrm>
          <a:prstGeom prst="rect">
            <a:avLst/>
          </a:prstGeom>
        </p:spPr>
        <p:txBody>
          <a:bodyPr wrap="square" lIns="91440" tIns="45720" rIns="91440" bIns="45720">
            <a:spAutoFit/>
          </a:bodyPr>
          <a:lstStyle/>
          <a:p>
            <a:r>
              <a:rPr lang="zh-CN" altLang="en-US" sz="2800" b="1" dirty="0" smtClean="0">
                <a:solidFill>
                  <a:schemeClr val="bg1"/>
                </a:solidFill>
                <a:latin typeface="黑体" pitchFamily="2" charset="-122"/>
                <a:ea typeface="黑体" pitchFamily="2" charset="-122"/>
              </a:rPr>
              <a:t>供应链金融</a:t>
            </a:r>
            <a:r>
              <a:rPr lang="en-US" altLang="zh-CN" sz="2800" b="1" dirty="0" smtClean="0">
                <a:solidFill>
                  <a:schemeClr val="bg1"/>
                </a:solidFill>
                <a:latin typeface="黑体" pitchFamily="2" charset="-122"/>
                <a:ea typeface="黑体" pitchFamily="2" charset="-122"/>
              </a:rPr>
              <a:t>-</a:t>
            </a:r>
            <a:r>
              <a:rPr lang="zh-CN" altLang="en-US" sz="2800" b="1" dirty="0" smtClean="0">
                <a:solidFill>
                  <a:schemeClr val="bg1"/>
                </a:solidFill>
                <a:latin typeface="黑体" pitchFamily="2" charset="-122"/>
                <a:ea typeface="黑体" pitchFamily="2" charset="-122"/>
              </a:rPr>
              <a:t>应收类产品</a:t>
            </a:r>
            <a:endParaRPr lang="zh-CN" altLang="en-US" sz="2600" b="1" dirty="0">
              <a:solidFill>
                <a:schemeClr val="bg1"/>
              </a:solidFill>
              <a:latin typeface="黑体" pitchFamily="2" charset="-122"/>
              <a:ea typeface="黑体" pitchFamily="2" charset="-122"/>
            </a:endParaRPr>
          </a:p>
        </p:txBody>
      </p:sp>
      <p:sp>
        <p:nvSpPr>
          <p:cNvPr id="31" name="Rectangle 15"/>
          <p:cNvSpPr>
            <a:spLocks noChangeArrowheads="1"/>
          </p:cNvSpPr>
          <p:nvPr/>
        </p:nvSpPr>
        <p:spPr bwMode="auto">
          <a:xfrm>
            <a:off x="91828" y="1584266"/>
            <a:ext cx="11984422" cy="830997"/>
          </a:xfrm>
          <a:prstGeom prst="rect">
            <a:avLst/>
          </a:prstGeom>
          <a:noFill/>
          <a:ln w="9525">
            <a:noFill/>
            <a:miter lim="800000"/>
            <a:headEnd/>
            <a:tailEnd/>
          </a:ln>
        </p:spPr>
        <p:txBody>
          <a:bodyPr wrap="square" lIns="91440" tIns="45720" rIns="91440" bIns="45720">
            <a:spAutoFit/>
          </a:bodyPr>
          <a:lstStyle/>
          <a:p>
            <a:pPr fontAlgn="ctr"/>
            <a:r>
              <a:rPr lang="en-US" altLang="zh-CN" sz="1600" dirty="0" smtClean="0">
                <a:solidFill>
                  <a:srgbClr val="00B5FB"/>
                </a:solidFill>
              </a:rPr>
              <a:t>      </a:t>
            </a:r>
            <a:r>
              <a:rPr lang="zh-CN" altLang="zh-CN" sz="1600" dirty="0" smtClean="0">
                <a:solidFill>
                  <a:srgbClr val="00B5FB"/>
                </a:solidFill>
              </a:rPr>
              <a:t>国内</a:t>
            </a:r>
            <a:r>
              <a:rPr lang="zh-CN" altLang="en-US" sz="1600" dirty="0" smtClean="0">
                <a:solidFill>
                  <a:srgbClr val="00B5FB"/>
                </a:solidFill>
              </a:rPr>
              <a:t>反向</a:t>
            </a:r>
            <a:r>
              <a:rPr lang="zh-CN" altLang="zh-CN" sz="1600" dirty="0" smtClean="0">
                <a:solidFill>
                  <a:srgbClr val="00B5FB"/>
                </a:solidFill>
              </a:rPr>
              <a:t>保理</a:t>
            </a:r>
            <a:r>
              <a:rPr lang="zh-CN" altLang="en-US" sz="1600" dirty="0" smtClean="0">
                <a:solidFill>
                  <a:srgbClr val="00B5FB"/>
                </a:solidFill>
              </a:rPr>
              <a:t>融资，</a:t>
            </a:r>
            <a:r>
              <a:rPr lang="zh-CN" altLang="zh-CN" sz="1600" dirty="0" smtClean="0">
                <a:solidFill>
                  <a:srgbClr val="00B5FB"/>
                </a:solidFill>
              </a:rPr>
              <a:t>指</a:t>
            </a:r>
            <a:r>
              <a:rPr lang="zh-CN" altLang="en-US" sz="1600" dirty="0" smtClean="0">
                <a:solidFill>
                  <a:srgbClr val="00B5FB"/>
                </a:solidFill>
              </a:rPr>
              <a:t>以赊销为付款方式的交易中，在基础交易及应收账款无争议的前提下，商业银行</a:t>
            </a:r>
            <a:r>
              <a:rPr lang="en-US" altLang="zh-CN" sz="1600" dirty="0" smtClean="0">
                <a:solidFill>
                  <a:srgbClr val="00B5FB"/>
                </a:solidFill>
              </a:rPr>
              <a:t>/</a:t>
            </a:r>
            <a:r>
              <a:rPr lang="zh-CN" altLang="en-US" sz="1600" dirty="0" smtClean="0">
                <a:solidFill>
                  <a:srgbClr val="00B5FB"/>
                </a:solidFill>
              </a:rPr>
              <a:t>保理公司</a:t>
            </a:r>
            <a:r>
              <a:rPr lang="zh-CN" altLang="zh-CN" sz="1600" dirty="0" smtClean="0">
                <a:solidFill>
                  <a:srgbClr val="00B5FB"/>
                </a:solidFill>
              </a:rPr>
              <a:t>受让国内卖方</a:t>
            </a:r>
            <a:r>
              <a:rPr lang="zh-CN" altLang="en-US" sz="1600" dirty="0" smtClean="0">
                <a:solidFill>
                  <a:srgbClr val="00B5FB"/>
                </a:solidFill>
              </a:rPr>
              <a:t>（债权人）应收账款，占用国内买方（债务人）的在商业银行</a:t>
            </a:r>
            <a:r>
              <a:rPr lang="en-US" altLang="zh-CN" sz="1600" dirty="0" smtClean="0">
                <a:solidFill>
                  <a:srgbClr val="00B5FB"/>
                </a:solidFill>
              </a:rPr>
              <a:t>/</a:t>
            </a:r>
            <a:r>
              <a:rPr lang="zh-CN" altLang="en-US" sz="1600" dirty="0" smtClean="0">
                <a:solidFill>
                  <a:srgbClr val="00B5FB"/>
                </a:solidFill>
              </a:rPr>
              <a:t>保理公司的直接授信额度，为</a:t>
            </a:r>
            <a:r>
              <a:rPr lang="zh-CN" altLang="zh-CN" sz="1600" dirty="0" smtClean="0">
                <a:solidFill>
                  <a:srgbClr val="00B5FB"/>
                </a:solidFill>
              </a:rPr>
              <a:t>国内卖方</a:t>
            </a:r>
            <a:r>
              <a:rPr lang="zh-CN" altLang="en-US" sz="1600" dirty="0" smtClean="0">
                <a:solidFill>
                  <a:srgbClr val="00B5FB"/>
                </a:solidFill>
              </a:rPr>
              <a:t>（债权人）</a:t>
            </a:r>
            <a:r>
              <a:rPr lang="zh-CN" altLang="zh-CN" sz="1600" dirty="0" smtClean="0">
                <a:solidFill>
                  <a:srgbClr val="00B5FB"/>
                </a:solidFill>
              </a:rPr>
              <a:t>提供应收账款账户管理、应收账款融资、应收账款催收和承担应收账款买方信用风险等的一系列综合性金融服务。</a:t>
            </a:r>
          </a:p>
        </p:txBody>
      </p:sp>
      <p:grpSp>
        <p:nvGrpSpPr>
          <p:cNvPr id="32" name="Group 29"/>
          <p:cNvGrpSpPr>
            <a:grpSpLocks/>
          </p:cNvGrpSpPr>
          <p:nvPr/>
        </p:nvGrpSpPr>
        <p:grpSpPr bwMode="auto">
          <a:xfrm>
            <a:off x="181776" y="1020787"/>
            <a:ext cx="3644635" cy="436964"/>
            <a:chOff x="-116" y="-40"/>
            <a:chExt cx="1071" cy="367"/>
          </a:xfrm>
        </p:grpSpPr>
        <p:sp>
          <p:nvSpPr>
            <p:cNvPr id="33" name="AutoShape 2"/>
            <p:cNvSpPr>
              <a:spLocks noChangeArrowheads="1"/>
            </p:cNvSpPr>
            <p:nvPr/>
          </p:nvSpPr>
          <p:spPr bwMode="auto">
            <a:xfrm>
              <a:off x="-116" y="30"/>
              <a:ext cx="604" cy="233"/>
            </a:xfrm>
            <a:prstGeom prst="roundRect">
              <a:avLst>
                <a:gd name="adj" fmla="val 16667"/>
              </a:avLst>
            </a:prstGeom>
            <a:ln/>
          </p:spPr>
          <p:style>
            <a:lnRef idx="3">
              <a:schemeClr val="lt1"/>
            </a:lnRef>
            <a:fillRef idx="1">
              <a:schemeClr val="accent5"/>
            </a:fillRef>
            <a:effectRef idx="1">
              <a:schemeClr val="accent5"/>
            </a:effectRef>
            <a:fontRef idx="minor">
              <a:schemeClr val="lt1"/>
            </a:fontRef>
          </p:style>
          <p:txBody>
            <a:bodyPr wrap="none" anchor="ctr" anchorCtr="1"/>
            <a:lstStyle/>
            <a:p>
              <a:pPr marL="266700" indent="-266700" eaLnBrk="0" hangingPunct="0">
                <a:lnSpc>
                  <a:spcPct val="160000"/>
                </a:lnSpc>
                <a:spcBef>
                  <a:spcPct val="20000"/>
                </a:spcBef>
                <a:spcAft>
                  <a:spcPct val="20000"/>
                </a:spcAft>
                <a:buSzPct val="90000"/>
              </a:pPr>
              <a:endParaRPr lang="zh-CN" altLang="en-US" sz="3200" dirty="0">
                <a:solidFill>
                  <a:schemeClr val="bg1"/>
                </a:solidFill>
                <a:latin typeface="黑体" pitchFamily="2" charset="-122"/>
                <a:ea typeface="黑体" pitchFamily="2" charset="-122"/>
              </a:endParaRPr>
            </a:p>
          </p:txBody>
        </p:sp>
        <p:sp>
          <p:nvSpPr>
            <p:cNvPr id="34" name="Text Box 9"/>
            <p:cNvSpPr txBox="1">
              <a:spLocks noChangeArrowheads="1"/>
            </p:cNvSpPr>
            <p:nvPr/>
          </p:nvSpPr>
          <p:spPr bwMode="auto">
            <a:xfrm>
              <a:off x="-113" y="-40"/>
              <a:ext cx="1068" cy="36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marL="266700" indent="-266700" eaLnBrk="0" hangingPunct="0">
                <a:defRPr sz="2000" b="1">
                  <a:solidFill>
                    <a:srgbClr val="FF0000"/>
                  </a:solidFill>
                  <a:latin typeface="楷体_GB2312" pitchFamily="49" charset="-122"/>
                  <a:ea typeface="楷体_GB2312" pitchFamily="49" charset="-122"/>
                </a:defRPr>
              </a:lvl1pPr>
              <a:lvl2pPr marL="742950" indent="-285750" eaLnBrk="0" hangingPunct="0">
                <a:defRPr sz="2000" b="1">
                  <a:solidFill>
                    <a:srgbClr val="FF0000"/>
                  </a:solidFill>
                  <a:latin typeface="楷体_GB2312" pitchFamily="49" charset="-122"/>
                  <a:ea typeface="楷体_GB2312" pitchFamily="49" charset="-122"/>
                </a:defRPr>
              </a:lvl2pPr>
              <a:lvl3pPr marL="1143000" indent="-228600" eaLnBrk="0" hangingPunct="0">
                <a:defRPr sz="2000" b="1">
                  <a:solidFill>
                    <a:srgbClr val="FF0000"/>
                  </a:solidFill>
                  <a:latin typeface="楷体_GB2312" pitchFamily="49" charset="-122"/>
                  <a:ea typeface="楷体_GB2312" pitchFamily="49" charset="-122"/>
                </a:defRPr>
              </a:lvl3pPr>
              <a:lvl4pPr marL="1600200" indent="-228600" eaLnBrk="0" hangingPunct="0">
                <a:defRPr sz="2000" b="1">
                  <a:solidFill>
                    <a:srgbClr val="FF0000"/>
                  </a:solidFill>
                  <a:latin typeface="楷体_GB2312" pitchFamily="49" charset="-122"/>
                  <a:ea typeface="楷体_GB2312" pitchFamily="49" charset="-122"/>
                </a:defRPr>
              </a:lvl4pPr>
              <a:lvl5pPr marL="2057400" indent="-228600" eaLnBrk="0" hangingPunct="0">
                <a:defRPr sz="2000" b="1">
                  <a:solidFill>
                    <a:srgbClr val="FF0000"/>
                  </a:solidFill>
                  <a:latin typeface="楷体_GB2312" pitchFamily="49" charset="-122"/>
                  <a:ea typeface="楷体_GB2312" pitchFamily="49" charset="-122"/>
                </a:defRPr>
              </a:lvl5pPr>
              <a:lvl6pPr marL="2514600" indent="-228600" eaLnBrk="0" fontAlgn="base" hangingPunct="0">
                <a:lnSpc>
                  <a:spcPct val="80000"/>
                </a:lnSpc>
                <a:spcBef>
                  <a:spcPct val="0"/>
                </a:spcBef>
                <a:spcAft>
                  <a:spcPct val="0"/>
                </a:spcAft>
                <a:buFont typeface="Arial" charset="0"/>
                <a:defRPr sz="2000" b="1">
                  <a:solidFill>
                    <a:srgbClr val="FF0000"/>
                  </a:solidFill>
                  <a:latin typeface="楷体_GB2312" pitchFamily="49" charset="-122"/>
                  <a:ea typeface="楷体_GB2312" pitchFamily="49" charset="-122"/>
                </a:defRPr>
              </a:lvl6pPr>
              <a:lvl7pPr marL="2971800" indent="-228600" eaLnBrk="0" fontAlgn="base" hangingPunct="0">
                <a:lnSpc>
                  <a:spcPct val="80000"/>
                </a:lnSpc>
                <a:spcBef>
                  <a:spcPct val="0"/>
                </a:spcBef>
                <a:spcAft>
                  <a:spcPct val="0"/>
                </a:spcAft>
                <a:buFont typeface="Arial" charset="0"/>
                <a:defRPr sz="2000" b="1">
                  <a:solidFill>
                    <a:srgbClr val="FF0000"/>
                  </a:solidFill>
                  <a:latin typeface="楷体_GB2312" pitchFamily="49" charset="-122"/>
                  <a:ea typeface="楷体_GB2312" pitchFamily="49" charset="-122"/>
                </a:defRPr>
              </a:lvl7pPr>
              <a:lvl8pPr marL="3429000" indent="-228600" eaLnBrk="0" fontAlgn="base" hangingPunct="0">
                <a:lnSpc>
                  <a:spcPct val="80000"/>
                </a:lnSpc>
                <a:spcBef>
                  <a:spcPct val="0"/>
                </a:spcBef>
                <a:spcAft>
                  <a:spcPct val="0"/>
                </a:spcAft>
                <a:buFont typeface="Arial" charset="0"/>
                <a:defRPr sz="2000" b="1">
                  <a:solidFill>
                    <a:srgbClr val="FF0000"/>
                  </a:solidFill>
                  <a:latin typeface="楷体_GB2312" pitchFamily="49" charset="-122"/>
                  <a:ea typeface="楷体_GB2312" pitchFamily="49" charset="-122"/>
                </a:defRPr>
              </a:lvl8pPr>
              <a:lvl9pPr marL="3886200" indent="-228600" eaLnBrk="0" fontAlgn="base" hangingPunct="0">
                <a:lnSpc>
                  <a:spcPct val="80000"/>
                </a:lnSpc>
                <a:spcBef>
                  <a:spcPct val="0"/>
                </a:spcBef>
                <a:spcAft>
                  <a:spcPct val="0"/>
                </a:spcAft>
                <a:buFont typeface="Arial" charset="0"/>
                <a:defRPr sz="2000" b="1">
                  <a:solidFill>
                    <a:srgbClr val="FF0000"/>
                  </a:solidFill>
                  <a:latin typeface="楷体_GB2312" pitchFamily="49" charset="-122"/>
                  <a:ea typeface="楷体_GB2312" pitchFamily="49" charset="-122"/>
                </a:defRPr>
              </a:lvl9pPr>
            </a:lstStyle>
            <a:p>
              <a:pPr>
                <a:lnSpc>
                  <a:spcPct val="160000"/>
                </a:lnSpc>
                <a:spcBef>
                  <a:spcPct val="50000"/>
                </a:spcBef>
                <a:spcAft>
                  <a:spcPct val="20000"/>
                </a:spcAft>
                <a:buSzPct val="90000"/>
                <a:buFont typeface="Wingdings" pitchFamily="2" charset="2"/>
                <a:buNone/>
              </a:pPr>
              <a:r>
                <a:rPr lang="zh-CN" altLang="en-US" sz="1400" dirty="0" smtClean="0">
                  <a:solidFill>
                    <a:schemeClr val="bg1"/>
                  </a:solidFill>
                </a:rPr>
                <a:t>国内反向保理融资</a:t>
              </a:r>
              <a:endParaRPr lang="zh-CN" altLang="en-US" sz="1400" dirty="0">
                <a:solidFill>
                  <a:schemeClr val="bg1"/>
                </a:solidFill>
              </a:endParaRPr>
            </a:p>
          </p:txBody>
        </p:sp>
      </p:grpSp>
      <p:sp>
        <p:nvSpPr>
          <p:cNvPr id="36" name="Rectangle 24"/>
          <p:cNvSpPr>
            <a:spLocks noChangeArrowheads="1"/>
          </p:cNvSpPr>
          <p:nvPr/>
        </p:nvSpPr>
        <p:spPr bwMode="auto">
          <a:xfrm>
            <a:off x="3712411" y="2558218"/>
            <a:ext cx="3347830" cy="3877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91440" tIns="45720" rIns="91440" bIns="45720">
            <a:spAutoFit/>
          </a:bodyPr>
          <a:lstStyle/>
          <a:p>
            <a:pPr algn="ctr" eaLnBrk="0" hangingPunct="0">
              <a:lnSpc>
                <a:spcPct val="160000"/>
              </a:lnSpc>
              <a:spcBef>
                <a:spcPct val="50000"/>
              </a:spcBef>
              <a:spcAft>
                <a:spcPct val="20000"/>
              </a:spcAft>
              <a:buSzPct val="90000"/>
              <a:buFont typeface="Wingdings" pitchFamily="2" charset="2"/>
              <a:buNone/>
            </a:pPr>
            <a:r>
              <a:rPr lang="zh-CN" altLang="en-US" sz="1200" dirty="0" smtClean="0"/>
              <a:t>③转让应收账款，申请融资</a:t>
            </a:r>
            <a:endParaRPr lang="zh-CN" altLang="en-US" sz="1200" dirty="0"/>
          </a:p>
        </p:txBody>
      </p:sp>
      <p:sp>
        <p:nvSpPr>
          <p:cNvPr id="37" name="Line 8"/>
          <p:cNvSpPr>
            <a:spLocks noChangeShapeType="1"/>
          </p:cNvSpPr>
          <p:nvPr/>
        </p:nvSpPr>
        <p:spPr bwMode="auto">
          <a:xfrm flipV="1">
            <a:off x="3880322" y="3385541"/>
            <a:ext cx="3240359" cy="0"/>
          </a:xfrm>
          <a:prstGeom prst="line">
            <a:avLst/>
          </a:prstGeom>
          <a:noFill/>
          <a:ln w="38100">
            <a:solidFill>
              <a:schemeClr val="tx2"/>
            </a:solidFill>
            <a:round/>
            <a:headEnd/>
            <a:tailEnd type="triangle" w="med" len="med"/>
          </a:ln>
          <a:extLst>
            <a:ext uri="{909E8E84-426E-40DD-AFC4-6F175D3DCCD1}">
              <a14:hiddenFill xmlns:a14="http://schemas.microsoft.com/office/drawing/2010/main" xmlns="">
                <a:noFill/>
              </a14:hiddenFill>
            </a:ext>
          </a:extLst>
        </p:spPr>
        <p:txBody>
          <a:bodyPr lIns="91440" tIns="45720" rIns="91440" bIns="45720"/>
          <a:lstStyle/>
          <a:p>
            <a:endParaRPr lang="zh-CN" altLang="en-US"/>
          </a:p>
        </p:txBody>
      </p:sp>
      <p:sp>
        <p:nvSpPr>
          <p:cNvPr id="38" name="Line 9"/>
          <p:cNvSpPr>
            <a:spLocks noChangeShapeType="1"/>
          </p:cNvSpPr>
          <p:nvPr/>
        </p:nvSpPr>
        <p:spPr bwMode="auto">
          <a:xfrm flipH="1">
            <a:off x="6184570" y="3601565"/>
            <a:ext cx="1944216" cy="1782199"/>
          </a:xfrm>
          <a:prstGeom prst="line">
            <a:avLst/>
          </a:prstGeom>
          <a:noFill/>
          <a:ln w="38100">
            <a:solidFill>
              <a:srgbClr val="FFC000"/>
            </a:solidFill>
            <a:round/>
            <a:headEnd type="triangle" w="med" len="med"/>
            <a:tailEnd/>
          </a:ln>
          <a:extLst>
            <a:ext uri="{909E8E84-426E-40DD-AFC4-6F175D3DCCD1}">
              <a14:hiddenFill xmlns:a14="http://schemas.microsoft.com/office/drawing/2010/main" xmlns="">
                <a:noFill/>
              </a14:hiddenFill>
            </a:ext>
          </a:extLst>
        </p:spPr>
        <p:txBody>
          <a:bodyPr lIns="91440" tIns="45720" rIns="91440" bIns="45720"/>
          <a:lstStyle/>
          <a:p>
            <a:endParaRPr lang="zh-CN" altLang="en-US"/>
          </a:p>
        </p:txBody>
      </p:sp>
      <p:sp>
        <p:nvSpPr>
          <p:cNvPr id="39" name="Line 37"/>
          <p:cNvSpPr>
            <a:spLocks noChangeShapeType="1"/>
          </p:cNvSpPr>
          <p:nvPr/>
        </p:nvSpPr>
        <p:spPr bwMode="auto">
          <a:xfrm flipV="1">
            <a:off x="6256578" y="3655572"/>
            <a:ext cx="2304256" cy="2106233"/>
          </a:xfrm>
          <a:prstGeom prst="line">
            <a:avLst/>
          </a:prstGeom>
          <a:noFill/>
          <a:ln w="38100">
            <a:solidFill>
              <a:srgbClr val="C00000"/>
            </a:solidFill>
            <a:round/>
            <a:headEnd type="triangle" w="med" len="med"/>
            <a:tailEnd/>
          </a:ln>
          <a:extLst>
            <a:ext uri="{909E8E84-426E-40DD-AFC4-6F175D3DCCD1}">
              <a14:hiddenFill xmlns:a14="http://schemas.microsoft.com/office/drawing/2010/main" xmlns="">
                <a:noFill/>
              </a14:hiddenFill>
            </a:ext>
          </a:extLst>
        </p:spPr>
        <p:txBody>
          <a:bodyPr lIns="91440" tIns="45720" rIns="91440" bIns="45720"/>
          <a:lstStyle/>
          <a:p>
            <a:endParaRPr lang="zh-CN" altLang="en-US"/>
          </a:p>
        </p:txBody>
      </p:sp>
      <p:sp>
        <p:nvSpPr>
          <p:cNvPr id="40" name="Rectangle 40"/>
          <p:cNvSpPr>
            <a:spLocks noChangeArrowheads="1"/>
          </p:cNvSpPr>
          <p:nvPr/>
        </p:nvSpPr>
        <p:spPr bwMode="auto">
          <a:xfrm rot="19001462">
            <a:off x="5955544" y="4196305"/>
            <a:ext cx="2014910"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91440" tIns="45720" rIns="91440" bIns="45720">
            <a:spAutoFit/>
          </a:bodyPr>
          <a:lstStyle/>
          <a:p>
            <a:pPr>
              <a:spcBef>
                <a:spcPct val="50000"/>
              </a:spcBef>
            </a:pPr>
            <a:r>
              <a:rPr lang="zh-CN" altLang="en-US" sz="1200" dirty="0" smtClean="0"/>
              <a:t>⑥应收账款回款到卖方指定回款账户</a:t>
            </a:r>
            <a:endParaRPr lang="zh-CN" altLang="en-US" sz="1200" dirty="0"/>
          </a:p>
        </p:txBody>
      </p:sp>
      <p:sp>
        <p:nvSpPr>
          <p:cNvPr id="41" name="左弧形箭头 40"/>
          <p:cNvSpPr/>
          <p:nvPr/>
        </p:nvSpPr>
        <p:spPr>
          <a:xfrm>
            <a:off x="4336913" y="3823578"/>
            <a:ext cx="731520" cy="912114"/>
          </a:xfrm>
          <a:prstGeom prst="curvedRightArrow">
            <a:avLst/>
          </a:prstGeom>
        </p:spPr>
        <p:style>
          <a:lnRef idx="1">
            <a:schemeClr val="accent1"/>
          </a:lnRef>
          <a:fillRef idx="2">
            <a:schemeClr val="accent1"/>
          </a:fillRef>
          <a:effectRef idx="1">
            <a:schemeClr val="accent1"/>
          </a:effectRef>
          <a:fontRef idx="minor">
            <a:schemeClr val="dk1"/>
          </a:fontRef>
        </p:style>
        <p:txBody>
          <a:bodyPr lIns="91440" tIns="45720" rIns="91440" bIns="45720" rtlCol="0" anchor="ctr"/>
          <a:lstStyle/>
          <a:p>
            <a:pPr algn="ctr"/>
            <a:endParaRPr lang="zh-CN" altLang="en-US">
              <a:solidFill>
                <a:schemeClr val="tx1"/>
              </a:solidFill>
            </a:endParaRPr>
          </a:p>
        </p:txBody>
      </p:sp>
      <p:sp>
        <p:nvSpPr>
          <p:cNvPr id="42" name="右弧形箭头 41"/>
          <p:cNvSpPr/>
          <p:nvPr/>
        </p:nvSpPr>
        <p:spPr>
          <a:xfrm>
            <a:off x="5103882" y="3823578"/>
            <a:ext cx="731520" cy="912114"/>
          </a:xfrm>
          <a:prstGeom prst="curvedLeftArrow">
            <a:avLst/>
          </a:prstGeom>
        </p:spPr>
        <p:style>
          <a:lnRef idx="1">
            <a:schemeClr val="accent1"/>
          </a:lnRef>
          <a:fillRef idx="2">
            <a:schemeClr val="accent1"/>
          </a:fillRef>
          <a:effectRef idx="1">
            <a:schemeClr val="accent1"/>
          </a:effectRef>
          <a:fontRef idx="minor">
            <a:schemeClr val="dk1"/>
          </a:fontRef>
        </p:style>
        <p:txBody>
          <a:bodyPr lIns="91440" tIns="45720" rIns="91440" bIns="45720" rtlCol="0" anchor="ctr"/>
          <a:lstStyle/>
          <a:p>
            <a:pPr algn="ctr"/>
            <a:endParaRPr lang="zh-CN" altLang="en-US">
              <a:solidFill>
                <a:schemeClr val="tx1"/>
              </a:solidFill>
            </a:endParaRPr>
          </a:p>
        </p:txBody>
      </p:sp>
      <p:sp>
        <p:nvSpPr>
          <p:cNvPr id="43" name="Rectangle 40"/>
          <p:cNvSpPr>
            <a:spLocks noChangeArrowheads="1"/>
          </p:cNvSpPr>
          <p:nvPr/>
        </p:nvSpPr>
        <p:spPr bwMode="auto">
          <a:xfrm>
            <a:off x="3728019" y="4083875"/>
            <a:ext cx="2611438" cy="4370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40" tIns="45720" rIns="91440" bIns="45720">
            <a:spAutoFit/>
          </a:bodyPr>
          <a:lstStyle/>
          <a:p>
            <a:pPr algn="ctr" eaLnBrk="0" hangingPunct="0">
              <a:lnSpc>
                <a:spcPct val="160000"/>
              </a:lnSpc>
              <a:spcBef>
                <a:spcPct val="50000"/>
              </a:spcBef>
              <a:spcAft>
                <a:spcPct val="20000"/>
              </a:spcAft>
              <a:buSzPct val="90000"/>
              <a:buFont typeface="Wingdings" pitchFamily="2" charset="2"/>
              <a:buNone/>
            </a:pPr>
            <a:r>
              <a:rPr lang="zh-CN" altLang="en-US" sz="1400" dirty="0" smtClean="0"/>
              <a:t>与卖方签订反向保理业务合同</a:t>
            </a:r>
            <a:endParaRPr lang="zh-CN" altLang="en-US" sz="1400" dirty="0"/>
          </a:p>
        </p:txBody>
      </p:sp>
      <p:sp>
        <p:nvSpPr>
          <p:cNvPr id="44" name="流程图: 可选过程 43"/>
          <p:cNvSpPr/>
          <p:nvPr/>
        </p:nvSpPr>
        <p:spPr>
          <a:xfrm>
            <a:off x="7336705" y="2883436"/>
            <a:ext cx="2420753" cy="550830"/>
          </a:xfrm>
          <a:prstGeom prst="flowChartAlternateProcess">
            <a:avLst/>
          </a:prstGeom>
        </p:spPr>
        <p:style>
          <a:lnRef idx="1">
            <a:schemeClr val="accent2"/>
          </a:lnRef>
          <a:fillRef idx="3">
            <a:schemeClr val="accent2"/>
          </a:fillRef>
          <a:effectRef idx="2">
            <a:schemeClr val="accent2"/>
          </a:effectRef>
          <a:fontRef idx="minor">
            <a:schemeClr val="lt1"/>
          </a:fontRef>
        </p:style>
        <p:txBody>
          <a:bodyPr lIns="91440" tIns="45720" rIns="91440" bIns="45720" rtlCol="0" anchor="ctr"/>
          <a:lstStyle/>
          <a:p>
            <a:pPr algn="ctr"/>
            <a:r>
              <a:rPr lang="zh-CN" altLang="en-US" dirty="0" smtClean="0"/>
              <a:t>卖方（债权人）</a:t>
            </a:r>
            <a:endParaRPr lang="zh-CN" altLang="en-US" dirty="0"/>
          </a:p>
        </p:txBody>
      </p:sp>
      <p:sp>
        <p:nvSpPr>
          <p:cNvPr id="45" name="流程图: 可选过程 44"/>
          <p:cNvSpPr/>
          <p:nvPr/>
        </p:nvSpPr>
        <p:spPr>
          <a:xfrm>
            <a:off x="3961442" y="5077338"/>
            <a:ext cx="2059106" cy="604835"/>
          </a:xfrm>
          <a:prstGeom prst="flowChartAlternateProcess">
            <a:avLst/>
          </a:prstGeom>
        </p:spPr>
        <p:style>
          <a:lnRef idx="1">
            <a:schemeClr val="accent6"/>
          </a:lnRef>
          <a:fillRef idx="3">
            <a:schemeClr val="accent6"/>
          </a:fillRef>
          <a:effectRef idx="2">
            <a:schemeClr val="accent6"/>
          </a:effectRef>
          <a:fontRef idx="minor">
            <a:schemeClr val="lt1"/>
          </a:fontRef>
        </p:style>
        <p:txBody>
          <a:bodyPr lIns="91440" tIns="45720" rIns="91440" bIns="45720" rtlCol="0" anchor="ctr"/>
          <a:lstStyle/>
          <a:p>
            <a:pPr algn="ctr"/>
            <a:r>
              <a:rPr lang="zh-CN" altLang="en-US" dirty="0" smtClean="0"/>
              <a:t>买方（债务人）</a:t>
            </a:r>
            <a:endParaRPr lang="zh-CN" altLang="en-US" dirty="0"/>
          </a:p>
        </p:txBody>
      </p:sp>
      <p:sp>
        <p:nvSpPr>
          <p:cNvPr id="47" name="矩形 46"/>
          <p:cNvSpPr/>
          <p:nvPr/>
        </p:nvSpPr>
        <p:spPr>
          <a:xfrm>
            <a:off x="3675690" y="3374393"/>
            <a:ext cx="3868482" cy="590931"/>
          </a:xfrm>
          <a:prstGeom prst="rect">
            <a:avLst/>
          </a:prstGeom>
        </p:spPr>
        <p:txBody>
          <a:bodyPr wrap="square" lIns="91440" tIns="45720" rIns="91440" bIns="45720">
            <a:spAutoFit/>
          </a:bodyPr>
          <a:lstStyle/>
          <a:p>
            <a:pPr eaLnBrk="0" hangingPunct="0">
              <a:spcBef>
                <a:spcPct val="50000"/>
              </a:spcBef>
              <a:spcAft>
                <a:spcPct val="20000"/>
              </a:spcAft>
              <a:buSzPct val="90000"/>
            </a:pPr>
            <a:r>
              <a:rPr lang="zh-CN" altLang="en-US" sz="1200" dirty="0" smtClean="0"/>
              <a:t>④在应收账款能覆盖融资敞口的前提下提供融资，</a:t>
            </a:r>
            <a:endParaRPr lang="en-US" altLang="zh-CN" sz="1200" dirty="0" smtClean="0"/>
          </a:p>
          <a:p>
            <a:pPr eaLnBrk="0" hangingPunct="0">
              <a:spcBef>
                <a:spcPct val="50000"/>
              </a:spcBef>
              <a:spcAft>
                <a:spcPct val="20000"/>
              </a:spcAft>
              <a:buSzPct val="90000"/>
            </a:pPr>
            <a:r>
              <a:rPr lang="zh-CN" altLang="en-US" sz="1200" dirty="0" smtClean="0"/>
              <a:t>应收账款账户管理</a:t>
            </a:r>
            <a:r>
              <a:rPr lang="en-US" altLang="zh-CN" sz="1200" dirty="0" smtClean="0"/>
              <a:t>/</a:t>
            </a:r>
            <a:r>
              <a:rPr lang="zh-CN" altLang="en-US" sz="1200" dirty="0" smtClean="0"/>
              <a:t>催收管理、坏账担保等综合服务。</a:t>
            </a:r>
          </a:p>
        </p:txBody>
      </p:sp>
      <p:sp>
        <p:nvSpPr>
          <p:cNvPr id="48" name="矩形 47"/>
          <p:cNvSpPr/>
          <p:nvPr/>
        </p:nvSpPr>
        <p:spPr>
          <a:xfrm rot="19022525">
            <a:off x="6320772" y="4466706"/>
            <a:ext cx="2796462" cy="461665"/>
          </a:xfrm>
          <a:prstGeom prst="rect">
            <a:avLst/>
          </a:prstGeom>
        </p:spPr>
        <p:txBody>
          <a:bodyPr wrap="square" lIns="91440" tIns="45720" rIns="91440" bIns="45720">
            <a:spAutoFit/>
          </a:bodyPr>
          <a:lstStyle/>
          <a:p>
            <a:pPr>
              <a:spcBef>
                <a:spcPct val="50000"/>
              </a:spcBef>
            </a:pPr>
            <a:r>
              <a:rPr lang="zh-CN" altLang="en-US" sz="1200" dirty="0" smtClean="0"/>
              <a:t>①以赊销方式销售商品或提供服务形成的应收账款</a:t>
            </a:r>
            <a:endParaRPr lang="zh-CN" altLang="en-US" sz="1200" dirty="0"/>
          </a:p>
        </p:txBody>
      </p:sp>
      <p:sp>
        <p:nvSpPr>
          <p:cNvPr id="49" name="Line 7"/>
          <p:cNvSpPr>
            <a:spLocks noChangeShapeType="1"/>
          </p:cNvSpPr>
          <p:nvPr/>
        </p:nvSpPr>
        <p:spPr bwMode="auto">
          <a:xfrm flipH="1">
            <a:off x="3808306" y="2894204"/>
            <a:ext cx="3168352" cy="0"/>
          </a:xfrm>
          <a:prstGeom prst="line">
            <a:avLst/>
          </a:prstGeom>
          <a:noFill/>
          <a:ln w="38100">
            <a:solidFill>
              <a:srgbClr val="C00000"/>
            </a:solidFill>
            <a:round/>
            <a:headEnd/>
            <a:tailEnd type="triangle" w="med" len="med"/>
          </a:ln>
          <a:extLst>
            <a:ext uri="{909E8E84-426E-40DD-AFC4-6F175D3DCCD1}">
              <a14:hiddenFill xmlns:a14="http://schemas.microsoft.com/office/drawing/2010/main" xmlns="">
                <a:noFill/>
              </a14:hiddenFill>
            </a:ext>
          </a:extLst>
        </p:spPr>
        <p:txBody>
          <a:bodyPr lIns="91440" tIns="45720" rIns="91440" bIns="45720"/>
          <a:lstStyle/>
          <a:p>
            <a:endParaRPr lang="zh-CN" altLang="en-US" dirty="0"/>
          </a:p>
        </p:txBody>
      </p:sp>
      <p:sp>
        <p:nvSpPr>
          <p:cNvPr id="50" name="Line 7"/>
          <p:cNvSpPr>
            <a:spLocks noChangeShapeType="1"/>
          </p:cNvSpPr>
          <p:nvPr/>
        </p:nvSpPr>
        <p:spPr bwMode="auto">
          <a:xfrm flipH="1">
            <a:off x="3880314" y="3223522"/>
            <a:ext cx="3168352" cy="0"/>
          </a:xfrm>
          <a:prstGeom prst="line">
            <a:avLst/>
          </a:prstGeom>
          <a:noFill/>
          <a:ln w="38100">
            <a:solidFill>
              <a:srgbClr val="C00000"/>
            </a:solidFill>
            <a:round/>
            <a:headEnd/>
            <a:tailEnd type="triangle" w="med" len="med"/>
          </a:ln>
          <a:extLst>
            <a:ext uri="{909E8E84-426E-40DD-AFC4-6F175D3DCCD1}">
              <a14:hiddenFill xmlns:a14="http://schemas.microsoft.com/office/drawing/2010/main" xmlns="">
                <a:noFill/>
              </a14:hiddenFill>
            </a:ext>
          </a:extLst>
        </p:spPr>
        <p:txBody>
          <a:bodyPr lIns="91440" tIns="45720" rIns="91440" bIns="45720"/>
          <a:lstStyle/>
          <a:p>
            <a:endParaRPr lang="zh-CN" altLang="en-US" dirty="0"/>
          </a:p>
        </p:txBody>
      </p:sp>
      <p:sp>
        <p:nvSpPr>
          <p:cNvPr id="51" name="Rectangle 24"/>
          <p:cNvSpPr>
            <a:spLocks noChangeArrowheads="1"/>
          </p:cNvSpPr>
          <p:nvPr/>
        </p:nvSpPr>
        <p:spPr bwMode="auto">
          <a:xfrm>
            <a:off x="3664290" y="2836455"/>
            <a:ext cx="3347830" cy="35157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91440" tIns="45720" rIns="91440" bIns="45720">
            <a:spAutoFit/>
          </a:bodyPr>
          <a:lstStyle/>
          <a:p>
            <a:pPr algn="ctr" eaLnBrk="0" hangingPunct="0">
              <a:lnSpc>
                <a:spcPct val="160000"/>
              </a:lnSpc>
              <a:spcBef>
                <a:spcPct val="50000"/>
              </a:spcBef>
              <a:spcAft>
                <a:spcPct val="20000"/>
              </a:spcAft>
              <a:buSzPct val="90000"/>
              <a:buFont typeface="Wingdings" pitchFamily="2" charset="2"/>
              <a:buNone/>
            </a:pPr>
            <a:r>
              <a:rPr lang="zh-CN" altLang="en-US" sz="1200" dirty="0" smtClean="0"/>
              <a:t>⑤偿还融资</a:t>
            </a:r>
            <a:endParaRPr lang="zh-CN" altLang="en-US" sz="1200" dirty="0"/>
          </a:p>
        </p:txBody>
      </p:sp>
      <p:sp>
        <p:nvSpPr>
          <p:cNvPr id="52" name="Line 8"/>
          <p:cNvSpPr>
            <a:spLocks noChangeShapeType="1"/>
          </p:cNvSpPr>
          <p:nvPr/>
        </p:nvSpPr>
        <p:spPr bwMode="auto">
          <a:xfrm>
            <a:off x="2604119" y="3291388"/>
            <a:ext cx="1357323" cy="2000264"/>
          </a:xfrm>
          <a:prstGeom prst="line">
            <a:avLst/>
          </a:prstGeom>
          <a:noFill/>
          <a:ln w="38100">
            <a:solidFill>
              <a:schemeClr val="tx2"/>
            </a:solidFill>
            <a:round/>
            <a:headEnd/>
            <a:tailEnd type="triangle" w="med" len="med"/>
          </a:ln>
          <a:extLst>
            <a:ext uri="{909E8E84-426E-40DD-AFC4-6F175D3DCCD1}">
              <a14:hiddenFill xmlns:a14="http://schemas.microsoft.com/office/drawing/2010/main" xmlns="">
                <a:noFill/>
              </a14:hiddenFill>
            </a:ext>
          </a:extLst>
        </p:spPr>
        <p:txBody>
          <a:bodyPr lIns="91440" tIns="45720" rIns="91440" bIns="45720"/>
          <a:lstStyle/>
          <a:p>
            <a:endParaRPr lang="zh-CN" altLang="en-US"/>
          </a:p>
        </p:txBody>
      </p:sp>
      <p:sp>
        <p:nvSpPr>
          <p:cNvPr id="53" name="矩形 52"/>
          <p:cNvSpPr/>
          <p:nvPr/>
        </p:nvSpPr>
        <p:spPr>
          <a:xfrm rot="3341559">
            <a:off x="1697428" y="3978288"/>
            <a:ext cx="2377830" cy="830997"/>
          </a:xfrm>
          <a:prstGeom prst="rect">
            <a:avLst/>
          </a:prstGeom>
        </p:spPr>
        <p:txBody>
          <a:bodyPr wrap="square" lIns="91440" tIns="45720" rIns="91440" bIns="45720">
            <a:spAutoFit/>
          </a:bodyPr>
          <a:lstStyle/>
          <a:p>
            <a:pPr eaLnBrk="0" hangingPunct="0">
              <a:spcBef>
                <a:spcPct val="50000"/>
              </a:spcBef>
              <a:spcAft>
                <a:spcPct val="20000"/>
              </a:spcAft>
              <a:buSzPct val="90000"/>
            </a:pPr>
            <a:r>
              <a:rPr lang="zh-CN" altLang="en-US" sz="1200" dirty="0" smtClean="0"/>
              <a:t>②银行与买方签订</a:t>
            </a:r>
            <a:r>
              <a:rPr lang="en-US" altLang="zh-CN" sz="1200" dirty="0" smtClean="0"/>
              <a:t>《</a:t>
            </a:r>
            <a:r>
              <a:rPr lang="zh-CN" altLang="en-US" sz="1200" dirty="0" smtClean="0"/>
              <a:t>国内反向保理框架协议</a:t>
            </a:r>
            <a:r>
              <a:rPr lang="en-US" altLang="zh-CN" sz="1200" dirty="0" smtClean="0"/>
              <a:t>》</a:t>
            </a:r>
            <a:r>
              <a:rPr lang="zh-CN" altLang="en-US" sz="1200" dirty="0" smtClean="0"/>
              <a:t>，约定给买方下符合条件的卖方提供融资，占用买方的直接额度。</a:t>
            </a:r>
          </a:p>
        </p:txBody>
      </p:sp>
      <p:sp>
        <p:nvSpPr>
          <p:cNvPr id="54" name="流程图: 可选过程 53"/>
          <p:cNvSpPr/>
          <p:nvPr/>
        </p:nvSpPr>
        <p:spPr>
          <a:xfrm>
            <a:off x="1367925" y="2661485"/>
            <a:ext cx="2198231" cy="550830"/>
          </a:xfrm>
          <a:prstGeom prst="flowChartAlternateProcess">
            <a:avLst/>
          </a:prstGeom>
          <a:solidFill>
            <a:srgbClr val="00B050"/>
          </a:solidFill>
        </p:spPr>
        <p:style>
          <a:lnRef idx="1">
            <a:schemeClr val="accent2"/>
          </a:lnRef>
          <a:fillRef idx="3">
            <a:schemeClr val="accent2"/>
          </a:fillRef>
          <a:effectRef idx="2">
            <a:schemeClr val="accent2"/>
          </a:effectRef>
          <a:fontRef idx="minor">
            <a:schemeClr val="lt1"/>
          </a:fontRef>
        </p:style>
        <p:txBody>
          <a:bodyPr lIns="91440" tIns="45720" rIns="91440" bIns="45720" rtlCol="0" anchor="ctr"/>
          <a:lstStyle/>
          <a:p>
            <a:pPr algn="ctr"/>
            <a:r>
              <a:rPr lang="zh-CN" altLang="en-US" dirty="0" smtClean="0"/>
              <a:t>银行</a:t>
            </a:r>
            <a:r>
              <a:rPr lang="en-US" altLang="zh-CN" dirty="0" smtClean="0"/>
              <a:t>/</a:t>
            </a:r>
            <a:r>
              <a:rPr lang="zh-CN" altLang="en-US" dirty="0" smtClean="0"/>
              <a:t>保理公司</a:t>
            </a:r>
            <a:endParaRPr lang="zh-CN" altLang="en-US" dirty="0"/>
          </a:p>
        </p:txBody>
      </p:sp>
    </p:spTree>
    <p:extLst>
      <p:ext uri="{BB962C8B-B14F-4D97-AF65-F5344CB8AC3E}">
        <p14:creationId xmlns:p14="http://schemas.microsoft.com/office/powerpoint/2010/main" xmlns="" val="1454658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1+#ppt_w/2"/>
                                          </p:val>
                                        </p:tav>
                                        <p:tav tm="100000">
                                          <p:val>
                                            <p:strVal val="#ppt_x"/>
                                          </p:val>
                                        </p:tav>
                                      </p:tavLst>
                                    </p:anim>
                                    <p:anim calcmode="lin" valueType="num">
                                      <p:cBhvr additive="base">
                                        <p:cTn id="8" dur="500" fill="hold"/>
                                        <p:tgtEl>
                                          <p:spTgt spid="2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294967295"/>
          </p:nvPr>
        </p:nvSpPr>
        <p:spPr>
          <a:xfrm>
            <a:off x="9347200" y="6400800"/>
            <a:ext cx="2540000" cy="304800"/>
          </a:xfrm>
          <a:prstGeom prst="rect">
            <a:avLst/>
          </a:prstGeom>
        </p:spPr>
        <p:txBody>
          <a:bodyPr/>
          <a:lstStyle/>
          <a:p>
            <a:pPr>
              <a:defRPr/>
            </a:pPr>
            <a:fld id="{203CF88F-E07A-4EEF-9317-E1AA29E9B18D}" type="slidenum">
              <a:rPr lang="en-US" altLang="zh-CN" smtClean="0"/>
              <a:pPr>
                <a:defRPr/>
              </a:pPr>
              <a:t>43</a:t>
            </a:fld>
            <a:endParaRPr lang="en-US" altLang="zh-CN" dirty="0"/>
          </a:p>
        </p:txBody>
      </p:sp>
      <p:sp>
        <p:nvSpPr>
          <p:cNvPr id="3" name="标题 5"/>
          <p:cNvSpPr>
            <a:spLocks noGrp="1"/>
          </p:cNvSpPr>
          <p:nvPr>
            <p:ph type="title"/>
          </p:nvPr>
        </p:nvSpPr>
        <p:spPr>
          <a:xfrm>
            <a:off x="21516" y="207736"/>
            <a:ext cx="8928992" cy="685800"/>
          </a:xfrm>
        </p:spPr>
        <p:txBody>
          <a:bodyPr>
            <a:normAutofit/>
          </a:bodyPr>
          <a:lstStyle/>
          <a:p>
            <a:pPr>
              <a:defRPr/>
            </a:pPr>
            <a:r>
              <a:rPr lang="zh-CN" altLang="en-US" b="1" dirty="0" smtClean="0">
                <a:latin typeface="黑体" pitchFamily="2" charset="-122"/>
                <a:ea typeface="黑体" pitchFamily="2" charset="-122"/>
              </a:rPr>
              <a:t>供应链金融</a:t>
            </a:r>
            <a:r>
              <a:rPr lang="en-US" altLang="zh-CN" b="1" dirty="0" smtClean="0">
                <a:latin typeface="黑体" pitchFamily="2" charset="-122"/>
                <a:ea typeface="黑体" pitchFamily="2" charset="-122"/>
              </a:rPr>
              <a:t>-</a:t>
            </a:r>
            <a:r>
              <a:rPr lang="zh-CN" altLang="en-US" b="1" dirty="0" smtClean="0">
                <a:latin typeface="黑体" pitchFamily="2" charset="-122"/>
                <a:ea typeface="黑体" pitchFamily="2" charset="-122"/>
              </a:rPr>
              <a:t>应收类产品</a:t>
            </a:r>
            <a:r>
              <a:rPr lang="en-US" altLang="zh-CN" b="1" dirty="0" smtClean="0">
                <a:latin typeface="黑体" pitchFamily="2" charset="-122"/>
                <a:ea typeface="黑体" pitchFamily="2" charset="-122"/>
              </a:rPr>
              <a:t>-</a:t>
            </a:r>
            <a:r>
              <a:rPr lang="zh-CN" altLang="en-US" b="1" dirty="0" smtClean="0">
                <a:latin typeface="黑体" pitchFamily="2" charset="-122"/>
                <a:ea typeface="黑体" pitchFamily="2" charset="-122"/>
              </a:rPr>
              <a:t>产品特色及风险控制点</a:t>
            </a:r>
            <a:endParaRPr lang="zh-CN" altLang="en-US" dirty="0"/>
          </a:p>
        </p:txBody>
      </p:sp>
      <p:sp>
        <p:nvSpPr>
          <p:cNvPr id="5" name="TextBox 4"/>
          <p:cNvSpPr txBox="1"/>
          <p:nvPr/>
        </p:nvSpPr>
        <p:spPr>
          <a:xfrm>
            <a:off x="304873" y="891952"/>
            <a:ext cx="3619427" cy="1384995"/>
          </a:xfrm>
          <a:prstGeom prst="rect">
            <a:avLst/>
          </a:prstGeom>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wrap="square" rtlCol="0">
            <a:spAutoFit/>
          </a:bodyPr>
          <a:lstStyle/>
          <a:p>
            <a:r>
              <a:rPr lang="zh-CN" altLang="en-US" sz="1400" dirty="0" smtClean="0">
                <a:solidFill>
                  <a:srgbClr val="00B0F0"/>
                </a:solidFill>
                <a:latin typeface="+mn-ea"/>
              </a:rPr>
              <a:t>                    国内保理</a:t>
            </a:r>
            <a:endParaRPr lang="en-US" altLang="zh-CN" sz="1400" dirty="0" smtClean="0">
              <a:solidFill>
                <a:srgbClr val="00B0F0"/>
              </a:solidFill>
              <a:latin typeface="+mn-ea"/>
            </a:endParaRPr>
          </a:p>
          <a:p>
            <a:r>
              <a:rPr lang="zh-CN" altLang="en-US" sz="1400" dirty="0" smtClean="0">
                <a:solidFill>
                  <a:srgbClr val="00B0F0"/>
                </a:solidFill>
                <a:latin typeface="+mn-ea"/>
              </a:rPr>
              <a:t>适用于有应收账款融资需求，其中国内无追索权保理适用于需要应收账款出表优化财务报表的企业。国内暗保理适用于一些不愿意披露融资信息，或者买方过于强势不原因配合确认的企业。</a:t>
            </a:r>
            <a:endParaRPr lang="zh-CN" altLang="en-US" sz="1400" b="0" dirty="0">
              <a:solidFill>
                <a:srgbClr val="00B0F0"/>
              </a:solidFill>
              <a:effectLst/>
              <a:latin typeface="+mn-ea"/>
            </a:endParaRPr>
          </a:p>
        </p:txBody>
      </p:sp>
      <p:cxnSp>
        <p:nvCxnSpPr>
          <p:cNvPr id="10" name="直接箭头连接符 9"/>
          <p:cNvCxnSpPr/>
          <p:nvPr/>
        </p:nvCxnSpPr>
        <p:spPr>
          <a:xfrm rot="10800000">
            <a:off x="2480310" y="2428240"/>
            <a:ext cx="1747520" cy="57912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2" name="圆角矩形 11"/>
          <p:cNvSpPr/>
          <p:nvPr/>
        </p:nvSpPr>
        <p:spPr>
          <a:xfrm>
            <a:off x="4636135" y="3476625"/>
            <a:ext cx="2072640" cy="535940"/>
          </a:xfrm>
          <a:prstGeom prst="roundRect">
            <a:avLst/>
          </a:prstGeom>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风险控制点</a:t>
            </a:r>
            <a:endParaRPr lang="zh-CN" altLang="en-US" dirty="0"/>
          </a:p>
        </p:txBody>
      </p:sp>
      <p:sp>
        <p:nvSpPr>
          <p:cNvPr id="13" name="TextBox 12"/>
          <p:cNvSpPr txBox="1"/>
          <p:nvPr/>
        </p:nvSpPr>
        <p:spPr>
          <a:xfrm>
            <a:off x="4473013" y="1071657"/>
            <a:ext cx="3360347" cy="954107"/>
          </a:xfrm>
          <a:prstGeom prst="rect">
            <a:avLst/>
          </a:prstGeom>
          <a:solidFill>
            <a:schemeClr val="bg1"/>
          </a:solidFill>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wrap="square" rtlCol="0">
            <a:spAutoFit/>
          </a:bodyPr>
          <a:lstStyle/>
          <a:p>
            <a:r>
              <a:rPr lang="zh-CN" altLang="en-US" sz="1400" dirty="0" smtClean="0">
                <a:solidFill>
                  <a:srgbClr val="00B0F0"/>
                </a:solidFill>
                <a:latin typeface="+mn-ea"/>
              </a:rPr>
              <a:t>               国内保理池</a:t>
            </a:r>
            <a:endParaRPr lang="en-US" altLang="zh-CN" sz="1400" dirty="0" smtClean="0">
              <a:solidFill>
                <a:srgbClr val="00B0F0"/>
              </a:solidFill>
              <a:latin typeface="+mn-ea"/>
            </a:endParaRPr>
          </a:p>
          <a:p>
            <a:r>
              <a:rPr lang="zh-CN" altLang="en-US" sz="1400" dirty="0" smtClean="0">
                <a:solidFill>
                  <a:srgbClr val="00B0F0"/>
                </a:solidFill>
                <a:latin typeface="+mn-ea"/>
              </a:rPr>
              <a:t>适用于买卖双方长期、稳定、连续的贸易关系所形成账期较短、发生频繁、回笼较快的应收账款融资需求。</a:t>
            </a:r>
            <a:endParaRPr lang="en-US" altLang="zh-CN" sz="1400" dirty="0" smtClean="0">
              <a:solidFill>
                <a:srgbClr val="00B0F0"/>
              </a:solidFill>
              <a:latin typeface="+mn-ea"/>
            </a:endParaRPr>
          </a:p>
        </p:txBody>
      </p:sp>
      <p:cxnSp>
        <p:nvCxnSpPr>
          <p:cNvPr id="17" name="直接箭头连接符 16"/>
          <p:cNvCxnSpPr/>
          <p:nvPr/>
        </p:nvCxnSpPr>
        <p:spPr>
          <a:xfrm flipV="1">
            <a:off x="6864350" y="2371725"/>
            <a:ext cx="1889125" cy="6159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8462718" y="1057687"/>
            <a:ext cx="3360347" cy="1169551"/>
          </a:xfrm>
          <a:prstGeom prst="rect">
            <a:avLst/>
          </a:prstGeom>
          <a:solidFill>
            <a:schemeClr val="bg1"/>
          </a:solidFill>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wrap="square" rtlCol="0">
            <a:spAutoFit/>
          </a:bodyPr>
          <a:lstStyle/>
          <a:p>
            <a:r>
              <a:rPr lang="zh-CN" altLang="en-US" sz="1400" dirty="0" smtClean="0">
                <a:solidFill>
                  <a:srgbClr val="00B0F0"/>
                </a:solidFill>
              </a:rPr>
              <a:t>                反向保理</a:t>
            </a:r>
            <a:endParaRPr lang="en-US" altLang="zh-CN" sz="1400" dirty="0" smtClean="0">
              <a:solidFill>
                <a:srgbClr val="00B0F0"/>
              </a:solidFill>
            </a:endParaRPr>
          </a:p>
          <a:p>
            <a:r>
              <a:rPr lang="zh-CN" altLang="en-US" sz="1400" dirty="0" smtClean="0">
                <a:solidFill>
                  <a:srgbClr val="00B0F0"/>
                </a:solidFill>
              </a:rPr>
              <a:t>适用于买卖双方交易稳定，关系良好，但卖方资质比较差、实力较弱卖方无法获取银行直接授信，而通过占用强买方额度获取银行融资的企业。</a:t>
            </a:r>
            <a:endParaRPr lang="zh-CN" altLang="en-US" sz="1400" b="0" dirty="0">
              <a:solidFill>
                <a:srgbClr val="00B0F0"/>
              </a:solidFill>
              <a:effectLst/>
            </a:endParaRPr>
          </a:p>
        </p:txBody>
      </p:sp>
      <p:cxnSp>
        <p:nvCxnSpPr>
          <p:cNvPr id="21" name="直接箭头连接符 20"/>
          <p:cNvCxnSpPr/>
          <p:nvPr/>
        </p:nvCxnSpPr>
        <p:spPr>
          <a:xfrm rot="5400000" flipH="1" flipV="1">
            <a:off x="5404961" y="2322831"/>
            <a:ext cx="423069" cy="650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209551" y="5061585"/>
            <a:ext cx="2343150" cy="954107"/>
          </a:xfrm>
          <a:prstGeom prst="rect">
            <a:avLst/>
          </a:prstGeom>
          <a:solidFill>
            <a:schemeClr val="bg1"/>
          </a:solidFill>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wrap="square" rtlCol="0">
            <a:spAutoFit/>
          </a:bodyPr>
          <a:lstStyle/>
          <a:p>
            <a:r>
              <a:rPr lang="zh-CN" altLang="en-US" sz="1400" dirty="0" smtClean="0">
                <a:solidFill>
                  <a:srgbClr val="00B0F0"/>
                </a:solidFill>
              </a:rPr>
              <a:t>       买方信用风险</a:t>
            </a:r>
            <a:endParaRPr lang="en-US" altLang="zh-CN" sz="1400" dirty="0" smtClean="0">
              <a:solidFill>
                <a:srgbClr val="00B0F0"/>
              </a:solidFill>
            </a:endParaRPr>
          </a:p>
          <a:p>
            <a:r>
              <a:rPr lang="zh-CN" altLang="en-US" sz="1400" dirty="0" smtClean="0">
                <a:solidFill>
                  <a:srgbClr val="00B0F0"/>
                </a:solidFill>
              </a:rPr>
              <a:t>严格审核买方资信，买方历史履约情况，关注买方财务状况、经营能力。</a:t>
            </a:r>
            <a:endParaRPr lang="en-US" altLang="zh-CN" sz="1400" dirty="0" smtClean="0">
              <a:solidFill>
                <a:srgbClr val="00B0F0"/>
              </a:solidFill>
            </a:endParaRPr>
          </a:p>
        </p:txBody>
      </p:sp>
      <p:cxnSp>
        <p:nvCxnSpPr>
          <p:cNvPr id="24" name="直接箭头连接符 23"/>
          <p:cNvCxnSpPr/>
          <p:nvPr/>
        </p:nvCxnSpPr>
        <p:spPr>
          <a:xfrm rot="10800000" flipV="1">
            <a:off x="1524000" y="3891279"/>
            <a:ext cx="2987040" cy="101409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2790899" y="5019452"/>
            <a:ext cx="3114602" cy="1384995"/>
          </a:xfrm>
          <a:prstGeom prst="rect">
            <a:avLst/>
          </a:prstGeom>
          <a:solidFill>
            <a:schemeClr val="bg1"/>
          </a:solidFill>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wrap="square" rtlCol="0">
            <a:spAutoFit/>
          </a:bodyPr>
          <a:lstStyle/>
          <a:p>
            <a:r>
              <a:rPr lang="zh-CN" altLang="en-US" sz="1400" dirty="0" smtClean="0"/>
              <a:t>                     </a:t>
            </a:r>
            <a:r>
              <a:rPr lang="zh-CN" altLang="en-US" sz="1400" dirty="0" smtClean="0">
                <a:solidFill>
                  <a:srgbClr val="00B0F0"/>
                </a:solidFill>
              </a:rPr>
              <a:t>卖方履约风险</a:t>
            </a:r>
            <a:endParaRPr lang="en-US" altLang="zh-CN" sz="1400" dirty="0" smtClean="0">
              <a:solidFill>
                <a:srgbClr val="00B0F0"/>
              </a:solidFill>
            </a:endParaRPr>
          </a:p>
          <a:p>
            <a:r>
              <a:rPr lang="zh-CN" altLang="en-US" sz="1400" dirty="0" smtClean="0">
                <a:solidFill>
                  <a:srgbClr val="00B0F0"/>
                </a:solidFill>
              </a:rPr>
              <a:t>重点审核交易标的商品是否适合做此类产品，商品适销性是否较好、是否易引起商业纠纷，卖方历史履约情况。（对于反向保理卖方风险可以弱化，重点关注买方信用风险）</a:t>
            </a:r>
            <a:endParaRPr lang="zh-CN" altLang="en-US" sz="1400" b="0" dirty="0">
              <a:solidFill>
                <a:srgbClr val="00B0F0"/>
              </a:solidFill>
              <a:effectLst/>
            </a:endParaRPr>
          </a:p>
        </p:txBody>
      </p:sp>
      <p:cxnSp>
        <p:nvCxnSpPr>
          <p:cNvPr id="29" name="直接箭头连接符 28"/>
          <p:cNvCxnSpPr/>
          <p:nvPr/>
        </p:nvCxnSpPr>
        <p:spPr>
          <a:xfrm rot="5400000">
            <a:off x="4385310" y="4507865"/>
            <a:ext cx="701040" cy="1016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6276975" y="5061997"/>
            <a:ext cx="2305050" cy="1169551"/>
          </a:xfrm>
          <a:prstGeom prst="rect">
            <a:avLst/>
          </a:prstGeom>
          <a:solidFill>
            <a:schemeClr val="bg1"/>
          </a:solidFill>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wrap="square" rtlCol="0">
            <a:spAutoFit/>
          </a:bodyPr>
          <a:lstStyle/>
          <a:p>
            <a:r>
              <a:rPr lang="zh-CN" altLang="en-US" sz="1400" dirty="0" smtClean="0">
                <a:solidFill>
                  <a:srgbClr val="00B0F0"/>
                </a:solidFill>
              </a:rPr>
              <a:t>           欺诈风险</a:t>
            </a:r>
            <a:endParaRPr lang="en-US" altLang="zh-CN" sz="1400" dirty="0" smtClean="0">
              <a:solidFill>
                <a:srgbClr val="00B0F0"/>
              </a:solidFill>
            </a:endParaRPr>
          </a:p>
          <a:p>
            <a:r>
              <a:rPr lang="zh-CN" altLang="en-US" sz="1400" dirty="0" smtClean="0">
                <a:solidFill>
                  <a:srgbClr val="00B0F0"/>
                </a:solidFill>
              </a:rPr>
              <a:t>审核应收账款是否有真实贸易背景，防止卖方或者买卖双方以以伪造的单据骗取贷款</a:t>
            </a:r>
            <a:endParaRPr lang="zh-CN" altLang="en-US" sz="1400" b="0" dirty="0">
              <a:solidFill>
                <a:srgbClr val="00B0F0"/>
              </a:solidFill>
              <a:effectLst/>
            </a:endParaRPr>
          </a:p>
        </p:txBody>
      </p:sp>
      <p:cxnSp>
        <p:nvCxnSpPr>
          <p:cNvPr id="32" name="直接箭头连接符 31"/>
          <p:cNvCxnSpPr/>
          <p:nvPr/>
        </p:nvCxnSpPr>
        <p:spPr>
          <a:xfrm>
            <a:off x="6939280" y="3881120"/>
            <a:ext cx="2414270" cy="93853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p:nvPr/>
        </p:nvCxnSpPr>
        <p:spPr>
          <a:xfrm rot="5400000">
            <a:off x="6328410" y="4545965"/>
            <a:ext cx="701040" cy="1016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9286876" y="5004435"/>
            <a:ext cx="2028824" cy="738664"/>
          </a:xfrm>
          <a:prstGeom prst="rect">
            <a:avLst/>
          </a:prstGeom>
          <a:solidFill>
            <a:schemeClr val="bg1"/>
          </a:solidFill>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wrap="square" rtlCol="0">
            <a:spAutoFit/>
          </a:bodyPr>
          <a:lstStyle/>
          <a:p>
            <a:r>
              <a:rPr lang="zh-CN" altLang="en-US" sz="1400" dirty="0" smtClean="0">
                <a:solidFill>
                  <a:srgbClr val="00B0F0"/>
                </a:solidFill>
              </a:rPr>
              <a:t>              操作风险</a:t>
            </a:r>
            <a:endParaRPr lang="en-US" altLang="zh-CN" sz="1400" dirty="0" smtClean="0">
              <a:solidFill>
                <a:srgbClr val="00B0F0"/>
              </a:solidFill>
            </a:endParaRPr>
          </a:p>
          <a:p>
            <a:r>
              <a:rPr lang="zh-CN" altLang="en-US" sz="1400" dirty="0" smtClean="0">
                <a:solidFill>
                  <a:srgbClr val="00B0F0"/>
                </a:solidFill>
              </a:rPr>
              <a:t>降低业务操作中业务人员违规操作</a:t>
            </a:r>
            <a:endParaRPr lang="en-US" altLang="zh-CN" sz="1400" dirty="0" smtClean="0">
              <a:solidFill>
                <a:srgbClr val="00B0F0"/>
              </a:solidFill>
            </a:endParaRPr>
          </a:p>
        </p:txBody>
      </p:sp>
      <p:sp>
        <p:nvSpPr>
          <p:cNvPr id="26" name="圆角矩形 25"/>
          <p:cNvSpPr/>
          <p:nvPr/>
        </p:nvSpPr>
        <p:spPr>
          <a:xfrm>
            <a:off x="4550410" y="2647950"/>
            <a:ext cx="2072640" cy="535940"/>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zh-CN" altLang="en-US" dirty="0" smtClean="0"/>
              <a:t>产品特色</a:t>
            </a:r>
            <a:endParaRPr lang="zh-CN" altLang="en-US" dirty="0"/>
          </a:p>
        </p:txBody>
      </p:sp>
    </p:spTree>
  </p:cSld>
  <p:clrMapOvr>
    <a:masterClrMapping/>
  </p:clrMapOv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294967295"/>
          </p:nvPr>
        </p:nvSpPr>
        <p:spPr>
          <a:xfrm>
            <a:off x="9347200" y="6400800"/>
            <a:ext cx="2540000" cy="304800"/>
          </a:xfrm>
          <a:prstGeom prst="rect">
            <a:avLst/>
          </a:prstGeom>
        </p:spPr>
        <p:txBody>
          <a:bodyPr/>
          <a:lstStyle/>
          <a:p>
            <a:pPr>
              <a:defRPr/>
            </a:pPr>
            <a:fld id="{203CF88F-E07A-4EEF-9317-E1AA29E9B18D}" type="slidenum">
              <a:rPr lang="en-US" altLang="zh-CN" smtClean="0"/>
              <a:pPr>
                <a:defRPr/>
              </a:pPr>
              <a:t>44</a:t>
            </a:fld>
            <a:endParaRPr lang="en-US" altLang="zh-CN" dirty="0"/>
          </a:p>
        </p:txBody>
      </p:sp>
      <p:sp>
        <p:nvSpPr>
          <p:cNvPr id="3" name="标题 5"/>
          <p:cNvSpPr>
            <a:spLocks noGrp="1"/>
          </p:cNvSpPr>
          <p:nvPr>
            <p:ph type="title"/>
          </p:nvPr>
        </p:nvSpPr>
        <p:spPr>
          <a:xfrm>
            <a:off x="21516" y="207736"/>
            <a:ext cx="8928992" cy="685800"/>
          </a:xfrm>
        </p:spPr>
        <p:txBody>
          <a:bodyPr>
            <a:normAutofit/>
          </a:bodyPr>
          <a:lstStyle/>
          <a:p>
            <a:pPr>
              <a:defRPr/>
            </a:pPr>
            <a:r>
              <a:rPr lang="zh-CN" altLang="en-US" b="1" dirty="0" smtClean="0">
                <a:latin typeface="黑体" pitchFamily="2" charset="-122"/>
                <a:ea typeface="黑体" pitchFamily="2" charset="-122"/>
              </a:rPr>
              <a:t>供应链金融</a:t>
            </a:r>
            <a:r>
              <a:rPr lang="en-US" altLang="zh-CN" b="1" dirty="0" smtClean="0">
                <a:latin typeface="黑体" pitchFamily="2" charset="-122"/>
                <a:ea typeface="黑体" pitchFamily="2" charset="-122"/>
              </a:rPr>
              <a:t>-</a:t>
            </a:r>
            <a:r>
              <a:rPr lang="zh-CN" altLang="en-US" b="1" dirty="0" smtClean="0">
                <a:latin typeface="黑体" pitchFamily="2" charset="-122"/>
                <a:ea typeface="黑体" pitchFamily="2" charset="-122"/>
              </a:rPr>
              <a:t>应收类产品</a:t>
            </a:r>
            <a:r>
              <a:rPr lang="en-US" altLang="zh-CN" b="1" dirty="0" smtClean="0">
                <a:latin typeface="黑体" pitchFamily="2" charset="-122"/>
                <a:ea typeface="黑体" pitchFamily="2" charset="-122"/>
              </a:rPr>
              <a:t>-</a:t>
            </a:r>
            <a:r>
              <a:rPr lang="zh-CN" altLang="en-US" b="1" dirty="0" smtClean="0">
                <a:latin typeface="黑体" pitchFamily="2" charset="-122"/>
                <a:ea typeface="黑体" pitchFamily="2" charset="-122"/>
              </a:rPr>
              <a:t>保理对贸易各方利益好处</a:t>
            </a:r>
            <a:endParaRPr lang="zh-CN" altLang="en-US" dirty="0"/>
          </a:p>
        </p:txBody>
      </p:sp>
      <p:sp>
        <p:nvSpPr>
          <p:cNvPr id="5" name="TextBox 4"/>
          <p:cNvSpPr txBox="1"/>
          <p:nvPr/>
        </p:nvSpPr>
        <p:spPr>
          <a:xfrm>
            <a:off x="571573" y="1101502"/>
            <a:ext cx="3136827" cy="1169551"/>
          </a:xfrm>
          <a:prstGeom prst="rect">
            <a:avLst/>
          </a:prstGeom>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wrap="square" rtlCol="0">
            <a:spAutoFit/>
          </a:bodyPr>
          <a:lstStyle/>
          <a:p>
            <a:pPr algn="l"/>
            <a:r>
              <a:rPr lang="zh-CN" altLang="en-US" sz="1400" dirty="0" smtClean="0">
                <a:solidFill>
                  <a:srgbClr val="00B0F0"/>
                </a:solidFill>
              </a:rPr>
              <a:t>                   资金融通</a:t>
            </a:r>
            <a:endParaRPr lang="en-US" altLang="zh-CN" sz="1400" dirty="0" smtClean="0">
              <a:solidFill>
                <a:srgbClr val="00B0F0"/>
              </a:solidFill>
            </a:endParaRPr>
          </a:p>
          <a:p>
            <a:r>
              <a:rPr lang="zh-CN" altLang="en-US" sz="1400" dirty="0" smtClean="0">
                <a:solidFill>
                  <a:srgbClr val="00B0F0"/>
                </a:solidFill>
              </a:rPr>
              <a:t>解决企业抵押担保不足、融资困难的问题，实现销售提前回款，盘活资产，促进资金的有效配置和运用</a:t>
            </a:r>
            <a:endParaRPr lang="en-US" altLang="zh-CN" sz="1400" dirty="0" smtClean="0">
              <a:solidFill>
                <a:srgbClr val="00B0F0"/>
              </a:solidFill>
            </a:endParaRPr>
          </a:p>
          <a:p>
            <a:pPr algn="l"/>
            <a:endParaRPr lang="zh-CN" altLang="en-US" sz="1400" b="0" dirty="0">
              <a:solidFill>
                <a:srgbClr val="00B0F0"/>
              </a:solidFill>
              <a:effectLst/>
            </a:endParaRPr>
          </a:p>
        </p:txBody>
      </p:sp>
      <p:cxnSp>
        <p:nvCxnSpPr>
          <p:cNvPr id="10" name="直接箭头连接符 9"/>
          <p:cNvCxnSpPr/>
          <p:nvPr/>
        </p:nvCxnSpPr>
        <p:spPr>
          <a:xfrm rot="10800000">
            <a:off x="2804160" y="2580640"/>
            <a:ext cx="1747520" cy="57912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2" name="圆角矩形 11"/>
          <p:cNvSpPr/>
          <p:nvPr/>
        </p:nvSpPr>
        <p:spPr>
          <a:xfrm>
            <a:off x="4683760" y="3251200"/>
            <a:ext cx="2072640" cy="751840"/>
          </a:xfrm>
          <a:prstGeom prst="roundRect">
            <a:avLst/>
          </a:prstGeom>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卖方</a:t>
            </a:r>
            <a:endParaRPr lang="zh-CN" altLang="en-US" dirty="0"/>
          </a:p>
        </p:txBody>
      </p:sp>
      <p:sp>
        <p:nvSpPr>
          <p:cNvPr id="13" name="TextBox 12"/>
          <p:cNvSpPr txBox="1"/>
          <p:nvPr/>
        </p:nvSpPr>
        <p:spPr>
          <a:xfrm>
            <a:off x="4473013" y="1176432"/>
            <a:ext cx="3360347" cy="954107"/>
          </a:xfrm>
          <a:prstGeom prst="rect">
            <a:avLst/>
          </a:prstGeom>
          <a:solidFill>
            <a:schemeClr val="bg1"/>
          </a:solidFill>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wrap="square" rtlCol="0">
            <a:spAutoFit/>
          </a:bodyPr>
          <a:lstStyle/>
          <a:p>
            <a:pPr algn="l"/>
            <a:r>
              <a:rPr lang="zh-CN" altLang="en-US" sz="1400" dirty="0" smtClean="0">
                <a:solidFill>
                  <a:srgbClr val="00B0F0"/>
                </a:solidFill>
              </a:rPr>
              <a:t>                  销售分户账管理</a:t>
            </a:r>
            <a:endParaRPr lang="en-US" altLang="zh-CN" sz="1400" dirty="0" smtClean="0">
              <a:solidFill>
                <a:srgbClr val="00B0F0"/>
              </a:solidFill>
            </a:endParaRPr>
          </a:p>
          <a:p>
            <a:pPr algn="l"/>
            <a:r>
              <a:rPr lang="zh-CN" altLang="en-US" sz="1400" dirty="0" smtClean="0">
                <a:solidFill>
                  <a:srgbClr val="00B0F0"/>
                </a:solidFill>
              </a:rPr>
              <a:t>定期从保理商处获取回款情况、逾期情况、账龄分析、对账单、协助进行销售管理，降低管理压力和成本。</a:t>
            </a:r>
            <a:endParaRPr lang="zh-CN" altLang="en-US" sz="1400" b="0" dirty="0">
              <a:solidFill>
                <a:srgbClr val="00B0F0"/>
              </a:solidFill>
              <a:effectLst/>
            </a:endParaRPr>
          </a:p>
        </p:txBody>
      </p:sp>
      <p:cxnSp>
        <p:nvCxnSpPr>
          <p:cNvPr id="17" name="直接箭头连接符 16"/>
          <p:cNvCxnSpPr/>
          <p:nvPr/>
        </p:nvCxnSpPr>
        <p:spPr>
          <a:xfrm flipV="1">
            <a:off x="6502400" y="2387600"/>
            <a:ext cx="1747520" cy="7620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8415093" y="1257712"/>
            <a:ext cx="3360347" cy="954107"/>
          </a:xfrm>
          <a:prstGeom prst="rect">
            <a:avLst/>
          </a:prstGeom>
          <a:solidFill>
            <a:schemeClr val="bg1"/>
          </a:solidFill>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wrap="square" rtlCol="0">
            <a:spAutoFit/>
          </a:bodyPr>
          <a:lstStyle/>
          <a:p>
            <a:pPr algn="l"/>
            <a:r>
              <a:rPr lang="zh-CN" altLang="en-US" sz="1400" dirty="0" smtClean="0">
                <a:solidFill>
                  <a:srgbClr val="00B0F0"/>
                </a:solidFill>
              </a:rPr>
              <a:t>                   应收账款催收</a:t>
            </a:r>
            <a:endParaRPr lang="en-US" altLang="zh-CN" sz="1400" dirty="0" smtClean="0">
              <a:solidFill>
                <a:srgbClr val="00B0F0"/>
              </a:solidFill>
            </a:endParaRPr>
          </a:p>
          <a:p>
            <a:pPr algn="l"/>
            <a:r>
              <a:rPr lang="zh-CN" altLang="en-US" sz="1400" b="0" dirty="0" smtClean="0">
                <a:solidFill>
                  <a:srgbClr val="00B0F0"/>
                </a:solidFill>
                <a:effectLst/>
              </a:rPr>
              <a:t>获得专业人员协助催收，在逾期时间采取有理、有力、有节的手段，协助卖方安全、迅速回款。</a:t>
            </a:r>
            <a:endParaRPr lang="zh-CN" altLang="en-US" sz="1400" b="0" dirty="0">
              <a:solidFill>
                <a:srgbClr val="00B0F0"/>
              </a:solidFill>
              <a:effectLst/>
            </a:endParaRPr>
          </a:p>
        </p:txBody>
      </p:sp>
      <p:cxnSp>
        <p:nvCxnSpPr>
          <p:cNvPr id="21" name="直接箭头连接符 20"/>
          <p:cNvCxnSpPr/>
          <p:nvPr/>
        </p:nvCxnSpPr>
        <p:spPr>
          <a:xfrm rot="5400000" flipH="1" flipV="1">
            <a:off x="5278120" y="2677160"/>
            <a:ext cx="84328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266700" y="4937760"/>
            <a:ext cx="3057525" cy="954107"/>
          </a:xfrm>
          <a:prstGeom prst="rect">
            <a:avLst/>
          </a:prstGeom>
          <a:solidFill>
            <a:schemeClr val="bg1"/>
          </a:solidFill>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wrap="square" rtlCol="0">
            <a:spAutoFit/>
          </a:bodyPr>
          <a:lstStyle/>
          <a:p>
            <a:pPr algn="l"/>
            <a:r>
              <a:rPr lang="zh-CN" altLang="en-US" sz="1400" dirty="0" smtClean="0">
                <a:solidFill>
                  <a:srgbClr val="00B0F0"/>
                </a:solidFill>
              </a:rPr>
              <a:t>                   坏账担保</a:t>
            </a:r>
            <a:endParaRPr lang="en-US" altLang="zh-CN" sz="1400" dirty="0" smtClean="0">
              <a:solidFill>
                <a:srgbClr val="00B0F0"/>
              </a:solidFill>
            </a:endParaRPr>
          </a:p>
          <a:p>
            <a:pPr algn="l"/>
            <a:r>
              <a:rPr lang="zh-CN" altLang="en-US" sz="1400" dirty="0" smtClean="0">
                <a:solidFill>
                  <a:srgbClr val="00B0F0"/>
                </a:solidFill>
              </a:rPr>
              <a:t>当向保理商申请了买方信用额度情况下，可获得保理商高达</a:t>
            </a:r>
            <a:r>
              <a:rPr lang="en-US" altLang="zh-CN" sz="1400" dirty="0" smtClean="0">
                <a:solidFill>
                  <a:srgbClr val="00B0F0"/>
                </a:solidFill>
              </a:rPr>
              <a:t>100%</a:t>
            </a:r>
            <a:r>
              <a:rPr lang="zh-CN" altLang="en-US" sz="1400" dirty="0" smtClean="0">
                <a:solidFill>
                  <a:srgbClr val="00B0F0"/>
                </a:solidFill>
              </a:rPr>
              <a:t>的坏账担保，免除了赊销产生的坏账风险。</a:t>
            </a:r>
            <a:endParaRPr lang="en-US" altLang="zh-CN" sz="1400" dirty="0" smtClean="0">
              <a:solidFill>
                <a:srgbClr val="00B0F0"/>
              </a:solidFill>
            </a:endParaRPr>
          </a:p>
        </p:txBody>
      </p:sp>
      <p:cxnSp>
        <p:nvCxnSpPr>
          <p:cNvPr id="24" name="直接箭头连接符 23"/>
          <p:cNvCxnSpPr/>
          <p:nvPr/>
        </p:nvCxnSpPr>
        <p:spPr>
          <a:xfrm rot="10800000" flipV="1">
            <a:off x="2814320" y="3891280"/>
            <a:ext cx="1696720" cy="93472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3610048" y="4905152"/>
            <a:ext cx="4133777" cy="1169551"/>
          </a:xfrm>
          <a:prstGeom prst="rect">
            <a:avLst/>
          </a:prstGeom>
          <a:solidFill>
            <a:schemeClr val="bg1"/>
          </a:solidFill>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wrap="square" rtlCol="0">
            <a:spAutoFit/>
          </a:bodyPr>
          <a:lstStyle/>
          <a:p>
            <a:pPr algn="l"/>
            <a:r>
              <a:rPr lang="zh-CN" altLang="en-US" sz="1400" dirty="0" smtClean="0">
                <a:solidFill>
                  <a:srgbClr val="00B0F0"/>
                </a:solidFill>
              </a:rPr>
              <a:t>                               改善财务报表</a:t>
            </a:r>
            <a:endParaRPr lang="en-US" altLang="zh-CN" sz="1400" dirty="0" smtClean="0">
              <a:solidFill>
                <a:srgbClr val="00B0F0"/>
              </a:solidFill>
            </a:endParaRPr>
          </a:p>
          <a:p>
            <a:r>
              <a:rPr lang="zh-CN" altLang="en-US" sz="1400" dirty="0" smtClean="0">
                <a:solidFill>
                  <a:srgbClr val="00B0F0"/>
                </a:solidFill>
              </a:rPr>
              <a:t>保理业务在企业内部账务处理上，直接表现为应收账款减少，现金增加（对于有追索保理融资，企业须披露保理融资产生的或有负债），企业的资产负债率直接下降。</a:t>
            </a:r>
            <a:endParaRPr lang="zh-CN" altLang="en-US" sz="1400" b="0" dirty="0">
              <a:solidFill>
                <a:srgbClr val="00B0F0"/>
              </a:solidFill>
              <a:effectLst/>
            </a:endParaRPr>
          </a:p>
        </p:txBody>
      </p:sp>
      <p:cxnSp>
        <p:nvCxnSpPr>
          <p:cNvPr id="29" name="直接箭头连接符 28"/>
          <p:cNvCxnSpPr/>
          <p:nvPr/>
        </p:nvCxnSpPr>
        <p:spPr>
          <a:xfrm rot="5400000">
            <a:off x="5394960" y="4460240"/>
            <a:ext cx="701040" cy="1016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2" name="直接箭头连接符 31"/>
          <p:cNvCxnSpPr/>
          <p:nvPr/>
        </p:nvCxnSpPr>
        <p:spPr>
          <a:xfrm>
            <a:off x="6939280" y="3881120"/>
            <a:ext cx="2143760" cy="99568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8161093" y="4976272"/>
            <a:ext cx="3736267" cy="954107"/>
          </a:xfrm>
          <a:prstGeom prst="rect">
            <a:avLst/>
          </a:prstGeom>
          <a:solidFill>
            <a:schemeClr val="bg1"/>
          </a:solidFill>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wrap="square" rtlCol="0">
            <a:spAutoFit/>
          </a:bodyPr>
          <a:lstStyle/>
          <a:p>
            <a:pPr algn="l"/>
            <a:r>
              <a:rPr lang="zh-CN" altLang="en-US" sz="1400" dirty="0">
                <a:solidFill>
                  <a:srgbClr val="00B0F0"/>
                </a:solidFill>
              </a:rPr>
              <a:t>                   买方咨询增值服务</a:t>
            </a:r>
            <a:endParaRPr lang="en-US" altLang="zh-CN" sz="1400" dirty="0">
              <a:solidFill>
                <a:srgbClr val="00B0F0"/>
              </a:solidFill>
            </a:endParaRPr>
          </a:p>
          <a:p>
            <a:r>
              <a:rPr lang="zh-CN" altLang="en-US" sz="1400" dirty="0">
                <a:solidFill>
                  <a:srgbClr val="00B0F0"/>
                </a:solidFill>
              </a:rPr>
              <a:t>借助保理商对买方资信的调查评估，调整销售决策，决定是否扩大对买方的商品销售。</a:t>
            </a:r>
            <a:endParaRPr lang="en-US" altLang="zh-CN" sz="1400" dirty="0">
              <a:solidFill>
                <a:srgbClr val="00B0F0"/>
              </a:solidFill>
            </a:endParaRPr>
          </a:p>
          <a:p>
            <a:endParaRPr lang="zh-CN" altLang="en-US" sz="1400" b="0" dirty="0">
              <a:solidFill>
                <a:srgbClr val="00B0F0"/>
              </a:solidFill>
              <a:effectLst/>
            </a:endParaRPr>
          </a:p>
        </p:txBody>
      </p:sp>
    </p:spTree>
  </p:cSld>
  <p:clrMapOvr>
    <a:masterClrMapping/>
  </p:clrMapOv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294967295"/>
          </p:nvPr>
        </p:nvSpPr>
        <p:spPr>
          <a:xfrm>
            <a:off x="9347200" y="6400800"/>
            <a:ext cx="2540000" cy="304800"/>
          </a:xfrm>
          <a:prstGeom prst="rect">
            <a:avLst/>
          </a:prstGeom>
        </p:spPr>
        <p:txBody>
          <a:bodyPr/>
          <a:lstStyle/>
          <a:p>
            <a:pPr>
              <a:defRPr/>
            </a:pPr>
            <a:fld id="{203CF88F-E07A-4EEF-9317-E1AA29E9B18D}" type="slidenum">
              <a:rPr lang="en-US" altLang="zh-CN" smtClean="0"/>
              <a:pPr>
                <a:defRPr/>
              </a:pPr>
              <a:t>45</a:t>
            </a:fld>
            <a:endParaRPr lang="en-US" altLang="zh-CN" dirty="0"/>
          </a:p>
        </p:txBody>
      </p:sp>
      <p:sp>
        <p:nvSpPr>
          <p:cNvPr id="3" name="标题 5"/>
          <p:cNvSpPr>
            <a:spLocks noGrp="1"/>
          </p:cNvSpPr>
          <p:nvPr>
            <p:ph type="title"/>
          </p:nvPr>
        </p:nvSpPr>
        <p:spPr>
          <a:xfrm>
            <a:off x="21516" y="207736"/>
            <a:ext cx="8928992" cy="685800"/>
          </a:xfrm>
        </p:spPr>
        <p:txBody>
          <a:bodyPr>
            <a:normAutofit/>
          </a:bodyPr>
          <a:lstStyle/>
          <a:p>
            <a:pPr>
              <a:defRPr/>
            </a:pPr>
            <a:r>
              <a:rPr lang="zh-CN" altLang="en-US" b="1" dirty="0" smtClean="0">
                <a:latin typeface="黑体" pitchFamily="2" charset="-122"/>
                <a:ea typeface="黑体" pitchFamily="2" charset="-122"/>
              </a:rPr>
              <a:t>供应链金融</a:t>
            </a:r>
            <a:r>
              <a:rPr lang="en-US" altLang="zh-CN" b="1" dirty="0" smtClean="0">
                <a:latin typeface="黑体" pitchFamily="2" charset="-122"/>
                <a:ea typeface="黑体" pitchFamily="2" charset="-122"/>
              </a:rPr>
              <a:t>-</a:t>
            </a:r>
            <a:r>
              <a:rPr lang="zh-CN" altLang="en-US" b="1" dirty="0" smtClean="0">
                <a:latin typeface="黑体" pitchFamily="2" charset="-122"/>
                <a:ea typeface="黑体" pitchFamily="2" charset="-122"/>
              </a:rPr>
              <a:t>应收类产品</a:t>
            </a:r>
            <a:r>
              <a:rPr lang="en-US" altLang="zh-CN" b="1" dirty="0" smtClean="0">
                <a:latin typeface="黑体" pitchFamily="2" charset="-122"/>
                <a:ea typeface="黑体" pitchFamily="2" charset="-122"/>
              </a:rPr>
              <a:t>-</a:t>
            </a:r>
            <a:r>
              <a:rPr lang="zh-CN" altLang="en-US" b="1" dirty="0" smtClean="0">
                <a:latin typeface="黑体" pitchFamily="2" charset="-122"/>
                <a:ea typeface="黑体" pitchFamily="2" charset="-122"/>
              </a:rPr>
              <a:t>保理对贸易各方利益好处</a:t>
            </a:r>
            <a:endParaRPr lang="zh-CN" altLang="en-US" dirty="0"/>
          </a:p>
        </p:txBody>
      </p:sp>
      <p:sp>
        <p:nvSpPr>
          <p:cNvPr id="5" name="TextBox 4"/>
          <p:cNvSpPr txBox="1"/>
          <p:nvPr/>
        </p:nvSpPr>
        <p:spPr>
          <a:xfrm>
            <a:off x="571573" y="1196752"/>
            <a:ext cx="3136827" cy="1384995"/>
          </a:xfrm>
          <a:prstGeom prst="rect">
            <a:avLst/>
          </a:prstGeom>
          <a:solidFill>
            <a:schemeClr val="bg1"/>
          </a:solidFill>
          <a:ln>
            <a:solidFill>
              <a:srgbClr val="C00000"/>
            </a:solidFill>
          </a:ln>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wrap="square" rtlCol="0">
            <a:spAutoFit/>
          </a:bodyPr>
          <a:lstStyle/>
          <a:p>
            <a:pPr algn="l"/>
            <a:r>
              <a:rPr lang="zh-CN" altLang="en-US" sz="1400" dirty="0" smtClean="0">
                <a:solidFill>
                  <a:srgbClr val="00B0F0"/>
                </a:solidFill>
              </a:rPr>
              <a:t>                   节约财务成本</a:t>
            </a:r>
            <a:endParaRPr lang="en-US" altLang="zh-CN" sz="1400" dirty="0" smtClean="0">
              <a:solidFill>
                <a:srgbClr val="00B0F0"/>
              </a:solidFill>
            </a:endParaRPr>
          </a:p>
          <a:p>
            <a:r>
              <a:rPr lang="zh-CN" altLang="en-US" sz="1400" dirty="0" smtClean="0">
                <a:solidFill>
                  <a:srgbClr val="00B0F0"/>
                </a:solidFill>
              </a:rPr>
              <a:t>买方可以延期付款，减少资金占用，免去向银行交付的开证</a:t>
            </a:r>
            <a:r>
              <a:rPr lang="en-US" altLang="zh-CN" sz="1400" dirty="0" smtClean="0">
                <a:solidFill>
                  <a:srgbClr val="00B0F0"/>
                </a:solidFill>
              </a:rPr>
              <a:t>/</a:t>
            </a:r>
            <a:r>
              <a:rPr lang="zh-CN" altLang="en-US" sz="1400" dirty="0" smtClean="0">
                <a:solidFill>
                  <a:srgbClr val="00B0F0"/>
                </a:solidFill>
              </a:rPr>
              <a:t>开票的保证金及手续费，降低了采购成本，将资金做更有效率的配置和运用。</a:t>
            </a:r>
            <a:endParaRPr lang="en-US" altLang="zh-CN" sz="1400" dirty="0" smtClean="0">
              <a:solidFill>
                <a:srgbClr val="00B0F0"/>
              </a:solidFill>
            </a:endParaRPr>
          </a:p>
          <a:p>
            <a:pPr algn="l"/>
            <a:endParaRPr lang="zh-CN" altLang="en-US" sz="1400" b="0" dirty="0">
              <a:solidFill>
                <a:srgbClr val="00B0F0"/>
              </a:solidFill>
              <a:effectLst/>
            </a:endParaRPr>
          </a:p>
        </p:txBody>
      </p:sp>
      <p:cxnSp>
        <p:nvCxnSpPr>
          <p:cNvPr id="10" name="直接箭头连接符 9"/>
          <p:cNvCxnSpPr/>
          <p:nvPr/>
        </p:nvCxnSpPr>
        <p:spPr>
          <a:xfrm rot="10800000">
            <a:off x="1788160" y="2773680"/>
            <a:ext cx="2956560" cy="650240"/>
          </a:xfrm>
          <a:prstGeom prst="straightConnector1">
            <a:avLst/>
          </a:prstGeom>
          <a:ln>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12" name="圆角矩形 11"/>
          <p:cNvSpPr/>
          <p:nvPr/>
        </p:nvSpPr>
        <p:spPr>
          <a:xfrm>
            <a:off x="4765040" y="3139440"/>
            <a:ext cx="2072640" cy="751840"/>
          </a:xfrm>
          <a:prstGeom prst="roundRect">
            <a:avLst/>
          </a:prstGeom>
          <a:solidFill>
            <a:schemeClr val="accent5">
              <a:lumMod val="40000"/>
              <a:lumOff val="60000"/>
            </a:schemeClr>
          </a:solidFill>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买方</a:t>
            </a:r>
            <a:endParaRPr lang="zh-CN" altLang="en-US" dirty="0"/>
          </a:p>
        </p:txBody>
      </p:sp>
      <p:sp>
        <p:nvSpPr>
          <p:cNvPr id="13" name="TextBox 12"/>
          <p:cNvSpPr txBox="1"/>
          <p:nvPr/>
        </p:nvSpPr>
        <p:spPr>
          <a:xfrm>
            <a:off x="4158053" y="1084992"/>
            <a:ext cx="3360347" cy="1169551"/>
          </a:xfrm>
          <a:prstGeom prst="rect">
            <a:avLst/>
          </a:prstGeom>
          <a:solidFill>
            <a:schemeClr val="bg1"/>
          </a:solidFill>
          <a:ln>
            <a:solidFill>
              <a:srgbClr val="C00000"/>
            </a:solidFill>
          </a:ln>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wrap="square" rtlCol="0">
            <a:spAutoFit/>
          </a:bodyPr>
          <a:lstStyle/>
          <a:p>
            <a:pPr algn="l"/>
            <a:r>
              <a:rPr lang="zh-CN" altLang="en-US" sz="1400" dirty="0" smtClean="0">
                <a:solidFill>
                  <a:srgbClr val="00B0F0"/>
                </a:solidFill>
              </a:rPr>
              <a:t>                  降低购买风险</a:t>
            </a:r>
            <a:endParaRPr lang="en-US" altLang="zh-CN" sz="1400" dirty="0" smtClean="0">
              <a:solidFill>
                <a:srgbClr val="00B0F0"/>
              </a:solidFill>
            </a:endParaRPr>
          </a:p>
          <a:p>
            <a:pPr algn="l"/>
            <a:r>
              <a:rPr lang="zh-CN" altLang="en-US" sz="1400" dirty="0" smtClean="0">
                <a:solidFill>
                  <a:srgbClr val="00B0F0"/>
                </a:solidFill>
              </a:rPr>
              <a:t>由于是赊购的信用交易条件，所以买方可以在收到货物、进行检验合格后再进行付款，大大降低了先付款后卖方不发货或以次充好的风险。</a:t>
            </a:r>
            <a:endParaRPr lang="zh-CN" altLang="en-US" sz="1400" b="0" dirty="0">
              <a:solidFill>
                <a:srgbClr val="00B0F0"/>
              </a:solidFill>
              <a:effectLst/>
            </a:endParaRPr>
          </a:p>
        </p:txBody>
      </p:sp>
      <p:cxnSp>
        <p:nvCxnSpPr>
          <p:cNvPr id="17" name="直接箭头连接符 16"/>
          <p:cNvCxnSpPr/>
          <p:nvPr/>
        </p:nvCxnSpPr>
        <p:spPr>
          <a:xfrm flipV="1">
            <a:off x="6898640" y="2072640"/>
            <a:ext cx="2509520" cy="1300480"/>
          </a:xfrm>
          <a:prstGeom prst="straightConnector1">
            <a:avLst/>
          </a:prstGeom>
          <a:ln>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8415093" y="1257712"/>
            <a:ext cx="3360347" cy="1384995"/>
          </a:xfrm>
          <a:prstGeom prst="rect">
            <a:avLst/>
          </a:prstGeom>
          <a:solidFill>
            <a:schemeClr val="bg1"/>
          </a:solidFill>
          <a:ln>
            <a:solidFill>
              <a:srgbClr val="C00000"/>
            </a:solidFill>
          </a:ln>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wrap="square" rtlCol="0">
            <a:spAutoFit/>
          </a:bodyPr>
          <a:lstStyle/>
          <a:p>
            <a:pPr algn="l"/>
            <a:r>
              <a:rPr lang="zh-CN" altLang="en-US" sz="1400" dirty="0" smtClean="0">
                <a:solidFill>
                  <a:srgbClr val="00B0F0"/>
                </a:solidFill>
              </a:rPr>
              <a:t>        增强买卖方双方合作关系</a:t>
            </a:r>
            <a:endParaRPr lang="en-US" altLang="zh-CN" sz="1400" dirty="0" smtClean="0">
              <a:solidFill>
                <a:srgbClr val="00B0F0"/>
              </a:solidFill>
            </a:endParaRPr>
          </a:p>
          <a:p>
            <a:r>
              <a:rPr lang="zh-CN" altLang="en-US" sz="1400" dirty="0" smtClean="0">
                <a:solidFill>
                  <a:srgbClr val="00B0F0"/>
                </a:solidFill>
              </a:rPr>
              <a:t>对于反向保理，买方可以通过此方式维持上游客户稳定性同时提高购买商品的议价权。</a:t>
            </a:r>
            <a:endParaRPr lang="en-US" altLang="zh-CN" sz="1400" dirty="0" smtClean="0">
              <a:solidFill>
                <a:srgbClr val="00B0F0"/>
              </a:solidFill>
            </a:endParaRPr>
          </a:p>
          <a:p>
            <a:pPr algn="l"/>
            <a:endParaRPr lang="en-US" altLang="zh-CN" sz="1400" dirty="0" smtClean="0">
              <a:solidFill>
                <a:srgbClr val="00B0F0"/>
              </a:solidFill>
            </a:endParaRPr>
          </a:p>
          <a:p>
            <a:pPr algn="l"/>
            <a:endParaRPr lang="en-US" altLang="zh-CN" sz="1400" dirty="0" smtClean="0">
              <a:solidFill>
                <a:srgbClr val="00B0F0"/>
              </a:solidFill>
            </a:endParaRPr>
          </a:p>
        </p:txBody>
      </p:sp>
      <p:cxnSp>
        <p:nvCxnSpPr>
          <p:cNvPr id="21" name="直接箭头连接符 20"/>
          <p:cNvCxnSpPr/>
          <p:nvPr/>
        </p:nvCxnSpPr>
        <p:spPr>
          <a:xfrm rot="16200000" flipV="1">
            <a:off x="5268754" y="2688114"/>
            <a:ext cx="872966" cy="9366"/>
          </a:xfrm>
          <a:prstGeom prst="straightConnector1">
            <a:avLst/>
          </a:prstGeom>
          <a:ln>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22" name="圆角矩形 21"/>
          <p:cNvSpPr/>
          <p:nvPr/>
        </p:nvSpPr>
        <p:spPr>
          <a:xfrm>
            <a:off x="4734560" y="4053840"/>
            <a:ext cx="2072640" cy="751840"/>
          </a:xfrm>
          <a:prstGeom prst="roundRect">
            <a:avLst/>
          </a:prstGeom>
          <a:solidFill>
            <a:srgbClr val="00B0F0"/>
          </a:solidFill>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保理商</a:t>
            </a:r>
            <a:r>
              <a:rPr lang="en-US" altLang="zh-CN" dirty="0" smtClean="0"/>
              <a:t>/</a:t>
            </a:r>
            <a:r>
              <a:rPr lang="zh-CN" altLang="en-US" dirty="0" smtClean="0"/>
              <a:t>银行</a:t>
            </a:r>
            <a:endParaRPr lang="zh-CN" altLang="en-US" dirty="0"/>
          </a:p>
        </p:txBody>
      </p:sp>
      <p:sp>
        <p:nvSpPr>
          <p:cNvPr id="23" name="TextBox 22"/>
          <p:cNvSpPr txBox="1"/>
          <p:nvPr/>
        </p:nvSpPr>
        <p:spPr>
          <a:xfrm>
            <a:off x="683333" y="5402992"/>
            <a:ext cx="2771067" cy="523220"/>
          </a:xfrm>
          <a:prstGeom prst="rect">
            <a:avLst/>
          </a:prstGeom>
          <a:solidFill>
            <a:schemeClr val="bg1"/>
          </a:solidFill>
          <a:ln>
            <a:solidFill>
              <a:srgbClr val="00B0F0"/>
            </a:solidFill>
          </a:ln>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wrap="square" rtlCol="0">
            <a:spAutoFit/>
          </a:bodyPr>
          <a:lstStyle/>
          <a:p>
            <a:pPr algn="l"/>
            <a:r>
              <a:rPr lang="zh-CN" altLang="en-US" sz="1400" dirty="0" smtClean="0">
                <a:solidFill>
                  <a:srgbClr val="00B0F0"/>
                </a:solidFill>
              </a:rPr>
              <a:t>    收取保理手续费</a:t>
            </a:r>
            <a:r>
              <a:rPr lang="en-US" altLang="zh-CN" sz="1400" dirty="0" smtClean="0">
                <a:solidFill>
                  <a:srgbClr val="00B0F0"/>
                </a:solidFill>
              </a:rPr>
              <a:t>+</a:t>
            </a:r>
            <a:r>
              <a:rPr lang="zh-CN" altLang="en-US" sz="1400" dirty="0" smtClean="0">
                <a:solidFill>
                  <a:srgbClr val="00B0F0"/>
                </a:solidFill>
              </a:rPr>
              <a:t>融资利差</a:t>
            </a:r>
            <a:endParaRPr lang="en-US" altLang="zh-CN" sz="1400" dirty="0" smtClean="0">
              <a:solidFill>
                <a:srgbClr val="00B0F0"/>
              </a:solidFill>
            </a:endParaRPr>
          </a:p>
          <a:p>
            <a:pPr algn="l"/>
            <a:endParaRPr lang="en-US" altLang="zh-CN" sz="1400" dirty="0" smtClean="0">
              <a:solidFill>
                <a:srgbClr val="00B0F0"/>
              </a:solidFill>
            </a:endParaRPr>
          </a:p>
        </p:txBody>
      </p:sp>
      <p:sp>
        <p:nvSpPr>
          <p:cNvPr id="24" name="TextBox 23"/>
          <p:cNvSpPr txBox="1"/>
          <p:nvPr/>
        </p:nvSpPr>
        <p:spPr>
          <a:xfrm>
            <a:off x="4401893" y="5809392"/>
            <a:ext cx="2771067" cy="523220"/>
          </a:xfrm>
          <a:prstGeom prst="rect">
            <a:avLst/>
          </a:prstGeom>
          <a:solidFill>
            <a:schemeClr val="bg1"/>
          </a:solidFill>
          <a:ln>
            <a:solidFill>
              <a:srgbClr val="00B0F0"/>
            </a:solidFill>
          </a:ln>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wrap="square" rtlCol="0">
            <a:spAutoFit/>
          </a:bodyPr>
          <a:lstStyle/>
          <a:p>
            <a:r>
              <a:rPr lang="zh-CN" altLang="en-US" sz="1400" dirty="0" smtClean="0">
                <a:solidFill>
                  <a:srgbClr val="00B0F0"/>
                </a:solidFill>
              </a:rPr>
              <a:t>对银行拓展服务领域，巩固现有的优质客户，拓展新客户</a:t>
            </a:r>
            <a:endParaRPr lang="en-US" altLang="zh-CN" sz="1400" dirty="0" smtClean="0">
              <a:solidFill>
                <a:srgbClr val="00B0F0"/>
              </a:solidFill>
            </a:endParaRPr>
          </a:p>
        </p:txBody>
      </p:sp>
      <p:sp>
        <p:nvSpPr>
          <p:cNvPr id="25" name="TextBox 24"/>
          <p:cNvSpPr txBox="1"/>
          <p:nvPr/>
        </p:nvSpPr>
        <p:spPr>
          <a:xfrm>
            <a:off x="8140773" y="5331872"/>
            <a:ext cx="2771067" cy="738664"/>
          </a:xfrm>
          <a:prstGeom prst="rect">
            <a:avLst/>
          </a:prstGeom>
          <a:solidFill>
            <a:schemeClr val="bg1"/>
          </a:solidFill>
          <a:ln>
            <a:solidFill>
              <a:srgbClr val="00B0F0"/>
            </a:solidFill>
          </a:ln>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wrap="square" rtlCol="0">
            <a:spAutoFit/>
          </a:bodyPr>
          <a:lstStyle/>
          <a:p>
            <a:r>
              <a:rPr lang="zh-CN" altLang="en-US" sz="1400" dirty="0" smtClean="0">
                <a:solidFill>
                  <a:srgbClr val="00B0F0"/>
                </a:solidFill>
              </a:rPr>
              <a:t>改变传统的信贷投放方式，增加资金投放渠道</a:t>
            </a:r>
            <a:endParaRPr lang="en-US" altLang="zh-CN" sz="1400" dirty="0" smtClean="0">
              <a:solidFill>
                <a:srgbClr val="00B0F0"/>
              </a:solidFill>
            </a:endParaRPr>
          </a:p>
          <a:p>
            <a:endParaRPr lang="en-US" altLang="zh-CN" sz="1400" dirty="0" smtClean="0">
              <a:solidFill>
                <a:srgbClr val="00B0F0"/>
              </a:solidFill>
            </a:endParaRPr>
          </a:p>
        </p:txBody>
      </p:sp>
      <p:cxnSp>
        <p:nvCxnSpPr>
          <p:cNvPr id="27" name="直接箭头连接符 26"/>
          <p:cNvCxnSpPr/>
          <p:nvPr/>
        </p:nvCxnSpPr>
        <p:spPr>
          <a:xfrm rot="10800000" flipV="1">
            <a:off x="2540000" y="4409440"/>
            <a:ext cx="2001520" cy="833120"/>
          </a:xfrm>
          <a:prstGeom prst="straightConnector1">
            <a:avLst/>
          </a:prstGeom>
          <a:ln>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29" name="直接箭头连接符 28"/>
          <p:cNvCxnSpPr/>
          <p:nvPr/>
        </p:nvCxnSpPr>
        <p:spPr>
          <a:xfrm>
            <a:off x="6898640" y="4460240"/>
            <a:ext cx="2367280" cy="660400"/>
          </a:xfrm>
          <a:prstGeom prst="straightConnector1">
            <a:avLst/>
          </a:prstGeom>
          <a:ln>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31" name="直接箭头连接符 30"/>
          <p:cNvCxnSpPr/>
          <p:nvPr/>
        </p:nvCxnSpPr>
        <p:spPr>
          <a:xfrm rot="5400000">
            <a:off x="5455920" y="5354320"/>
            <a:ext cx="650240" cy="1588"/>
          </a:xfrm>
          <a:prstGeom prst="straightConnector1">
            <a:avLst/>
          </a:prstGeom>
          <a:ln>
            <a:solidFill>
              <a:srgbClr val="00B0F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294967295"/>
          </p:nvPr>
        </p:nvSpPr>
        <p:spPr>
          <a:xfrm>
            <a:off x="9347200" y="6400800"/>
            <a:ext cx="2540000" cy="304800"/>
          </a:xfrm>
          <a:prstGeom prst="rect">
            <a:avLst/>
          </a:prstGeom>
        </p:spPr>
        <p:txBody>
          <a:bodyPr/>
          <a:lstStyle/>
          <a:p>
            <a:pPr>
              <a:defRPr/>
            </a:pPr>
            <a:fld id="{203CF88F-E07A-4EEF-9317-E1AA29E9B18D}" type="slidenum">
              <a:rPr lang="en-US" altLang="zh-CN" smtClean="0"/>
              <a:pPr>
                <a:defRPr/>
              </a:pPr>
              <a:t>46</a:t>
            </a:fld>
            <a:endParaRPr lang="en-US" altLang="zh-CN" dirty="0"/>
          </a:p>
        </p:txBody>
      </p:sp>
      <p:sp>
        <p:nvSpPr>
          <p:cNvPr id="3" name="标题 5"/>
          <p:cNvSpPr>
            <a:spLocks noGrp="1"/>
          </p:cNvSpPr>
          <p:nvPr>
            <p:ph type="title"/>
          </p:nvPr>
        </p:nvSpPr>
        <p:spPr>
          <a:xfrm>
            <a:off x="21516" y="207736"/>
            <a:ext cx="8928992" cy="685800"/>
          </a:xfrm>
        </p:spPr>
        <p:txBody>
          <a:bodyPr>
            <a:normAutofit/>
          </a:bodyPr>
          <a:lstStyle/>
          <a:p>
            <a:pPr>
              <a:defRPr/>
            </a:pPr>
            <a:r>
              <a:rPr lang="zh-CN" altLang="en-US" b="1" dirty="0" smtClean="0">
                <a:latin typeface="黑体" pitchFamily="2" charset="-122"/>
                <a:ea typeface="黑体" pitchFamily="2" charset="-122"/>
              </a:rPr>
              <a:t>供应链金融</a:t>
            </a:r>
            <a:r>
              <a:rPr lang="en-US" altLang="zh-CN" b="1" dirty="0" smtClean="0">
                <a:latin typeface="黑体" pitchFamily="2" charset="-122"/>
                <a:ea typeface="黑体" pitchFamily="2" charset="-122"/>
              </a:rPr>
              <a:t>-</a:t>
            </a:r>
            <a:r>
              <a:rPr lang="zh-CN" altLang="en-US" b="1" dirty="0" smtClean="0">
                <a:latin typeface="黑体" pitchFamily="2" charset="-122"/>
                <a:ea typeface="黑体" pitchFamily="2" charset="-122"/>
              </a:rPr>
              <a:t>应收类产品</a:t>
            </a:r>
            <a:r>
              <a:rPr lang="en-US" altLang="zh-CN" b="1" dirty="0" smtClean="0">
                <a:latin typeface="黑体" pitchFamily="2" charset="-122"/>
                <a:ea typeface="黑体" pitchFamily="2" charset="-122"/>
              </a:rPr>
              <a:t>--</a:t>
            </a:r>
            <a:r>
              <a:rPr lang="zh-CN" altLang="en-US" b="1" dirty="0" smtClean="0">
                <a:latin typeface="黑体" pitchFamily="2" charset="-122"/>
                <a:ea typeface="黑体" pitchFamily="2" charset="-122"/>
              </a:rPr>
              <a:t>保理业务中合同及单据</a:t>
            </a:r>
            <a:endParaRPr lang="zh-CN" altLang="en-US" dirty="0"/>
          </a:p>
        </p:txBody>
      </p:sp>
      <p:sp>
        <p:nvSpPr>
          <p:cNvPr id="5" name="TextBox 4"/>
          <p:cNvSpPr txBox="1"/>
          <p:nvPr/>
        </p:nvSpPr>
        <p:spPr>
          <a:xfrm>
            <a:off x="815413" y="1196752"/>
            <a:ext cx="11041227" cy="369332"/>
          </a:xfrm>
          <a:prstGeom prst="rect">
            <a:avLst/>
          </a:prstGeom>
          <a:noFill/>
        </p:spPr>
        <p:txBody>
          <a:bodyPr wrap="square" rtlCol="0">
            <a:spAutoFit/>
          </a:bodyPr>
          <a:lstStyle/>
          <a:p>
            <a:pPr algn="l">
              <a:buFont typeface="Wingdings" pitchFamily="2" charset="2"/>
              <a:buChar char="p"/>
            </a:pPr>
            <a:endParaRPr lang="zh-CN" altLang="en-US" b="0" dirty="0">
              <a:effectLst/>
            </a:endParaRPr>
          </a:p>
        </p:txBody>
      </p:sp>
      <p:sp>
        <p:nvSpPr>
          <p:cNvPr id="7" name="TextBox 6"/>
          <p:cNvSpPr txBox="1"/>
          <p:nvPr/>
        </p:nvSpPr>
        <p:spPr>
          <a:xfrm>
            <a:off x="784933" y="869856"/>
            <a:ext cx="10753195" cy="369332"/>
          </a:xfrm>
          <a:prstGeom prst="rect">
            <a:avLst/>
          </a:prstGeom>
          <a:noFill/>
        </p:spPr>
        <p:txBody>
          <a:bodyPr wrap="square" rtlCol="0">
            <a:spAutoFit/>
          </a:bodyPr>
          <a:lstStyle/>
          <a:p>
            <a:pPr algn="l">
              <a:buFont typeface="Wingdings" pitchFamily="2" charset="2"/>
              <a:buChar char="p"/>
            </a:pPr>
            <a:r>
              <a:rPr lang="zh-CN" altLang="en-US" b="0" dirty="0" smtClean="0">
                <a:effectLst/>
                <a:latin typeface="仿宋_GB2312" pitchFamily="49" charset="-122"/>
                <a:ea typeface="仿宋_GB2312" pitchFamily="49" charset="-122"/>
              </a:rPr>
              <a:t> </a:t>
            </a:r>
            <a:r>
              <a:rPr lang="zh-CN" altLang="en-US" dirty="0" smtClean="0">
                <a:latin typeface="仿宋_GB2312" pitchFamily="49" charset="-122"/>
                <a:ea typeface="仿宋_GB2312" pitchFamily="49" charset="-122"/>
              </a:rPr>
              <a:t>商务合同</a:t>
            </a:r>
            <a:endParaRPr lang="en-US" altLang="zh-CN" b="0" dirty="0" smtClean="0">
              <a:effectLst/>
              <a:latin typeface="仿宋_GB2312" pitchFamily="49" charset="-122"/>
              <a:ea typeface="仿宋_GB2312" pitchFamily="49" charset="-122"/>
            </a:endParaRPr>
          </a:p>
        </p:txBody>
      </p:sp>
      <p:pic>
        <p:nvPicPr>
          <p:cNvPr id="2051" name="Picture 3"/>
          <p:cNvPicPr>
            <a:picLocks noChangeAspect="1" noChangeArrowheads="1"/>
          </p:cNvPicPr>
          <p:nvPr/>
        </p:nvPicPr>
        <p:blipFill>
          <a:blip r:embed="rId3"/>
          <a:srcRect/>
          <a:stretch>
            <a:fillRect/>
          </a:stretch>
        </p:blipFill>
        <p:spPr bwMode="auto">
          <a:xfrm>
            <a:off x="3477894" y="887730"/>
            <a:ext cx="4772025" cy="5549900"/>
          </a:xfrm>
          <a:prstGeom prst="rect">
            <a:avLst/>
          </a:prstGeom>
          <a:noFill/>
          <a:ln w="9525">
            <a:noFill/>
            <a:miter lim="800000"/>
            <a:headEnd/>
            <a:tailEnd/>
          </a:ln>
          <a:effectLst/>
        </p:spPr>
      </p:pic>
    </p:spTree>
  </p:cSld>
  <p:clrMapOvr>
    <a:masterClrMapping/>
  </p:clrMapOvr>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294967295"/>
          </p:nvPr>
        </p:nvSpPr>
        <p:spPr>
          <a:xfrm>
            <a:off x="9347200" y="6400800"/>
            <a:ext cx="2540000" cy="304800"/>
          </a:xfrm>
          <a:prstGeom prst="rect">
            <a:avLst/>
          </a:prstGeom>
        </p:spPr>
        <p:txBody>
          <a:bodyPr/>
          <a:lstStyle/>
          <a:p>
            <a:pPr>
              <a:defRPr/>
            </a:pPr>
            <a:fld id="{203CF88F-E07A-4EEF-9317-E1AA29E9B18D}" type="slidenum">
              <a:rPr lang="en-US" altLang="zh-CN" smtClean="0"/>
              <a:pPr>
                <a:defRPr/>
              </a:pPr>
              <a:t>47</a:t>
            </a:fld>
            <a:endParaRPr lang="en-US" altLang="zh-CN" dirty="0"/>
          </a:p>
        </p:txBody>
      </p:sp>
      <p:sp>
        <p:nvSpPr>
          <p:cNvPr id="3" name="标题 5"/>
          <p:cNvSpPr>
            <a:spLocks noGrp="1"/>
          </p:cNvSpPr>
          <p:nvPr>
            <p:ph type="title"/>
          </p:nvPr>
        </p:nvSpPr>
        <p:spPr>
          <a:xfrm>
            <a:off x="21516" y="207736"/>
            <a:ext cx="8928992" cy="685800"/>
          </a:xfrm>
        </p:spPr>
        <p:txBody>
          <a:bodyPr>
            <a:normAutofit/>
          </a:bodyPr>
          <a:lstStyle/>
          <a:p>
            <a:pPr>
              <a:defRPr/>
            </a:pPr>
            <a:r>
              <a:rPr lang="zh-CN" altLang="en-US" b="1" dirty="0" smtClean="0">
                <a:latin typeface="黑体" pitchFamily="2" charset="-122"/>
                <a:ea typeface="黑体" pitchFamily="2" charset="-122"/>
              </a:rPr>
              <a:t>供应链金融</a:t>
            </a:r>
            <a:r>
              <a:rPr lang="en-US" altLang="zh-CN" b="1" dirty="0" smtClean="0">
                <a:latin typeface="黑体" pitchFamily="2" charset="-122"/>
                <a:ea typeface="黑体" pitchFamily="2" charset="-122"/>
              </a:rPr>
              <a:t>-</a:t>
            </a:r>
            <a:r>
              <a:rPr lang="zh-CN" altLang="en-US" b="1" dirty="0" smtClean="0">
                <a:latin typeface="黑体" pitchFamily="2" charset="-122"/>
                <a:ea typeface="黑体" pitchFamily="2" charset="-122"/>
              </a:rPr>
              <a:t>应收类产品</a:t>
            </a:r>
            <a:r>
              <a:rPr lang="en-US" altLang="zh-CN" b="1" dirty="0" smtClean="0">
                <a:latin typeface="黑体" pitchFamily="2" charset="-122"/>
                <a:ea typeface="黑体" pitchFamily="2" charset="-122"/>
              </a:rPr>
              <a:t>--</a:t>
            </a:r>
            <a:r>
              <a:rPr lang="zh-CN" altLang="en-US" b="1" dirty="0" smtClean="0">
                <a:latin typeface="黑体" pitchFamily="2" charset="-122"/>
                <a:ea typeface="黑体" pitchFamily="2" charset="-122"/>
              </a:rPr>
              <a:t>保理业务中合同及单据</a:t>
            </a:r>
            <a:endParaRPr lang="zh-CN" altLang="en-US" dirty="0"/>
          </a:p>
        </p:txBody>
      </p:sp>
      <p:sp>
        <p:nvSpPr>
          <p:cNvPr id="5" name="TextBox 4"/>
          <p:cNvSpPr txBox="1"/>
          <p:nvPr/>
        </p:nvSpPr>
        <p:spPr>
          <a:xfrm>
            <a:off x="815413" y="1196752"/>
            <a:ext cx="11041227" cy="369332"/>
          </a:xfrm>
          <a:prstGeom prst="rect">
            <a:avLst/>
          </a:prstGeom>
          <a:noFill/>
        </p:spPr>
        <p:txBody>
          <a:bodyPr wrap="square" rtlCol="0">
            <a:spAutoFit/>
          </a:bodyPr>
          <a:lstStyle/>
          <a:p>
            <a:pPr algn="l">
              <a:buFont typeface="Wingdings" pitchFamily="2" charset="2"/>
              <a:buChar char="p"/>
            </a:pPr>
            <a:endParaRPr lang="zh-CN" altLang="en-US" b="0" dirty="0">
              <a:effectLst/>
            </a:endParaRPr>
          </a:p>
        </p:txBody>
      </p:sp>
      <p:sp>
        <p:nvSpPr>
          <p:cNvPr id="7" name="TextBox 6"/>
          <p:cNvSpPr txBox="1"/>
          <p:nvPr/>
        </p:nvSpPr>
        <p:spPr>
          <a:xfrm>
            <a:off x="784933" y="869856"/>
            <a:ext cx="10753195" cy="369332"/>
          </a:xfrm>
          <a:prstGeom prst="rect">
            <a:avLst/>
          </a:prstGeom>
          <a:noFill/>
        </p:spPr>
        <p:txBody>
          <a:bodyPr wrap="square" rtlCol="0">
            <a:spAutoFit/>
          </a:bodyPr>
          <a:lstStyle/>
          <a:p>
            <a:pPr algn="l">
              <a:buFont typeface="Wingdings" pitchFamily="2" charset="2"/>
              <a:buChar char="p"/>
            </a:pPr>
            <a:r>
              <a:rPr lang="zh-CN" altLang="en-US" b="0" dirty="0" smtClean="0">
                <a:effectLst/>
                <a:latin typeface="仿宋_GB2312" pitchFamily="49" charset="-122"/>
                <a:ea typeface="仿宋_GB2312" pitchFamily="49" charset="-122"/>
              </a:rPr>
              <a:t> 增值税发票</a:t>
            </a:r>
            <a:endParaRPr lang="en-US" altLang="zh-CN" b="0" dirty="0" smtClean="0">
              <a:effectLst/>
              <a:latin typeface="仿宋_GB2312" pitchFamily="49" charset="-122"/>
              <a:ea typeface="仿宋_GB2312" pitchFamily="49" charset="-122"/>
            </a:endParaRPr>
          </a:p>
        </p:txBody>
      </p:sp>
      <p:pic>
        <p:nvPicPr>
          <p:cNvPr id="1026" name="Picture 2"/>
          <p:cNvPicPr>
            <a:picLocks noChangeAspect="1" noChangeArrowheads="1"/>
          </p:cNvPicPr>
          <p:nvPr/>
        </p:nvPicPr>
        <p:blipFill>
          <a:blip r:embed="rId3"/>
          <a:srcRect/>
          <a:stretch>
            <a:fillRect/>
          </a:stretch>
        </p:blipFill>
        <p:spPr bwMode="auto">
          <a:xfrm>
            <a:off x="683895" y="1310640"/>
            <a:ext cx="10153650" cy="5201920"/>
          </a:xfrm>
          <a:prstGeom prst="rect">
            <a:avLst/>
          </a:prstGeom>
          <a:noFill/>
          <a:ln w="9525">
            <a:noFill/>
            <a:miter lim="800000"/>
            <a:headEnd/>
            <a:tailEnd/>
          </a:ln>
          <a:effectLst/>
        </p:spPr>
      </p:pic>
    </p:spTree>
  </p:cSld>
  <p:clrMapOvr>
    <a:masterClrMapping/>
  </p:clrMapOvr>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294967295"/>
          </p:nvPr>
        </p:nvSpPr>
        <p:spPr>
          <a:xfrm>
            <a:off x="9347200" y="6400800"/>
            <a:ext cx="2540000" cy="304800"/>
          </a:xfrm>
          <a:prstGeom prst="rect">
            <a:avLst/>
          </a:prstGeom>
        </p:spPr>
        <p:txBody>
          <a:bodyPr/>
          <a:lstStyle/>
          <a:p>
            <a:pPr>
              <a:defRPr/>
            </a:pPr>
            <a:fld id="{203CF88F-E07A-4EEF-9317-E1AA29E9B18D}" type="slidenum">
              <a:rPr lang="en-US" altLang="zh-CN" smtClean="0"/>
              <a:pPr>
                <a:defRPr/>
              </a:pPr>
              <a:t>48</a:t>
            </a:fld>
            <a:endParaRPr lang="en-US" altLang="zh-CN" dirty="0"/>
          </a:p>
        </p:txBody>
      </p:sp>
      <p:sp>
        <p:nvSpPr>
          <p:cNvPr id="3" name="标题 5"/>
          <p:cNvSpPr>
            <a:spLocks noGrp="1"/>
          </p:cNvSpPr>
          <p:nvPr>
            <p:ph type="title"/>
          </p:nvPr>
        </p:nvSpPr>
        <p:spPr>
          <a:xfrm>
            <a:off x="21516" y="207736"/>
            <a:ext cx="8928992" cy="685800"/>
          </a:xfrm>
        </p:spPr>
        <p:txBody>
          <a:bodyPr>
            <a:normAutofit/>
          </a:bodyPr>
          <a:lstStyle/>
          <a:p>
            <a:pPr>
              <a:defRPr/>
            </a:pPr>
            <a:r>
              <a:rPr lang="zh-CN" altLang="en-US" sz="2400" b="1" dirty="0" smtClean="0">
                <a:latin typeface="黑体" pitchFamily="2" charset="-122"/>
                <a:ea typeface="黑体" pitchFamily="2" charset="-122"/>
              </a:rPr>
              <a:t>供应链金融</a:t>
            </a:r>
            <a:r>
              <a:rPr lang="en-US" altLang="zh-CN" sz="2400" b="1" dirty="0" smtClean="0">
                <a:latin typeface="黑体" pitchFamily="2" charset="-122"/>
                <a:ea typeface="黑体" pitchFamily="2" charset="-122"/>
              </a:rPr>
              <a:t>-</a:t>
            </a:r>
            <a:r>
              <a:rPr lang="zh-CN" altLang="en-US" sz="2400" b="1" dirty="0" smtClean="0">
                <a:latin typeface="黑体" pitchFamily="2" charset="-122"/>
                <a:ea typeface="黑体" pitchFamily="2" charset="-122"/>
              </a:rPr>
              <a:t>应收类产品</a:t>
            </a:r>
            <a:r>
              <a:rPr lang="en-US" altLang="zh-CN" sz="2400" b="1" dirty="0" smtClean="0">
                <a:latin typeface="黑体" pitchFamily="2" charset="-122"/>
                <a:ea typeface="黑体" pitchFamily="2" charset="-122"/>
              </a:rPr>
              <a:t>--</a:t>
            </a:r>
            <a:r>
              <a:rPr lang="zh-CN" altLang="en-US" sz="2400" b="1" dirty="0" smtClean="0">
                <a:latin typeface="黑体" pitchFamily="2" charset="-122"/>
                <a:ea typeface="黑体" pitchFamily="2" charset="-122"/>
              </a:rPr>
              <a:t>保理业务中合同及单据</a:t>
            </a:r>
            <a:endParaRPr lang="zh-CN" altLang="en-US" sz="2600" dirty="0"/>
          </a:p>
        </p:txBody>
      </p:sp>
      <p:sp>
        <p:nvSpPr>
          <p:cNvPr id="5" name="TextBox 4"/>
          <p:cNvSpPr txBox="1"/>
          <p:nvPr/>
        </p:nvSpPr>
        <p:spPr>
          <a:xfrm>
            <a:off x="815413" y="1196752"/>
            <a:ext cx="11041227" cy="369332"/>
          </a:xfrm>
          <a:prstGeom prst="rect">
            <a:avLst/>
          </a:prstGeom>
          <a:noFill/>
        </p:spPr>
        <p:txBody>
          <a:bodyPr wrap="square" rtlCol="0">
            <a:spAutoFit/>
          </a:bodyPr>
          <a:lstStyle/>
          <a:p>
            <a:pPr algn="l">
              <a:buFont typeface="Wingdings" pitchFamily="2" charset="2"/>
              <a:buChar char="p"/>
            </a:pPr>
            <a:endParaRPr lang="zh-CN" altLang="en-US" b="0" dirty="0">
              <a:effectLst/>
            </a:endParaRPr>
          </a:p>
        </p:txBody>
      </p:sp>
      <p:sp>
        <p:nvSpPr>
          <p:cNvPr id="7" name="TextBox 6"/>
          <p:cNvSpPr txBox="1"/>
          <p:nvPr/>
        </p:nvSpPr>
        <p:spPr>
          <a:xfrm>
            <a:off x="784933" y="869856"/>
            <a:ext cx="10753195" cy="369332"/>
          </a:xfrm>
          <a:prstGeom prst="rect">
            <a:avLst/>
          </a:prstGeom>
          <a:noFill/>
        </p:spPr>
        <p:txBody>
          <a:bodyPr wrap="square" rtlCol="0">
            <a:spAutoFit/>
          </a:bodyPr>
          <a:lstStyle/>
          <a:p>
            <a:pPr algn="l">
              <a:buFont typeface="Wingdings" pitchFamily="2" charset="2"/>
              <a:buChar char="p"/>
            </a:pPr>
            <a:r>
              <a:rPr lang="zh-CN" altLang="en-US" b="0" dirty="0" smtClean="0">
                <a:effectLst/>
                <a:latin typeface="仿宋_GB2312" pitchFamily="49" charset="-122"/>
                <a:ea typeface="仿宋_GB2312" pitchFamily="49" charset="-122"/>
              </a:rPr>
              <a:t> </a:t>
            </a:r>
            <a:r>
              <a:rPr lang="zh-CN" altLang="en-US" dirty="0" smtClean="0">
                <a:latin typeface="仿宋_GB2312" pitchFamily="49" charset="-122"/>
                <a:ea typeface="仿宋_GB2312" pitchFamily="49" charset="-122"/>
              </a:rPr>
              <a:t>商业</a:t>
            </a:r>
            <a:r>
              <a:rPr lang="zh-CN" altLang="en-US" b="0" dirty="0" smtClean="0">
                <a:effectLst/>
                <a:latin typeface="仿宋_GB2312" pitchFamily="49" charset="-122"/>
                <a:ea typeface="仿宋_GB2312" pitchFamily="49" charset="-122"/>
              </a:rPr>
              <a:t>发票</a:t>
            </a:r>
            <a:endParaRPr lang="en-US" altLang="zh-CN" b="0" dirty="0" smtClean="0">
              <a:effectLst/>
              <a:latin typeface="仿宋_GB2312" pitchFamily="49" charset="-122"/>
              <a:ea typeface="仿宋_GB2312" pitchFamily="49" charset="-122"/>
            </a:endParaRPr>
          </a:p>
        </p:txBody>
      </p:sp>
      <p:pic>
        <p:nvPicPr>
          <p:cNvPr id="2" name="Picture 2"/>
          <p:cNvPicPr>
            <a:picLocks noChangeAspect="1" noChangeArrowheads="1"/>
          </p:cNvPicPr>
          <p:nvPr/>
        </p:nvPicPr>
        <p:blipFill>
          <a:blip r:embed="rId3"/>
          <a:srcRect/>
          <a:stretch>
            <a:fillRect/>
          </a:stretch>
        </p:blipFill>
        <p:spPr bwMode="auto">
          <a:xfrm>
            <a:off x="670878" y="1282383"/>
            <a:ext cx="10200322" cy="4943475"/>
          </a:xfrm>
          <a:prstGeom prst="rect">
            <a:avLst/>
          </a:prstGeom>
          <a:noFill/>
          <a:ln w="9525">
            <a:noFill/>
            <a:miter lim="800000"/>
            <a:headEnd/>
            <a:tailEnd/>
          </a:ln>
          <a:effectLst/>
        </p:spPr>
      </p:pic>
    </p:spTree>
  </p:cSld>
  <p:clrMapOvr>
    <a:masterClrMapping/>
  </p:clrMapOvr>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294967295"/>
          </p:nvPr>
        </p:nvSpPr>
        <p:spPr>
          <a:xfrm>
            <a:off x="9347200" y="6400800"/>
            <a:ext cx="2540000" cy="304800"/>
          </a:xfrm>
          <a:prstGeom prst="rect">
            <a:avLst/>
          </a:prstGeom>
        </p:spPr>
        <p:txBody>
          <a:bodyPr/>
          <a:lstStyle/>
          <a:p>
            <a:pPr>
              <a:defRPr/>
            </a:pPr>
            <a:fld id="{203CF88F-E07A-4EEF-9317-E1AA29E9B18D}" type="slidenum">
              <a:rPr lang="en-US" altLang="zh-CN" smtClean="0"/>
              <a:pPr>
                <a:defRPr/>
              </a:pPr>
              <a:t>49</a:t>
            </a:fld>
            <a:endParaRPr lang="en-US" altLang="zh-CN" dirty="0"/>
          </a:p>
        </p:txBody>
      </p:sp>
      <p:sp>
        <p:nvSpPr>
          <p:cNvPr id="3" name="标题 5"/>
          <p:cNvSpPr>
            <a:spLocks noGrp="1"/>
          </p:cNvSpPr>
          <p:nvPr>
            <p:ph type="title"/>
          </p:nvPr>
        </p:nvSpPr>
        <p:spPr>
          <a:xfrm>
            <a:off x="21516" y="207736"/>
            <a:ext cx="8928992" cy="685800"/>
          </a:xfrm>
        </p:spPr>
        <p:txBody>
          <a:bodyPr>
            <a:normAutofit/>
          </a:bodyPr>
          <a:lstStyle/>
          <a:p>
            <a:pPr>
              <a:defRPr/>
            </a:pPr>
            <a:r>
              <a:rPr lang="zh-CN" altLang="en-US" sz="2400" b="1" dirty="0" smtClean="0">
                <a:latin typeface="黑体" pitchFamily="2" charset="-122"/>
                <a:ea typeface="黑体" pitchFamily="2" charset="-122"/>
              </a:rPr>
              <a:t>供应链金融</a:t>
            </a:r>
            <a:r>
              <a:rPr lang="en-US" altLang="zh-CN" sz="2400" b="1" dirty="0" smtClean="0">
                <a:latin typeface="黑体" pitchFamily="2" charset="-122"/>
                <a:ea typeface="黑体" pitchFamily="2" charset="-122"/>
              </a:rPr>
              <a:t>-</a:t>
            </a:r>
            <a:r>
              <a:rPr lang="zh-CN" altLang="en-US" sz="2400" b="1" dirty="0" smtClean="0">
                <a:latin typeface="黑体" pitchFamily="2" charset="-122"/>
                <a:ea typeface="黑体" pitchFamily="2" charset="-122"/>
              </a:rPr>
              <a:t>应收类产品</a:t>
            </a:r>
            <a:r>
              <a:rPr lang="en-US" altLang="zh-CN" sz="2400" b="1" dirty="0" smtClean="0">
                <a:latin typeface="黑体" pitchFamily="2" charset="-122"/>
                <a:ea typeface="黑体" pitchFamily="2" charset="-122"/>
              </a:rPr>
              <a:t>--</a:t>
            </a:r>
            <a:r>
              <a:rPr lang="zh-CN" altLang="en-US" sz="2400" b="1" dirty="0" smtClean="0">
                <a:latin typeface="黑体" pitchFamily="2" charset="-122"/>
                <a:ea typeface="黑体" pitchFamily="2" charset="-122"/>
              </a:rPr>
              <a:t>保理业务中合同及单据</a:t>
            </a:r>
            <a:endParaRPr lang="zh-CN" altLang="en-US" sz="2600" dirty="0"/>
          </a:p>
        </p:txBody>
      </p:sp>
      <p:sp>
        <p:nvSpPr>
          <p:cNvPr id="5" name="TextBox 4"/>
          <p:cNvSpPr txBox="1"/>
          <p:nvPr/>
        </p:nvSpPr>
        <p:spPr>
          <a:xfrm>
            <a:off x="815413" y="1196752"/>
            <a:ext cx="11041227" cy="369332"/>
          </a:xfrm>
          <a:prstGeom prst="rect">
            <a:avLst/>
          </a:prstGeom>
          <a:noFill/>
        </p:spPr>
        <p:txBody>
          <a:bodyPr wrap="square" rtlCol="0">
            <a:spAutoFit/>
          </a:bodyPr>
          <a:lstStyle/>
          <a:p>
            <a:pPr algn="l">
              <a:buFont typeface="Wingdings" pitchFamily="2" charset="2"/>
              <a:buChar char="p"/>
            </a:pPr>
            <a:endParaRPr lang="zh-CN" altLang="en-US" b="0" dirty="0">
              <a:effectLst/>
            </a:endParaRPr>
          </a:p>
        </p:txBody>
      </p:sp>
      <p:sp>
        <p:nvSpPr>
          <p:cNvPr id="7" name="TextBox 6"/>
          <p:cNvSpPr txBox="1"/>
          <p:nvPr/>
        </p:nvSpPr>
        <p:spPr>
          <a:xfrm>
            <a:off x="784933" y="869856"/>
            <a:ext cx="10753195" cy="369332"/>
          </a:xfrm>
          <a:prstGeom prst="rect">
            <a:avLst/>
          </a:prstGeom>
          <a:noFill/>
        </p:spPr>
        <p:txBody>
          <a:bodyPr wrap="square" rtlCol="0">
            <a:spAutoFit/>
          </a:bodyPr>
          <a:lstStyle/>
          <a:p>
            <a:pPr algn="l">
              <a:buFont typeface="Wingdings" pitchFamily="2" charset="2"/>
              <a:buChar char="p"/>
            </a:pPr>
            <a:r>
              <a:rPr lang="zh-CN" altLang="en-US" b="0" dirty="0" smtClean="0">
                <a:effectLst/>
                <a:latin typeface="仿宋_GB2312" pitchFamily="49" charset="-122"/>
                <a:ea typeface="仿宋_GB2312" pitchFamily="49" charset="-122"/>
              </a:rPr>
              <a:t> </a:t>
            </a:r>
            <a:r>
              <a:rPr lang="zh-CN" altLang="en-US" dirty="0" smtClean="0">
                <a:latin typeface="仿宋_GB2312" pitchFamily="49" charset="-122"/>
                <a:ea typeface="仿宋_GB2312" pitchFamily="49" charset="-122"/>
              </a:rPr>
              <a:t>付款通知单</a:t>
            </a:r>
            <a:endParaRPr lang="en-US" altLang="zh-CN" b="0" dirty="0" smtClean="0">
              <a:effectLst/>
              <a:latin typeface="仿宋_GB2312" pitchFamily="49" charset="-122"/>
              <a:ea typeface="仿宋_GB2312" pitchFamily="49" charset="-122"/>
            </a:endParaRPr>
          </a:p>
        </p:txBody>
      </p:sp>
      <p:pic>
        <p:nvPicPr>
          <p:cNvPr id="4098" name="Picture 2"/>
          <p:cNvPicPr>
            <a:picLocks noChangeAspect="1" noChangeArrowheads="1"/>
          </p:cNvPicPr>
          <p:nvPr/>
        </p:nvPicPr>
        <p:blipFill>
          <a:blip r:embed="rId3"/>
          <a:srcRect/>
          <a:stretch>
            <a:fillRect/>
          </a:stretch>
        </p:blipFill>
        <p:spPr bwMode="auto">
          <a:xfrm>
            <a:off x="1412240" y="1286510"/>
            <a:ext cx="9215120" cy="4914900"/>
          </a:xfrm>
          <a:prstGeom prst="rect">
            <a:avLst/>
          </a:prstGeom>
          <a:noFill/>
          <a:ln w="9525">
            <a:noFill/>
            <a:miter lim="800000"/>
            <a:headEnd/>
            <a:tailEnd/>
          </a:ln>
          <a:effectLst/>
        </p:spPr>
      </p:pic>
    </p:spTree>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38525" y="163840"/>
            <a:ext cx="5247875" cy="647699"/>
          </a:xfrm>
        </p:spPr>
        <p:txBody>
          <a:bodyPr>
            <a:normAutofit fontScale="90000"/>
          </a:bodyPr>
          <a:lstStyle/>
          <a:p>
            <a:r>
              <a:rPr lang="en-US" altLang="zh-CN" b="1" dirty="0" smtClean="0">
                <a:solidFill>
                  <a:srgbClr val="26AB8E"/>
                </a:solidFill>
              </a:rPr>
              <a:t/>
            </a:r>
            <a:br>
              <a:rPr lang="en-US" altLang="zh-CN" b="1" dirty="0" smtClean="0">
                <a:solidFill>
                  <a:srgbClr val="26AB8E"/>
                </a:solidFill>
              </a:rPr>
            </a:br>
            <a:endParaRPr lang="zh-CN" altLang="en-US" sz="3100" dirty="0"/>
          </a:p>
        </p:txBody>
      </p:sp>
      <p:sp>
        <p:nvSpPr>
          <p:cNvPr id="4" name="灯片编号占位符 3"/>
          <p:cNvSpPr>
            <a:spLocks noGrp="1"/>
          </p:cNvSpPr>
          <p:nvPr>
            <p:ph type="sldNum" sz="quarter" idx="12"/>
          </p:nvPr>
        </p:nvSpPr>
        <p:spPr/>
        <p:txBody>
          <a:bodyPr/>
          <a:lstStyle/>
          <a:p>
            <a:fld id="{4B1B0860-3CE7-4EC1-80B2-E4FAEF86BBEB}" type="slidenum">
              <a:rPr lang="zh-CN" altLang="en-US" smtClean="0"/>
              <a:pPr/>
              <a:t>5</a:t>
            </a:fld>
            <a:endParaRPr lang="zh-CN" altLang="en-US"/>
          </a:p>
        </p:txBody>
      </p:sp>
      <p:sp>
        <p:nvSpPr>
          <p:cNvPr id="22" name="Text Box 9"/>
          <p:cNvSpPr txBox="1">
            <a:spLocks noChangeArrowheads="1"/>
          </p:cNvSpPr>
          <p:nvPr/>
        </p:nvSpPr>
        <p:spPr bwMode="auto">
          <a:xfrm>
            <a:off x="568325" y="1000125"/>
            <a:ext cx="1625600" cy="920750"/>
          </a:xfrm>
          <a:prstGeom prst="rect">
            <a:avLst/>
          </a:prstGeom>
          <a:noFill/>
          <a:ln w="9525">
            <a:noFill/>
            <a:miter lim="800000"/>
            <a:headEnd/>
            <a:tailEnd/>
          </a:ln>
        </p:spPr>
        <p:txBody>
          <a:bodyPr>
            <a:spAutoFit/>
          </a:bodyPr>
          <a:lstStyle/>
          <a:p>
            <a:pPr marL="266700" indent="-266700" algn="l" eaLnBrk="0" hangingPunct="0">
              <a:lnSpc>
                <a:spcPct val="160000"/>
              </a:lnSpc>
              <a:spcBef>
                <a:spcPct val="50000"/>
              </a:spcBef>
              <a:spcAft>
                <a:spcPct val="20000"/>
              </a:spcAft>
              <a:buSzPct val="90000"/>
              <a:buFont typeface="Wingdings" pitchFamily="2" charset="2"/>
              <a:buNone/>
            </a:pPr>
            <a:r>
              <a:rPr lang="en-US" altLang="zh-CN" sz="1400" b="1">
                <a:solidFill>
                  <a:schemeClr val="bg1"/>
                </a:solidFill>
              </a:rPr>
              <a:t>2</a:t>
            </a:r>
            <a:r>
              <a:rPr lang="zh-CN" altLang="en-US" sz="1400" b="1">
                <a:solidFill>
                  <a:schemeClr val="bg1"/>
                </a:solidFill>
              </a:rPr>
              <a:t>、业务分类标准</a:t>
            </a:r>
          </a:p>
          <a:p>
            <a:pPr marL="266700" indent="-266700" algn="l" eaLnBrk="0" hangingPunct="0">
              <a:lnSpc>
                <a:spcPct val="160000"/>
              </a:lnSpc>
              <a:spcBef>
                <a:spcPct val="50000"/>
              </a:spcBef>
              <a:spcAft>
                <a:spcPct val="20000"/>
              </a:spcAft>
              <a:buSzPct val="90000"/>
              <a:buFont typeface="Wingdings" pitchFamily="2" charset="2"/>
              <a:buNone/>
            </a:pPr>
            <a:endParaRPr lang="zh-CN" altLang="en-US" sz="1400" b="1">
              <a:solidFill>
                <a:schemeClr val="bg1"/>
              </a:solidFill>
            </a:endParaRPr>
          </a:p>
        </p:txBody>
      </p:sp>
      <p:pic>
        <p:nvPicPr>
          <p:cNvPr id="23" name="Picture 15"/>
          <p:cNvPicPr>
            <a:picLocks noChangeAspect="1" noChangeArrowheads="1"/>
          </p:cNvPicPr>
          <p:nvPr/>
        </p:nvPicPr>
        <p:blipFill>
          <a:blip r:embed="rId4">
            <a:clrChange>
              <a:clrFrom>
                <a:srgbClr val="FFFFFF"/>
              </a:clrFrom>
              <a:clrTo>
                <a:srgbClr val="FFFFFF">
                  <a:alpha val="0"/>
                </a:srgbClr>
              </a:clrTo>
            </a:clrChange>
            <a:lum bright="100000" contrast="100000"/>
          </a:blip>
          <a:srcRect/>
          <a:stretch>
            <a:fillRect/>
          </a:stretch>
        </p:blipFill>
        <p:spPr bwMode="auto">
          <a:xfrm>
            <a:off x="347663" y="1196975"/>
            <a:ext cx="238125" cy="165100"/>
          </a:xfrm>
          <a:prstGeom prst="rect">
            <a:avLst/>
          </a:prstGeom>
          <a:noFill/>
          <a:ln w="9525">
            <a:noFill/>
            <a:miter lim="800000"/>
            <a:headEnd/>
            <a:tailEnd/>
          </a:ln>
        </p:spPr>
      </p:pic>
      <p:sp>
        <p:nvSpPr>
          <p:cNvPr id="25" name="矩形 24"/>
          <p:cNvSpPr/>
          <p:nvPr/>
        </p:nvSpPr>
        <p:spPr>
          <a:xfrm>
            <a:off x="102497" y="293342"/>
            <a:ext cx="4104456" cy="523220"/>
          </a:xfrm>
          <a:prstGeom prst="rect">
            <a:avLst/>
          </a:prstGeom>
        </p:spPr>
        <p:txBody>
          <a:bodyPr wrap="square" lIns="91440" tIns="45720" rIns="91440" bIns="45720">
            <a:spAutoFit/>
          </a:bodyPr>
          <a:lstStyle/>
          <a:p>
            <a:r>
              <a:rPr lang="zh-CN" altLang="en-US" sz="2800" b="1" dirty="0" smtClean="0">
                <a:solidFill>
                  <a:schemeClr val="bg1"/>
                </a:solidFill>
                <a:latin typeface="黑体" pitchFamily="2" charset="-122"/>
                <a:ea typeface="黑体" pitchFamily="2" charset="-122"/>
              </a:rPr>
              <a:t>供应链各交易环节</a:t>
            </a:r>
            <a:endParaRPr lang="zh-CN" altLang="en-US" sz="2800" b="1" dirty="0">
              <a:solidFill>
                <a:schemeClr val="bg1"/>
              </a:solidFill>
              <a:latin typeface="黑体" pitchFamily="2" charset="-122"/>
              <a:ea typeface="黑体" pitchFamily="2" charset="-122"/>
            </a:endParaRPr>
          </a:p>
        </p:txBody>
      </p:sp>
      <p:sp>
        <p:nvSpPr>
          <p:cNvPr id="26" name="Rectangle 15"/>
          <p:cNvSpPr>
            <a:spLocks noChangeArrowheads="1"/>
          </p:cNvSpPr>
          <p:nvPr/>
        </p:nvSpPr>
        <p:spPr bwMode="auto">
          <a:xfrm>
            <a:off x="136580" y="935916"/>
            <a:ext cx="11724640" cy="5262979"/>
          </a:xfrm>
          <a:prstGeom prst="rect">
            <a:avLst/>
          </a:prstGeom>
          <a:noFill/>
          <a:ln w="9525">
            <a:noFill/>
            <a:miter lim="800000"/>
            <a:headEnd/>
            <a:tailEnd/>
          </a:ln>
        </p:spPr>
        <p:txBody>
          <a:bodyPr wrap="square" lIns="91440" tIns="45720" rIns="91440" bIns="45720">
            <a:spAutoFit/>
          </a:bodyPr>
          <a:lstStyle/>
          <a:p>
            <a:pPr fontAlgn="ctr">
              <a:buFont typeface="Wingdings" pitchFamily="2" charset="2"/>
              <a:buChar char="u"/>
            </a:pPr>
            <a:endParaRPr lang="en-US" altLang="zh-CN" sz="1600" b="1" dirty="0" smtClean="0">
              <a:solidFill>
                <a:schemeClr val="accent6">
                  <a:lumMod val="75000"/>
                </a:schemeClr>
              </a:solidFill>
            </a:endParaRPr>
          </a:p>
          <a:p>
            <a:pPr fontAlgn="ctr">
              <a:buFont typeface="Wingdings" pitchFamily="2" charset="2"/>
              <a:buChar char="u"/>
            </a:pPr>
            <a:endParaRPr lang="en-US" altLang="zh-CN" sz="1600" b="1" dirty="0" smtClean="0">
              <a:solidFill>
                <a:schemeClr val="accent6">
                  <a:lumMod val="75000"/>
                </a:schemeClr>
              </a:solidFill>
            </a:endParaRPr>
          </a:p>
          <a:p>
            <a:pPr fontAlgn="ctr">
              <a:buFont typeface="Wingdings" pitchFamily="2" charset="2"/>
              <a:buChar char="u"/>
            </a:pPr>
            <a:endParaRPr lang="en-US" altLang="zh-CN" sz="1600" b="1" dirty="0" smtClean="0">
              <a:solidFill>
                <a:schemeClr val="accent6">
                  <a:lumMod val="75000"/>
                </a:schemeClr>
              </a:solidFill>
            </a:endParaRPr>
          </a:p>
          <a:p>
            <a:pPr fontAlgn="ctr">
              <a:buFont typeface="Wingdings" pitchFamily="2" charset="2"/>
              <a:buChar char="u"/>
            </a:pPr>
            <a:endParaRPr lang="en-US" altLang="zh-CN" sz="1600" b="1" dirty="0" smtClean="0">
              <a:solidFill>
                <a:schemeClr val="accent6">
                  <a:lumMod val="75000"/>
                </a:schemeClr>
              </a:solidFill>
            </a:endParaRPr>
          </a:p>
          <a:p>
            <a:pPr fontAlgn="ctr">
              <a:buFont typeface="Wingdings" pitchFamily="2" charset="2"/>
              <a:buChar char="u"/>
            </a:pPr>
            <a:endParaRPr lang="en-US" altLang="zh-CN" sz="1600" b="1" dirty="0" smtClean="0">
              <a:solidFill>
                <a:schemeClr val="accent6">
                  <a:lumMod val="75000"/>
                </a:schemeClr>
              </a:solidFill>
            </a:endParaRPr>
          </a:p>
          <a:p>
            <a:pPr fontAlgn="ctr">
              <a:buFont typeface="Wingdings" pitchFamily="2" charset="2"/>
              <a:buChar char="u"/>
            </a:pPr>
            <a:endParaRPr lang="en-US" altLang="zh-CN" sz="1600" b="1" dirty="0" smtClean="0">
              <a:solidFill>
                <a:schemeClr val="accent6">
                  <a:lumMod val="75000"/>
                </a:schemeClr>
              </a:solidFill>
            </a:endParaRPr>
          </a:p>
          <a:p>
            <a:pPr fontAlgn="ctr">
              <a:buFont typeface="Wingdings" pitchFamily="2" charset="2"/>
              <a:buChar char="u"/>
            </a:pPr>
            <a:endParaRPr lang="en-US" altLang="zh-CN" sz="1600" b="1" dirty="0" smtClean="0">
              <a:solidFill>
                <a:schemeClr val="accent6">
                  <a:lumMod val="75000"/>
                </a:schemeClr>
              </a:solidFill>
            </a:endParaRPr>
          </a:p>
          <a:p>
            <a:pPr fontAlgn="ctr">
              <a:buFont typeface="Wingdings" pitchFamily="2" charset="2"/>
              <a:buChar char="u"/>
            </a:pPr>
            <a:endParaRPr lang="en-US" altLang="zh-CN" sz="1600" b="1" dirty="0" smtClean="0">
              <a:solidFill>
                <a:schemeClr val="accent6">
                  <a:lumMod val="75000"/>
                </a:schemeClr>
              </a:solidFill>
            </a:endParaRPr>
          </a:p>
          <a:p>
            <a:pPr fontAlgn="ctr">
              <a:buFont typeface="Wingdings" pitchFamily="2" charset="2"/>
              <a:buChar char="u"/>
            </a:pPr>
            <a:endParaRPr lang="en-US" altLang="zh-CN" sz="1600" b="1" dirty="0" smtClean="0">
              <a:solidFill>
                <a:schemeClr val="accent6">
                  <a:lumMod val="75000"/>
                </a:schemeClr>
              </a:solidFill>
            </a:endParaRPr>
          </a:p>
          <a:p>
            <a:pPr fontAlgn="ctr">
              <a:buFont typeface="Wingdings" pitchFamily="2" charset="2"/>
              <a:buChar char="u"/>
            </a:pPr>
            <a:endParaRPr lang="en-US" altLang="zh-CN" sz="1600" b="1" dirty="0" smtClean="0">
              <a:solidFill>
                <a:schemeClr val="accent6">
                  <a:lumMod val="75000"/>
                </a:schemeClr>
              </a:solidFill>
            </a:endParaRPr>
          </a:p>
          <a:p>
            <a:pPr fontAlgn="ctr">
              <a:buFont typeface="Wingdings" pitchFamily="2" charset="2"/>
              <a:buChar char="u"/>
            </a:pPr>
            <a:endParaRPr lang="en-US" altLang="zh-CN" sz="1600" b="1" dirty="0" smtClean="0">
              <a:solidFill>
                <a:schemeClr val="accent6">
                  <a:lumMod val="75000"/>
                </a:schemeClr>
              </a:solidFill>
            </a:endParaRPr>
          </a:p>
          <a:p>
            <a:pPr fontAlgn="ctr">
              <a:buFont typeface="Wingdings" pitchFamily="2" charset="2"/>
              <a:buChar char="u"/>
            </a:pPr>
            <a:endParaRPr lang="en-US" altLang="zh-CN" sz="1600" b="1" dirty="0" smtClean="0">
              <a:solidFill>
                <a:schemeClr val="accent6">
                  <a:lumMod val="75000"/>
                </a:schemeClr>
              </a:solidFill>
            </a:endParaRPr>
          </a:p>
          <a:p>
            <a:pPr fontAlgn="ctr">
              <a:buFont typeface="Wingdings" pitchFamily="2" charset="2"/>
              <a:buChar char="u"/>
            </a:pPr>
            <a:endParaRPr lang="en-US" altLang="zh-CN" sz="1600" b="1" dirty="0" smtClean="0">
              <a:solidFill>
                <a:schemeClr val="accent6">
                  <a:lumMod val="75000"/>
                </a:schemeClr>
              </a:solidFill>
            </a:endParaRPr>
          </a:p>
          <a:p>
            <a:pPr fontAlgn="ctr">
              <a:buFont typeface="Wingdings" pitchFamily="2" charset="2"/>
              <a:buChar char="u"/>
            </a:pPr>
            <a:endParaRPr lang="en-US" altLang="zh-CN" sz="1600" b="1" dirty="0" smtClean="0">
              <a:solidFill>
                <a:schemeClr val="accent6">
                  <a:lumMod val="75000"/>
                </a:schemeClr>
              </a:solidFill>
            </a:endParaRPr>
          </a:p>
          <a:p>
            <a:pPr fontAlgn="ctr">
              <a:buFont typeface="Wingdings" pitchFamily="2" charset="2"/>
              <a:buChar char="u"/>
            </a:pPr>
            <a:endParaRPr lang="en-US" altLang="zh-CN" sz="1600" b="1" dirty="0" smtClean="0">
              <a:solidFill>
                <a:schemeClr val="accent6">
                  <a:lumMod val="75000"/>
                </a:schemeClr>
              </a:solidFill>
            </a:endParaRPr>
          </a:p>
          <a:p>
            <a:pPr fontAlgn="ctr">
              <a:buFont typeface="Wingdings" pitchFamily="2" charset="2"/>
              <a:buChar char="u"/>
            </a:pPr>
            <a:endParaRPr lang="en-US" altLang="zh-CN" sz="1600" b="1" dirty="0" smtClean="0">
              <a:solidFill>
                <a:schemeClr val="accent6">
                  <a:lumMod val="75000"/>
                </a:schemeClr>
              </a:solidFill>
            </a:endParaRPr>
          </a:p>
          <a:p>
            <a:pPr fontAlgn="ctr">
              <a:buFont typeface="Wingdings" pitchFamily="2" charset="2"/>
              <a:buChar char="u"/>
            </a:pPr>
            <a:endParaRPr lang="en-US" altLang="zh-CN" sz="1600" b="1" dirty="0" smtClean="0">
              <a:solidFill>
                <a:schemeClr val="accent6">
                  <a:lumMod val="75000"/>
                </a:schemeClr>
              </a:solidFill>
            </a:endParaRPr>
          </a:p>
          <a:p>
            <a:pPr fontAlgn="ctr">
              <a:buFont typeface="Wingdings" pitchFamily="2" charset="2"/>
              <a:buChar char="u"/>
            </a:pPr>
            <a:endParaRPr lang="en-US" altLang="zh-CN" sz="1600" b="1" dirty="0" smtClean="0">
              <a:solidFill>
                <a:schemeClr val="accent6">
                  <a:lumMod val="75000"/>
                </a:schemeClr>
              </a:solidFill>
            </a:endParaRPr>
          </a:p>
          <a:p>
            <a:pPr fontAlgn="ctr">
              <a:buFont typeface="Wingdings" pitchFamily="2" charset="2"/>
              <a:buChar char="u"/>
            </a:pPr>
            <a:endParaRPr lang="en-US" altLang="zh-CN" sz="1600" b="1" dirty="0" smtClean="0">
              <a:solidFill>
                <a:schemeClr val="accent6">
                  <a:lumMod val="75000"/>
                </a:schemeClr>
              </a:solidFill>
            </a:endParaRPr>
          </a:p>
          <a:p>
            <a:pPr fontAlgn="ctr">
              <a:buFont typeface="Wingdings" pitchFamily="2" charset="2"/>
              <a:buChar char="u"/>
            </a:pPr>
            <a:endParaRPr lang="en-US" altLang="zh-CN" sz="1600" b="1" dirty="0" smtClean="0">
              <a:solidFill>
                <a:schemeClr val="accent6">
                  <a:lumMod val="75000"/>
                </a:schemeClr>
              </a:solidFill>
            </a:endParaRPr>
          </a:p>
          <a:p>
            <a:pPr fontAlgn="ctr">
              <a:buFont typeface="Wingdings" pitchFamily="2" charset="2"/>
              <a:buChar char="u"/>
            </a:pPr>
            <a:endParaRPr lang="en-US" altLang="zh-CN" sz="1600" b="1" dirty="0" smtClean="0">
              <a:solidFill>
                <a:schemeClr val="accent6">
                  <a:lumMod val="75000"/>
                </a:schemeClr>
              </a:solidFill>
            </a:endParaRPr>
          </a:p>
        </p:txBody>
      </p:sp>
      <p:grpSp>
        <p:nvGrpSpPr>
          <p:cNvPr id="8" name="组合 7"/>
          <p:cNvGrpSpPr/>
          <p:nvPr/>
        </p:nvGrpSpPr>
        <p:grpSpPr>
          <a:xfrm>
            <a:off x="6300192" y="2564904"/>
            <a:ext cx="1008112" cy="1058634"/>
            <a:chOff x="6660232" y="2708920"/>
            <a:chExt cx="1008112" cy="1058634"/>
          </a:xfrm>
        </p:grpSpPr>
        <p:pic>
          <p:nvPicPr>
            <p:cNvPr id="9" name="Picture 7" descr="C:\Program Files\Microsoft Office\MEDIA\CAGCAT10\j0283209.gif"/>
            <p:cNvPicPr>
              <a:picLocks noChangeAspect="1" noChangeArrowheads="1" noCrop="1"/>
            </p:cNvPicPr>
            <p:nvPr/>
          </p:nvPicPr>
          <p:blipFill>
            <a:blip r:embed="rId5" cstate="print"/>
            <a:srcRect/>
            <a:stretch>
              <a:fillRect/>
            </a:stretch>
          </p:blipFill>
          <p:spPr bwMode="auto">
            <a:xfrm>
              <a:off x="6804248" y="2708920"/>
              <a:ext cx="735964" cy="720080"/>
            </a:xfrm>
            <a:prstGeom prst="rect">
              <a:avLst/>
            </a:prstGeom>
            <a:noFill/>
          </p:spPr>
        </p:pic>
        <p:sp>
          <p:nvSpPr>
            <p:cNvPr id="10" name="TextBox 9"/>
            <p:cNvSpPr txBox="1"/>
            <p:nvPr/>
          </p:nvSpPr>
          <p:spPr>
            <a:xfrm>
              <a:off x="6660232" y="3429000"/>
              <a:ext cx="1008112" cy="338554"/>
            </a:xfrm>
            <a:prstGeom prst="rect">
              <a:avLst/>
            </a:prstGeom>
            <a:noFill/>
          </p:spPr>
          <p:txBody>
            <a:bodyPr wrap="square" rtlCol="0">
              <a:spAutoFit/>
            </a:bodyPr>
            <a:lstStyle/>
            <a:p>
              <a:r>
                <a:rPr lang="zh-CN" altLang="en-US" sz="1600" b="0" dirty="0" smtClean="0">
                  <a:latin typeface="仿宋_GB2312" pitchFamily="49" charset="-122"/>
                  <a:ea typeface="仿宋_GB2312" pitchFamily="49" charset="-122"/>
                </a:rPr>
                <a:t>交易市场</a:t>
              </a:r>
            </a:p>
          </p:txBody>
        </p:sp>
      </p:grpSp>
      <p:grpSp>
        <p:nvGrpSpPr>
          <p:cNvPr id="11" name="组合 10"/>
          <p:cNvGrpSpPr/>
          <p:nvPr/>
        </p:nvGrpSpPr>
        <p:grpSpPr>
          <a:xfrm>
            <a:off x="3059832" y="2564905"/>
            <a:ext cx="1296144" cy="1152128"/>
            <a:chOff x="3203848" y="2521967"/>
            <a:chExt cx="1296144" cy="1173579"/>
          </a:xfrm>
        </p:grpSpPr>
        <p:pic>
          <p:nvPicPr>
            <p:cNvPr id="12" name="Picture 3" descr="MCj02805720000[1]"/>
            <p:cNvPicPr>
              <a:picLocks noChangeAspect="1" noChangeArrowheads="1"/>
            </p:cNvPicPr>
            <p:nvPr/>
          </p:nvPicPr>
          <p:blipFill>
            <a:blip r:embed="rId6" cstate="print"/>
            <a:srcRect/>
            <a:stretch>
              <a:fillRect/>
            </a:stretch>
          </p:blipFill>
          <p:spPr bwMode="auto">
            <a:xfrm>
              <a:off x="3385443" y="2521967"/>
              <a:ext cx="898525" cy="835025"/>
            </a:xfrm>
            <a:prstGeom prst="rect">
              <a:avLst/>
            </a:prstGeom>
            <a:noFill/>
          </p:spPr>
        </p:pic>
        <p:sp>
          <p:nvSpPr>
            <p:cNvPr id="13" name="TextBox 12"/>
            <p:cNvSpPr txBox="1"/>
            <p:nvPr/>
          </p:nvSpPr>
          <p:spPr>
            <a:xfrm>
              <a:off x="3203848" y="3356992"/>
              <a:ext cx="1296144" cy="338554"/>
            </a:xfrm>
            <a:prstGeom prst="rect">
              <a:avLst/>
            </a:prstGeom>
            <a:noFill/>
          </p:spPr>
          <p:txBody>
            <a:bodyPr wrap="square" rtlCol="0">
              <a:spAutoFit/>
            </a:bodyPr>
            <a:lstStyle/>
            <a:p>
              <a:r>
                <a:rPr lang="zh-CN" altLang="en-US" sz="1600" b="0" dirty="0" smtClean="0">
                  <a:latin typeface="仿宋_GB2312" pitchFamily="49" charset="-122"/>
                  <a:ea typeface="仿宋_GB2312" pitchFamily="49" charset="-122"/>
                </a:rPr>
                <a:t>物流企业</a:t>
              </a:r>
              <a:endParaRPr lang="zh-CN" altLang="en-US" sz="1600" b="0" dirty="0">
                <a:latin typeface="仿宋_GB2312" pitchFamily="49" charset="-122"/>
                <a:ea typeface="仿宋_GB2312" pitchFamily="49" charset="-122"/>
              </a:endParaRPr>
            </a:p>
          </p:txBody>
        </p:sp>
      </p:grpSp>
      <p:grpSp>
        <p:nvGrpSpPr>
          <p:cNvPr id="14" name="组合 13"/>
          <p:cNvGrpSpPr/>
          <p:nvPr/>
        </p:nvGrpSpPr>
        <p:grpSpPr>
          <a:xfrm>
            <a:off x="3131840" y="1052736"/>
            <a:ext cx="1080120" cy="1274658"/>
            <a:chOff x="3347864" y="1052736"/>
            <a:chExt cx="1080120" cy="1274658"/>
          </a:xfrm>
        </p:grpSpPr>
        <p:pic>
          <p:nvPicPr>
            <p:cNvPr id="15" name="Picture 2" descr="MCj00790720000[1]"/>
            <p:cNvPicPr>
              <a:picLocks noChangeAspect="1" noChangeArrowheads="1"/>
            </p:cNvPicPr>
            <p:nvPr/>
          </p:nvPicPr>
          <p:blipFill>
            <a:blip r:embed="rId7" cstate="print"/>
            <a:srcRect/>
            <a:stretch>
              <a:fillRect/>
            </a:stretch>
          </p:blipFill>
          <p:spPr bwMode="auto">
            <a:xfrm flipH="1">
              <a:off x="3348484" y="1052736"/>
              <a:ext cx="1079500" cy="860425"/>
            </a:xfrm>
            <a:prstGeom prst="rect">
              <a:avLst/>
            </a:prstGeom>
            <a:noFill/>
          </p:spPr>
        </p:pic>
        <p:sp>
          <p:nvSpPr>
            <p:cNvPr id="16" name="TextBox 15"/>
            <p:cNvSpPr txBox="1"/>
            <p:nvPr/>
          </p:nvSpPr>
          <p:spPr>
            <a:xfrm>
              <a:off x="3347864" y="1988840"/>
              <a:ext cx="1080120" cy="338554"/>
            </a:xfrm>
            <a:prstGeom prst="rect">
              <a:avLst/>
            </a:prstGeom>
            <a:noFill/>
          </p:spPr>
          <p:txBody>
            <a:bodyPr wrap="square" rtlCol="0">
              <a:spAutoFit/>
            </a:bodyPr>
            <a:lstStyle/>
            <a:p>
              <a:r>
                <a:rPr lang="zh-CN" altLang="en-US" sz="1600" b="0" dirty="0" smtClean="0">
                  <a:latin typeface="仿宋_GB2312" pitchFamily="49" charset="-122"/>
                  <a:ea typeface="仿宋_GB2312" pitchFamily="49" charset="-122"/>
                </a:rPr>
                <a:t>核心厂商</a:t>
              </a:r>
            </a:p>
          </p:txBody>
        </p:sp>
      </p:grpSp>
      <p:grpSp>
        <p:nvGrpSpPr>
          <p:cNvPr id="17" name="组合 16"/>
          <p:cNvGrpSpPr/>
          <p:nvPr/>
        </p:nvGrpSpPr>
        <p:grpSpPr>
          <a:xfrm>
            <a:off x="827584" y="1196754"/>
            <a:ext cx="1259632" cy="1109432"/>
            <a:chOff x="899592" y="1268760"/>
            <a:chExt cx="1296144" cy="897460"/>
          </a:xfrm>
        </p:grpSpPr>
        <p:graphicFrame>
          <p:nvGraphicFramePr>
            <p:cNvPr id="18" name="Object 4"/>
            <p:cNvGraphicFramePr>
              <a:graphicFrameLocks noChangeAspect="1"/>
            </p:cNvGraphicFramePr>
            <p:nvPr/>
          </p:nvGraphicFramePr>
          <p:xfrm>
            <a:off x="899592" y="1268760"/>
            <a:ext cx="1254778" cy="648072"/>
          </p:xfrm>
          <a:graphic>
            <a:graphicData uri="http://schemas.openxmlformats.org/presentationml/2006/ole">
              <p:oleObj spid="_x0000_s1026" name="图片" r:id="rId8" imgW="866437" imgH="447501" progId="StaticDib">
                <p:embed/>
              </p:oleObj>
            </a:graphicData>
          </a:graphic>
        </p:graphicFrame>
        <p:sp>
          <p:nvSpPr>
            <p:cNvPr id="19" name="TextBox 18"/>
            <p:cNvSpPr txBox="1"/>
            <p:nvPr/>
          </p:nvSpPr>
          <p:spPr>
            <a:xfrm>
              <a:off x="899592" y="1892351"/>
              <a:ext cx="1296144" cy="273869"/>
            </a:xfrm>
            <a:prstGeom prst="rect">
              <a:avLst/>
            </a:prstGeom>
            <a:noFill/>
          </p:spPr>
          <p:txBody>
            <a:bodyPr wrap="square" rtlCol="0">
              <a:spAutoFit/>
            </a:bodyPr>
            <a:lstStyle/>
            <a:p>
              <a:r>
                <a:rPr lang="zh-CN" altLang="en-US" sz="1600" dirty="0" smtClean="0">
                  <a:latin typeface="仿宋_GB2312" pitchFamily="49" charset="-122"/>
                  <a:ea typeface="仿宋_GB2312" pitchFamily="49" charset="-122"/>
                </a:rPr>
                <a:t>供应商</a:t>
              </a:r>
              <a:endParaRPr lang="zh-CN" altLang="en-US" sz="1600" b="0" dirty="0" smtClean="0">
                <a:latin typeface="仿宋_GB2312" pitchFamily="49" charset="-122"/>
                <a:ea typeface="仿宋_GB2312" pitchFamily="49" charset="-122"/>
              </a:endParaRPr>
            </a:p>
          </p:txBody>
        </p:sp>
      </p:grpSp>
      <p:grpSp>
        <p:nvGrpSpPr>
          <p:cNvPr id="20" name="组合 19"/>
          <p:cNvGrpSpPr/>
          <p:nvPr/>
        </p:nvGrpSpPr>
        <p:grpSpPr>
          <a:xfrm>
            <a:off x="5220072" y="1093942"/>
            <a:ext cx="1296144" cy="1254938"/>
            <a:chOff x="5292080" y="1144464"/>
            <a:chExt cx="1296144" cy="1254938"/>
          </a:xfrm>
        </p:grpSpPr>
        <p:pic>
          <p:nvPicPr>
            <p:cNvPr id="21" name="Picture 6" descr="BD06662_"/>
            <p:cNvPicPr>
              <a:picLocks noChangeAspect="1" noChangeArrowheads="1"/>
            </p:cNvPicPr>
            <p:nvPr/>
          </p:nvPicPr>
          <p:blipFill>
            <a:blip r:embed="rId9" cstate="print"/>
            <a:srcRect/>
            <a:stretch>
              <a:fillRect/>
            </a:stretch>
          </p:blipFill>
          <p:spPr bwMode="auto">
            <a:xfrm>
              <a:off x="5487988" y="1144464"/>
              <a:ext cx="930275" cy="823912"/>
            </a:xfrm>
            <a:prstGeom prst="rect">
              <a:avLst/>
            </a:prstGeom>
            <a:noFill/>
            <a:ln w="9525">
              <a:noFill/>
              <a:miter lim="800000"/>
              <a:headEnd/>
              <a:tailEnd/>
            </a:ln>
          </p:spPr>
        </p:pic>
        <p:sp>
          <p:nvSpPr>
            <p:cNvPr id="24" name="TextBox 23"/>
            <p:cNvSpPr txBox="1"/>
            <p:nvPr/>
          </p:nvSpPr>
          <p:spPr>
            <a:xfrm>
              <a:off x="5292080" y="2060848"/>
              <a:ext cx="1296144" cy="338554"/>
            </a:xfrm>
            <a:prstGeom prst="rect">
              <a:avLst/>
            </a:prstGeom>
            <a:noFill/>
          </p:spPr>
          <p:txBody>
            <a:bodyPr wrap="square" rtlCol="0">
              <a:spAutoFit/>
            </a:bodyPr>
            <a:lstStyle/>
            <a:p>
              <a:r>
                <a:rPr lang="zh-CN" altLang="en-US" sz="1600" b="0" dirty="0" smtClean="0">
                  <a:latin typeface="仿宋_GB2312" pitchFamily="49" charset="-122"/>
                  <a:ea typeface="仿宋_GB2312" pitchFamily="49" charset="-122"/>
                </a:rPr>
                <a:t>各级经销商</a:t>
              </a:r>
            </a:p>
          </p:txBody>
        </p:sp>
      </p:grpSp>
      <p:grpSp>
        <p:nvGrpSpPr>
          <p:cNvPr id="27" name="组合 26"/>
          <p:cNvGrpSpPr/>
          <p:nvPr/>
        </p:nvGrpSpPr>
        <p:grpSpPr>
          <a:xfrm>
            <a:off x="7996345" y="1104152"/>
            <a:ext cx="1440160" cy="1129699"/>
            <a:chOff x="7452320" y="1269703"/>
            <a:chExt cx="1440160" cy="1129699"/>
          </a:xfrm>
        </p:grpSpPr>
        <p:pic>
          <p:nvPicPr>
            <p:cNvPr id="28" name="Picture 5" descr="BL00381_"/>
            <p:cNvPicPr>
              <a:picLocks noChangeAspect="1" noChangeArrowheads="1"/>
            </p:cNvPicPr>
            <p:nvPr/>
          </p:nvPicPr>
          <p:blipFill>
            <a:blip r:embed="rId10" cstate="print"/>
            <a:srcRect/>
            <a:stretch>
              <a:fillRect/>
            </a:stretch>
          </p:blipFill>
          <p:spPr bwMode="auto">
            <a:xfrm>
              <a:off x="7452320" y="1269703"/>
              <a:ext cx="1219200" cy="681037"/>
            </a:xfrm>
            <a:prstGeom prst="rect">
              <a:avLst/>
            </a:prstGeom>
            <a:noFill/>
            <a:ln w="9525">
              <a:noFill/>
              <a:miter lim="800000"/>
              <a:headEnd/>
              <a:tailEnd/>
            </a:ln>
          </p:spPr>
        </p:pic>
        <p:sp>
          <p:nvSpPr>
            <p:cNvPr id="29" name="TextBox 28"/>
            <p:cNvSpPr txBox="1"/>
            <p:nvPr/>
          </p:nvSpPr>
          <p:spPr>
            <a:xfrm>
              <a:off x="7452320" y="2060848"/>
              <a:ext cx="1440160" cy="338554"/>
            </a:xfrm>
            <a:prstGeom prst="rect">
              <a:avLst/>
            </a:prstGeom>
            <a:noFill/>
          </p:spPr>
          <p:txBody>
            <a:bodyPr wrap="square" rtlCol="0">
              <a:spAutoFit/>
            </a:bodyPr>
            <a:lstStyle/>
            <a:p>
              <a:r>
                <a:rPr lang="zh-CN" altLang="en-US" sz="1600" b="0" dirty="0" smtClean="0">
                  <a:latin typeface="仿宋_GB2312" pitchFamily="49" charset="-122"/>
                  <a:ea typeface="仿宋_GB2312" pitchFamily="49" charset="-122"/>
                </a:rPr>
                <a:t>终端消费者</a:t>
              </a:r>
            </a:p>
          </p:txBody>
        </p:sp>
      </p:grpSp>
      <p:cxnSp>
        <p:nvCxnSpPr>
          <p:cNvPr id="30" name="直接箭头连接符 29"/>
          <p:cNvCxnSpPr>
            <a:endCxn id="15" idx="3"/>
          </p:cNvCxnSpPr>
          <p:nvPr/>
        </p:nvCxnSpPr>
        <p:spPr bwMode="auto">
          <a:xfrm flipV="1">
            <a:off x="1979712" y="1482949"/>
            <a:ext cx="1152748" cy="1835"/>
          </a:xfrm>
          <a:prstGeom prst="straightConnector1">
            <a:avLst/>
          </a:prstGeom>
          <a:solidFill>
            <a:schemeClr val="accent1"/>
          </a:solidFill>
          <a:ln w="19050" cap="flat" cmpd="sng" algn="ctr">
            <a:solidFill>
              <a:srgbClr val="0070C0"/>
            </a:solidFill>
            <a:prstDash val="solid"/>
            <a:round/>
            <a:headEnd type="none" w="med" len="med"/>
            <a:tailEnd type="arrow"/>
          </a:ln>
          <a:effectLst/>
        </p:spPr>
      </p:cxnSp>
      <p:cxnSp>
        <p:nvCxnSpPr>
          <p:cNvPr id="31" name="直接箭头连接符 30"/>
          <p:cNvCxnSpPr/>
          <p:nvPr/>
        </p:nvCxnSpPr>
        <p:spPr bwMode="auto">
          <a:xfrm>
            <a:off x="4283968" y="1484784"/>
            <a:ext cx="1080120" cy="0"/>
          </a:xfrm>
          <a:prstGeom prst="straightConnector1">
            <a:avLst/>
          </a:prstGeom>
          <a:solidFill>
            <a:schemeClr val="accent1"/>
          </a:solidFill>
          <a:ln w="19050" cap="flat" cmpd="sng" algn="ctr">
            <a:solidFill>
              <a:srgbClr val="0070C0"/>
            </a:solidFill>
            <a:prstDash val="solid"/>
            <a:round/>
            <a:headEnd type="none" w="med" len="med"/>
            <a:tailEnd type="arrow"/>
          </a:ln>
          <a:effectLst/>
        </p:spPr>
      </p:cxnSp>
      <p:cxnSp>
        <p:nvCxnSpPr>
          <p:cNvPr id="32" name="直接箭头连接符 31"/>
          <p:cNvCxnSpPr/>
          <p:nvPr/>
        </p:nvCxnSpPr>
        <p:spPr bwMode="auto">
          <a:xfrm flipV="1">
            <a:off x="6372200" y="1482948"/>
            <a:ext cx="1080120" cy="1836"/>
          </a:xfrm>
          <a:prstGeom prst="straightConnector1">
            <a:avLst/>
          </a:prstGeom>
          <a:solidFill>
            <a:schemeClr val="accent1"/>
          </a:solidFill>
          <a:ln w="19050" cap="flat" cmpd="sng" algn="ctr">
            <a:solidFill>
              <a:srgbClr val="0070C0"/>
            </a:solidFill>
            <a:prstDash val="solid"/>
            <a:round/>
            <a:headEnd type="none" w="med" len="med"/>
            <a:tailEnd type="arrow"/>
          </a:ln>
          <a:effectLst/>
        </p:spPr>
      </p:cxnSp>
      <p:cxnSp>
        <p:nvCxnSpPr>
          <p:cNvPr id="33" name="直接箭头连接符 32"/>
          <p:cNvCxnSpPr/>
          <p:nvPr/>
        </p:nvCxnSpPr>
        <p:spPr bwMode="auto">
          <a:xfrm flipH="1">
            <a:off x="6312892" y="1700808"/>
            <a:ext cx="1080120" cy="0"/>
          </a:xfrm>
          <a:prstGeom prst="straightConnector1">
            <a:avLst/>
          </a:prstGeom>
          <a:solidFill>
            <a:schemeClr val="accent1"/>
          </a:solidFill>
          <a:ln w="19050" cap="flat" cmpd="sng" algn="ctr">
            <a:solidFill>
              <a:srgbClr val="FF0000"/>
            </a:solidFill>
            <a:prstDash val="solid"/>
            <a:round/>
            <a:headEnd type="none" w="med" len="med"/>
            <a:tailEnd type="arrow"/>
          </a:ln>
          <a:effectLst/>
        </p:spPr>
      </p:cxnSp>
      <p:cxnSp>
        <p:nvCxnSpPr>
          <p:cNvPr id="34" name="直接箭头连接符 33"/>
          <p:cNvCxnSpPr/>
          <p:nvPr/>
        </p:nvCxnSpPr>
        <p:spPr bwMode="auto">
          <a:xfrm flipH="1">
            <a:off x="4237360" y="1700808"/>
            <a:ext cx="1080120" cy="0"/>
          </a:xfrm>
          <a:prstGeom prst="straightConnector1">
            <a:avLst/>
          </a:prstGeom>
          <a:solidFill>
            <a:schemeClr val="accent1"/>
          </a:solidFill>
          <a:ln w="19050" cap="flat" cmpd="sng" algn="ctr">
            <a:solidFill>
              <a:srgbClr val="FF0000"/>
            </a:solidFill>
            <a:prstDash val="solid"/>
            <a:round/>
            <a:headEnd type="none" w="med" len="med"/>
            <a:tailEnd type="arrow"/>
          </a:ln>
          <a:effectLst/>
        </p:spPr>
      </p:cxnSp>
      <p:cxnSp>
        <p:nvCxnSpPr>
          <p:cNvPr id="35" name="直接箭头连接符 34"/>
          <p:cNvCxnSpPr/>
          <p:nvPr/>
        </p:nvCxnSpPr>
        <p:spPr bwMode="auto">
          <a:xfrm flipH="1">
            <a:off x="1979712" y="1700808"/>
            <a:ext cx="1080120" cy="0"/>
          </a:xfrm>
          <a:prstGeom prst="straightConnector1">
            <a:avLst/>
          </a:prstGeom>
          <a:solidFill>
            <a:schemeClr val="accent1"/>
          </a:solidFill>
          <a:ln w="19050" cap="flat" cmpd="sng" algn="ctr">
            <a:solidFill>
              <a:srgbClr val="FF0000"/>
            </a:solidFill>
            <a:prstDash val="solid"/>
            <a:round/>
            <a:headEnd type="none" w="med" len="med"/>
            <a:tailEnd type="arrow"/>
          </a:ln>
          <a:effectLst/>
        </p:spPr>
      </p:cxnSp>
      <p:cxnSp>
        <p:nvCxnSpPr>
          <p:cNvPr id="36" name="直接箭头连接符 35"/>
          <p:cNvCxnSpPr>
            <a:stCxn id="19" idx="2"/>
            <a:endCxn id="12" idx="1"/>
          </p:cNvCxnSpPr>
          <p:nvPr/>
        </p:nvCxnSpPr>
        <p:spPr bwMode="auto">
          <a:xfrm rot="16200000" flipH="1">
            <a:off x="2015113" y="1748472"/>
            <a:ext cx="668600" cy="1784027"/>
          </a:xfrm>
          <a:prstGeom prst="straightConnector1">
            <a:avLst/>
          </a:prstGeom>
          <a:solidFill>
            <a:schemeClr val="accent1"/>
          </a:solidFill>
          <a:ln w="15875" cap="flat" cmpd="sng" algn="ctr">
            <a:solidFill>
              <a:schemeClr val="tx1"/>
            </a:solidFill>
            <a:prstDash val="dash"/>
            <a:round/>
            <a:headEnd type="none" w="med" len="med"/>
            <a:tailEnd type="arrow"/>
          </a:ln>
          <a:effectLst/>
        </p:spPr>
      </p:cxnSp>
      <p:cxnSp>
        <p:nvCxnSpPr>
          <p:cNvPr id="37" name="直接箭头连接符 36"/>
          <p:cNvCxnSpPr/>
          <p:nvPr/>
        </p:nvCxnSpPr>
        <p:spPr bwMode="auto">
          <a:xfrm flipV="1">
            <a:off x="3491880" y="2276872"/>
            <a:ext cx="0" cy="288032"/>
          </a:xfrm>
          <a:prstGeom prst="straightConnector1">
            <a:avLst/>
          </a:prstGeom>
          <a:solidFill>
            <a:schemeClr val="accent1"/>
          </a:solidFill>
          <a:ln w="15875" cap="flat" cmpd="sng" algn="ctr">
            <a:solidFill>
              <a:schemeClr val="tx1"/>
            </a:solidFill>
            <a:prstDash val="dash"/>
            <a:round/>
            <a:headEnd type="none" w="med" len="med"/>
            <a:tailEnd type="arrow"/>
          </a:ln>
          <a:effectLst/>
        </p:spPr>
      </p:cxnSp>
      <p:cxnSp>
        <p:nvCxnSpPr>
          <p:cNvPr id="38" name="直接箭头连接符 37"/>
          <p:cNvCxnSpPr/>
          <p:nvPr/>
        </p:nvCxnSpPr>
        <p:spPr bwMode="auto">
          <a:xfrm>
            <a:off x="3851920" y="2276872"/>
            <a:ext cx="0" cy="288032"/>
          </a:xfrm>
          <a:prstGeom prst="straightConnector1">
            <a:avLst/>
          </a:prstGeom>
          <a:solidFill>
            <a:schemeClr val="accent1"/>
          </a:solidFill>
          <a:ln w="15875" cap="flat" cmpd="sng" algn="ctr">
            <a:solidFill>
              <a:schemeClr val="tx1"/>
            </a:solidFill>
            <a:prstDash val="dash"/>
            <a:round/>
            <a:headEnd type="none" w="med" len="med"/>
            <a:tailEnd type="arrow"/>
          </a:ln>
          <a:effectLst/>
        </p:spPr>
      </p:cxnSp>
      <p:cxnSp>
        <p:nvCxnSpPr>
          <p:cNvPr id="39" name="直接箭头连接符 38"/>
          <p:cNvCxnSpPr>
            <a:stCxn id="12" idx="3"/>
            <a:endCxn id="24" idx="2"/>
          </p:cNvCxnSpPr>
          <p:nvPr/>
        </p:nvCxnSpPr>
        <p:spPr bwMode="auto">
          <a:xfrm flipV="1">
            <a:off x="4139952" y="2348880"/>
            <a:ext cx="1728192" cy="625906"/>
          </a:xfrm>
          <a:prstGeom prst="straightConnector1">
            <a:avLst/>
          </a:prstGeom>
          <a:solidFill>
            <a:schemeClr val="accent1"/>
          </a:solidFill>
          <a:ln w="15875" cap="flat" cmpd="sng" algn="ctr">
            <a:solidFill>
              <a:schemeClr val="tx1"/>
            </a:solidFill>
            <a:prstDash val="dash"/>
            <a:round/>
            <a:headEnd type="none" w="med" len="med"/>
            <a:tailEnd type="arrow"/>
          </a:ln>
          <a:effectLst/>
        </p:spPr>
      </p:cxnSp>
      <p:cxnSp>
        <p:nvCxnSpPr>
          <p:cNvPr id="40" name="直接箭头连接符 39"/>
          <p:cNvCxnSpPr>
            <a:stCxn id="12" idx="3"/>
            <a:endCxn id="29" idx="2"/>
          </p:cNvCxnSpPr>
          <p:nvPr/>
        </p:nvCxnSpPr>
        <p:spPr bwMode="auto">
          <a:xfrm flipV="1">
            <a:off x="4139952" y="2233851"/>
            <a:ext cx="4576473" cy="740935"/>
          </a:xfrm>
          <a:prstGeom prst="straightConnector1">
            <a:avLst/>
          </a:prstGeom>
          <a:solidFill>
            <a:schemeClr val="accent1"/>
          </a:solidFill>
          <a:ln w="15875" cap="flat" cmpd="sng" algn="ctr">
            <a:solidFill>
              <a:schemeClr val="tx1"/>
            </a:solidFill>
            <a:prstDash val="dash"/>
            <a:round/>
            <a:headEnd type="none" w="med" len="med"/>
            <a:tailEnd type="arrow"/>
          </a:ln>
          <a:effectLst/>
        </p:spPr>
      </p:cxnSp>
      <p:cxnSp>
        <p:nvCxnSpPr>
          <p:cNvPr id="41" name="直接箭头连接符 40"/>
          <p:cNvCxnSpPr>
            <a:endCxn id="9" idx="1"/>
          </p:cNvCxnSpPr>
          <p:nvPr/>
        </p:nvCxnSpPr>
        <p:spPr bwMode="auto">
          <a:xfrm>
            <a:off x="4139952" y="1988840"/>
            <a:ext cx="2304256" cy="936104"/>
          </a:xfrm>
          <a:prstGeom prst="straightConnector1">
            <a:avLst/>
          </a:prstGeom>
          <a:solidFill>
            <a:schemeClr val="accent1"/>
          </a:solidFill>
          <a:ln w="15875" cap="flat" cmpd="sng" algn="ctr">
            <a:solidFill>
              <a:schemeClr val="tx1"/>
            </a:solidFill>
            <a:prstDash val="dash"/>
            <a:round/>
            <a:headEnd type="none" w="med" len="med"/>
            <a:tailEnd type="arrow"/>
          </a:ln>
          <a:effectLst/>
        </p:spPr>
      </p:cxnSp>
      <p:cxnSp>
        <p:nvCxnSpPr>
          <p:cNvPr id="42" name="直接箭头连接符 41"/>
          <p:cNvCxnSpPr>
            <a:stCxn id="9" idx="3"/>
            <a:endCxn id="29" idx="2"/>
          </p:cNvCxnSpPr>
          <p:nvPr/>
        </p:nvCxnSpPr>
        <p:spPr bwMode="auto">
          <a:xfrm flipV="1">
            <a:off x="7180172" y="2233851"/>
            <a:ext cx="1536253" cy="691093"/>
          </a:xfrm>
          <a:prstGeom prst="straightConnector1">
            <a:avLst/>
          </a:prstGeom>
          <a:solidFill>
            <a:schemeClr val="accent1"/>
          </a:solidFill>
          <a:ln w="15875" cap="flat" cmpd="sng" algn="ctr">
            <a:solidFill>
              <a:schemeClr val="tx1"/>
            </a:solidFill>
            <a:prstDash val="dash"/>
            <a:round/>
            <a:headEnd type="none" w="med" len="med"/>
            <a:tailEnd type="arrow"/>
          </a:ln>
          <a:effectLst/>
        </p:spPr>
      </p:cxnSp>
      <p:cxnSp>
        <p:nvCxnSpPr>
          <p:cNvPr id="43" name="直接箭头连接符 42"/>
          <p:cNvCxnSpPr>
            <a:endCxn id="9" idx="0"/>
          </p:cNvCxnSpPr>
          <p:nvPr/>
        </p:nvCxnSpPr>
        <p:spPr bwMode="auto">
          <a:xfrm>
            <a:off x="5796136" y="2348880"/>
            <a:ext cx="1016054" cy="216024"/>
          </a:xfrm>
          <a:prstGeom prst="straightConnector1">
            <a:avLst/>
          </a:prstGeom>
          <a:solidFill>
            <a:schemeClr val="accent1"/>
          </a:solidFill>
          <a:ln w="15875" cap="flat" cmpd="sng" algn="ctr">
            <a:solidFill>
              <a:schemeClr val="tx1"/>
            </a:solidFill>
            <a:prstDash val="dash"/>
            <a:round/>
            <a:headEnd type="none" w="med" len="med"/>
            <a:tailEnd type="arrow"/>
          </a:ln>
          <a:effectLst/>
        </p:spPr>
      </p:cxnSp>
      <p:cxnSp>
        <p:nvCxnSpPr>
          <p:cNvPr id="44" name="直接箭头连接符 43"/>
          <p:cNvCxnSpPr/>
          <p:nvPr/>
        </p:nvCxnSpPr>
        <p:spPr bwMode="auto">
          <a:xfrm>
            <a:off x="2195736" y="4563094"/>
            <a:ext cx="914400" cy="914400"/>
          </a:xfrm>
          <a:prstGeom prst="straightConnector1">
            <a:avLst/>
          </a:prstGeom>
          <a:solidFill>
            <a:schemeClr val="accent1"/>
          </a:solidFill>
          <a:ln w="9525" cap="flat" cmpd="sng" algn="ctr">
            <a:noFill/>
            <a:prstDash val="solid"/>
            <a:round/>
            <a:headEnd type="none" w="med" len="med"/>
            <a:tailEnd type="arrow"/>
          </a:ln>
          <a:effectLst/>
        </p:spPr>
      </p:cxnSp>
      <p:cxnSp>
        <p:nvCxnSpPr>
          <p:cNvPr id="45" name="直接箭头连接符 44"/>
          <p:cNvCxnSpPr/>
          <p:nvPr/>
        </p:nvCxnSpPr>
        <p:spPr bwMode="auto">
          <a:xfrm>
            <a:off x="1475656" y="4059038"/>
            <a:ext cx="2592288" cy="576064"/>
          </a:xfrm>
          <a:prstGeom prst="straightConnector1">
            <a:avLst/>
          </a:prstGeom>
          <a:solidFill>
            <a:schemeClr val="accent1"/>
          </a:solidFill>
          <a:ln w="9525" cap="flat" cmpd="sng" algn="ctr">
            <a:noFill/>
            <a:prstDash val="solid"/>
            <a:round/>
            <a:headEnd type="none" w="med" len="med"/>
            <a:tailEnd type="arrow"/>
          </a:ln>
          <a:effectLst/>
        </p:spPr>
      </p:cxnSp>
      <p:sp>
        <p:nvSpPr>
          <p:cNvPr id="46" name="TextBox 45"/>
          <p:cNvSpPr txBox="1"/>
          <p:nvPr/>
        </p:nvSpPr>
        <p:spPr>
          <a:xfrm>
            <a:off x="395535" y="4315419"/>
            <a:ext cx="10530965" cy="1200329"/>
          </a:xfrm>
          <a:prstGeom prst="rect">
            <a:avLst/>
          </a:prstGeom>
          <a:noFill/>
        </p:spPr>
        <p:txBody>
          <a:bodyPr wrap="square" rtlCol="0">
            <a:spAutoFit/>
          </a:bodyPr>
          <a:lstStyle/>
          <a:p>
            <a:pPr algn="l">
              <a:buFont typeface="Wingdings" pitchFamily="2" charset="2"/>
              <a:buChar char="Ø"/>
            </a:pPr>
            <a:r>
              <a:rPr lang="zh-CN" altLang="en-US" sz="1800" b="0" dirty="0" smtClean="0">
                <a:effectLst/>
                <a:latin typeface="宋体" pitchFamily="2" charset="-122"/>
                <a:ea typeface="宋体" pitchFamily="2" charset="-122"/>
              </a:rPr>
              <a:t> 商品交易环节：原材料采购、运输、加工制造、分销、交易市场、终端消费</a:t>
            </a:r>
            <a:endParaRPr lang="en-US" altLang="zh-CN" sz="1800" b="0" dirty="0" smtClean="0">
              <a:effectLst/>
              <a:latin typeface="宋体" pitchFamily="2" charset="-122"/>
              <a:ea typeface="宋体" pitchFamily="2" charset="-122"/>
            </a:endParaRPr>
          </a:p>
          <a:p>
            <a:pPr algn="l">
              <a:buFont typeface="Wingdings" pitchFamily="2" charset="2"/>
              <a:buChar char="Ø"/>
            </a:pPr>
            <a:r>
              <a:rPr lang="zh-CN" altLang="en-US" sz="1800" b="0" dirty="0" smtClean="0">
                <a:effectLst/>
                <a:latin typeface="宋体" pitchFamily="2" charset="-122"/>
                <a:ea typeface="宋体" pitchFamily="2" charset="-122"/>
              </a:rPr>
              <a:t> 付款方式：预付货款、赊销、装运时付款、装运后付款</a:t>
            </a:r>
            <a:endParaRPr lang="en-US" altLang="zh-CN" sz="1800" b="0" dirty="0" smtClean="0">
              <a:effectLst/>
              <a:latin typeface="宋体" pitchFamily="2" charset="-122"/>
              <a:ea typeface="宋体" pitchFamily="2" charset="-122"/>
            </a:endParaRPr>
          </a:p>
          <a:p>
            <a:pPr algn="l">
              <a:buFont typeface="Wingdings" pitchFamily="2" charset="2"/>
              <a:buChar char="Ø"/>
            </a:pPr>
            <a:r>
              <a:rPr lang="zh-CN" altLang="en-US" sz="1800" b="0" dirty="0" smtClean="0">
                <a:effectLst/>
                <a:latin typeface="宋体" pitchFamily="2" charset="-122"/>
                <a:ea typeface="宋体" pitchFamily="2" charset="-122"/>
              </a:rPr>
              <a:t> 结算工具：</a:t>
            </a:r>
            <a:r>
              <a:rPr lang="zh-CN" altLang="en-US" dirty="0" smtClean="0">
                <a:latin typeface="宋体" pitchFamily="2" charset="-122"/>
              </a:rPr>
              <a:t>现金</a:t>
            </a:r>
            <a:r>
              <a:rPr lang="zh-CN" altLang="en-US" sz="1800" b="0" dirty="0" smtClean="0">
                <a:effectLst/>
                <a:latin typeface="宋体" pitchFamily="2" charset="-122"/>
                <a:ea typeface="宋体" pitchFamily="2" charset="-122"/>
              </a:rPr>
              <a:t>、汇票</a:t>
            </a:r>
            <a:r>
              <a:rPr lang="en-US" altLang="zh-CN" sz="1800" b="0" dirty="0" smtClean="0">
                <a:effectLst/>
                <a:latin typeface="宋体" pitchFamily="2" charset="-122"/>
                <a:ea typeface="宋体" pitchFamily="2" charset="-122"/>
              </a:rPr>
              <a:t>(</a:t>
            </a:r>
            <a:r>
              <a:rPr lang="zh-CN" altLang="en-US" sz="1800" b="0" dirty="0" smtClean="0">
                <a:effectLst/>
                <a:latin typeface="宋体" pitchFamily="2" charset="-122"/>
                <a:ea typeface="宋体" pitchFamily="2" charset="-122"/>
              </a:rPr>
              <a:t>如：银行承兑汇票，商业承兑汇票</a:t>
            </a:r>
            <a:r>
              <a:rPr lang="en-US" altLang="zh-CN" sz="1800" b="0" dirty="0" smtClean="0">
                <a:effectLst/>
                <a:latin typeface="宋体" pitchFamily="2" charset="-122"/>
                <a:ea typeface="宋体" pitchFamily="2" charset="-122"/>
              </a:rPr>
              <a:t>)</a:t>
            </a:r>
            <a:r>
              <a:rPr lang="zh-CN" altLang="en-US" sz="1800" b="0" dirty="0" smtClean="0">
                <a:effectLst/>
                <a:latin typeface="宋体" pitchFamily="2" charset="-122"/>
                <a:ea typeface="宋体" pitchFamily="2" charset="-122"/>
              </a:rPr>
              <a:t>、信用证</a:t>
            </a:r>
            <a:r>
              <a:rPr lang="en-US" altLang="zh-CN" sz="1800" b="0" dirty="0" smtClean="0">
                <a:effectLst/>
                <a:latin typeface="宋体" pitchFamily="2" charset="-122"/>
                <a:ea typeface="宋体" pitchFamily="2" charset="-122"/>
              </a:rPr>
              <a:t> </a:t>
            </a:r>
            <a:r>
              <a:rPr lang="zh-CN" altLang="en-US" sz="1800" b="0" dirty="0" smtClean="0">
                <a:effectLst/>
                <a:latin typeface="宋体" pitchFamily="2" charset="-122"/>
                <a:ea typeface="宋体" pitchFamily="2" charset="-122"/>
              </a:rPr>
              <a:t>、保函等</a:t>
            </a:r>
            <a:endParaRPr lang="en-US" altLang="zh-CN" sz="1800" b="0" dirty="0" smtClean="0">
              <a:effectLst/>
              <a:latin typeface="宋体" pitchFamily="2" charset="-122"/>
              <a:ea typeface="宋体" pitchFamily="2" charset="-122"/>
            </a:endParaRPr>
          </a:p>
          <a:p>
            <a:pPr algn="l">
              <a:buFont typeface="Wingdings" pitchFamily="2" charset="2"/>
              <a:buChar char="Ø"/>
            </a:pPr>
            <a:r>
              <a:rPr lang="zh-CN" altLang="en-US" sz="1800" b="0" dirty="0" smtClean="0">
                <a:effectLst/>
                <a:latin typeface="宋体" pitchFamily="2" charset="-122"/>
                <a:ea typeface="宋体" pitchFamily="2" charset="-122"/>
              </a:rPr>
              <a:t> 物流、资金流、商流</a:t>
            </a:r>
            <a:r>
              <a:rPr lang="en-US" altLang="zh-CN" sz="1800" b="0" dirty="0" smtClean="0">
                <a:effectLst/>
                <a:latin typeface="宋体" pitchFamily="2" charset="-122"/>
                <a:ea typeface="宋体" pitchFamily="2" charset="-122"/>
              </a:rPr>
              <a:t>(</a:t>
            </a:r>
            <a:r>
              <a:rPr lang="zh-CN" altLang="en-US" sz="1800" b="0" dirty="0" smtClean="0">
                <a:effectLst/>
                <a:latin typeface="宋体" pitchFamily="2" charset="-122"/>
                <a:ea typeface="宋体" pitchFamily="2" charset="-122"/>
              </a:rPr>
              <a:t>如：线上</a:t>
            </a:r>
            <a:r>
              <a:rPr lang="en-US" altLang="zh-CN" sz="1800" b="0" dirty="0" smtClean="0">
                <a:effectLst/>
                <a:latin typeface="宋体" pitchFamily="2" charset="-122"/>
                <a:ea typeface="宋体" pitchFamily="2" charset="-122"/>
              </a:rPr>
              <a:t>B2B</a:t>
            </a:r>
            <a:r>
              <a:rPr lang="zh-CN" altLang="en-US" sz="1800" b="0" dirty="0" smtClean="0">
                <a:effectLst/>
                <a:latin typeface="宋体" pitchFamily="2" charset="-122"/>
                <a:ea typeface="宋体" pitchFamily="2" charset="-122"/>
              </a:rPr>
              <a:t>交易平台</a:t>
            </a:r>
            <a:r>
              <a:rPr lang="en-US" altLang="zh-CN" sz="1800" b="0" dirty="0" smtClean="0">
                <a:effectLst/>
                <a:latin typeface="宋体" pitchFamily="2" charset="-122"/>
                <a:ea typeface="宋体" pitchFamily="2" charset="-122"/>
              </a:rPr>
              <a:t>)</a:t>
            </a:r>
            <a:r>
              <a:rPr lang="zh-CN" altLang="en-US" sz="1800" b="0" dirty="0" smtClean="0">
                <a:effectLst/>
                <a:latin typeface="宋体" pitchFamily="2" charset="-122"/>
                <a:ea typeface="宋体" pitchFamily="2" charset="-122"/>
              </a:rPr>
              <a:t>、信息流四流合一</a:t>
            </a:r>
            <a:endParaRPr lang="en-US" altLang="zh-CN" sz="1800" b="0" dirty="0" smtClean="0">
              <a:effectLst/>
              <a:latin typeface="宋体" pitchFamily="2" charset="-122"/>
              <a:ea typeface="宋体" pitchFamily="2" charset="-122"/>
            </a:endParaRPr>
          </a:p>
        </p:txBody>
      </p:sp>
      <p:sp>
        <p:nvSpPr>
          <p:cNvPr id="47" name="TextBox 46"/>
          <p:cNvSpPr txBox="1"/>
          <p:nvPr/>
        </p:nvSpPr>
        <p:spPr>
          <a:xfrm>
            <a:off x="395536" y="3874952"/>
            <a:ext cx="2880320" cy="400110"/>
          </a:xfrm>
          <a:prstGeom prst="rect">
            <a:avLst/>
          </a:prstGeom>
          <a:noFill/>
        </p:spPr>
        <p:txBody>
          <a:bodyPr wrap="square" rtlCol="0">
            <a:spAutoFit/>
          </a:bodyPr>
          <a:lstStyle/>
          <a:p>
            <a:pPr algn="l"/>
            <a:r>
              <a:rPr lang="zh-CN" altLang="en-US" dirty="0" smtClean="0">
                <a:effectLst/>
                <a:latin typeface="仿宋_GB2312" pitchFamily="49" charset="-122"/>
                <a:ea typeface="仿宋_GB2312" pitchFamily="49" charset="-122"/>
              </a:rPr>
              <a:t>交易链条几个关键要素</a:t>
            </a:r>
            <a:endParaRPr lang="zh-CN" altLang="en-US" dirty="0">
              <a:effectLst/>
              <a:latin typeface="仿宋_GB2312" pitchFamily="49" charset="-122"/>
              <a:ea typeface="仿宋_GB2312" pitchFamily="49" charset="-122"/>
            </a:endParaRPr>
          </a:p>
        </p:txBody>
      </p:sp>
    </p:spTree>
    <p:extLst>
      <p:ext uri="{BB962C8B-B14F-4D97-AF65-F5344CB8AC3E}">
        <p14:creationId xmlns:p14="http://schemas.microsoft.com/office/powerpoint/2010/main" xmlns="" val="1454658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1+#ppt_w/2"/>
                                          </p:val>
                                        </p:tav>
                                        <p:tav tm="100000">
                                          <p:val>
                                            <p:strVal val="#ppt_x"/>
                                          </p:val>
                                        </p:tav>
                                      </p:tavLst>
                                    </p:anim>
                                    <p:anim calcmode="lin" valueType="num">
                                      <p:cBhvr additive="base">
                                        <p:cTn id="8" dur="500" fill="hold"/>
                                        <p:tgtEl>
                                          <p:spTgt spid="2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294967295"/>
          </p:nvPr>
        </p:nvSpPr>
        <p:spPr>
          <a:xfrm>
            <a:off x="9347200" y="6400800"/>
            <a:ext cx="2540000" cy="304800"/>
          </a:xfrm>
          <a:prstGeom prst="rect">
            <a:avLst/>
          </a:prstGeom>
        </p:spPr>
        <p:txBody>
          <a:bodyPr/>
          <a:lstStyle/>
          <a:p>
            <a:pPr>
              <a:defRPr/>
            </a:pPr>
            <a:fld id="{203CF88F-E07A-4EEF-9317-E1AA29E9B18D}" type="slidenum">
              <a:rPr lang="en-US" altLang="zh-CN" smtClean="0"/>
              <a:pPr>
                <a:defRPr/>
              </a:pPr>
              <a:t>50</a:t>
            </a:fld>
            <a:endParaRPr lang="en-US" altLang="zh-CN" dirty="0"/>
          </a:p>
        </p:txBody>
      </p:sp>
      <p:sp>
        <p:nvSpPr>
          <p:cNvPr id="3" name="标题 5"/>
          <p:cNvSpPr>
            <a:spLocks noGrp="1"/>
          </p:cNvSpPr>
          <p:nvPr>
            <p:ph type="title"/>
          </p:nvPr>
        </p:nvSpPr>
        <p:spPr>
          <a:xfrm>
            <a:off x="21516" y="207736"/>
            <a:ext cx="8928992" cy="685800"/>
          </a:xfrm>
        </p:spPr>
        <p:txBody>
          <a:bodyPr>
            <a:normAutofit/>
          </a:bodyPr>
          <a:lstStyle/>
          <a:p>
            <a:pPr>
              <a:defRPr/>
            </a:pPr>
            <a:r>
              <a:rPr lang="zh-CN" altLang="en-US" sz="2400" b="1" dirty="0" smtClean="0">
                <a:latin typeface="黑体" pitchFamily="2" charset="-122"/>
                <a:ea typeface="黑体" pitchFamily="2" charset="-122"/>
              </a:rPr>
              <a:t>供应链金融</a:t>
            </a:r>
            <a:r>
              <a:rPr lang="en-US" altLang="zh-CN" sz="2400" b="1" dirty="0" smtClean="0">
                <a:latin typeface="黑体" pitchFamily="2" charset="-122"/>
                <a:ea typeface="黑体" pitchFamily="2" charset="-122"/>
              </a:rPr>
              <a:t>-</a:t>
            </a:r>
            <a:r>
              <a:rPr lang="zh-CN" altLang="en-US" sz="2400" b="1" dirty="0" smtClean="0">
                <a:latin typeface="黑体" pitchFamily="2" charset="-122"/>
                <a:ea typeface="黑体" pitchFamily="2" charset="-122"/>
              </a:rPr>
              <a:t>应收类产品</a:t>
            </a:r>
            <a:r>
              <a:rPr lang="en-US" altLang="zh-CN" sz="2400" b="1" dirty="0" smtClean="0">
                <a:latin typeface="黑体" pitchFamily="2" charset="-122"/>
                <a:ea typeface="黑体" pitchFamily="2" charset="-122"/>
              </a:rPr>
              <a:t>--</a:t>
            </a:r>
            <a:r>
              <a:rPr lang="zh-CN" altLang="en-US" sz="2400" b="1" dirty="0" smtClean="0">
                <a:latin typeface="黑体" pitchFamily="2" charset="-122"/>
                <a:ea typeface="黑体" pitchFamily="2" charset="-122"/>
              </a:rPr>
              <a:t>保理业务中合同及单据</a:t>
            </a:r>
            <a:endParaRPr lang="zh-CN" altLang="en-US" sz="2600" dirty="0"/>
          </a:p>
        </p:txBody>
      </p:sp>
      <p:sp>
        <p:nvSpPr>
          <p:cNvPr id="5" name="TextBox 4"/>
          <p:cNvSpPr txBox="1"/>
          <p:nvPr/>
        </p:nvSpPr>
        <p:spPr>
          <a:xfrm>
            <a:off x="815413" y="1196752"/>
            <a:ext cx="11041227" cy="369332"/>
          </a:xfrm>
          <a:prstGeom prst="rect">
            <a:avLst/>
          </a:prstGeom>
          <a:noFill/>
        </p:spPr>
        <p:txBody>
          <a:bodyPr wrap="square" rtlCol="0">
            <a:spAutoFit/>
          </a:bodyPr>
          <a:lstStyle/>
          <a:p>
            <a:pPr algn="l">
              <a:buFont typeface="Wingdings" pitchFamily="2" charset="2"/>
              <a:buChar char="p"/>
            </a:pPr>
            <a:endParaRPr lang="zh-CN" altLang="en-US" b="0" dirty="0">
              <a:effectLst/>
            </a:endParaRPr>
          </a:p>
        </p:txBody>
      </p:sp>
      <p:sp>
        <p:nvSpPr>
          <p:cNvPr id="7" name="TextBox 6"/>
          <p:cNvSpPr txBox="1"/>
          <p:nvPr/>
        </p:nvSpPr>
        <p:spPr>
          <a:xfrm>
            <a:off x="784933" y="869856"/>
            <a:ext cx="10753195" cy="369332"/>
          </a:xfrm>
          <a:prstGeom prst="rect">
            <a:avLst/>
          </a:prstGeom>
          <a:noFill/>
        </p:spPr>
        <p:txBody>
          <a:bodyPr wrap="square" rtlCol="0">
            <a:spAutoFit/>
          </a:bodyPr>
          <a:lstStyle/>
          <a:p>
            <a:pPr algn="l">
              <a:buFont typeface="Wingdings" pitchFamily="2" charset="2"/>
              <a:buChar char="p"/>
            </a:pPr>
            <a:r>
              <a:rPr lang="zh-CN" altLang="en-US" b="0" dirty="0" smtClean="0">
                <a:effectLst/>
                <a:latin typeface="仿宋_GB2312" pitchFamily="49" charset="-122"/>
                <a:ea typeface="仿宋_GB2312" pitchFamily="49" charset="-122"/>
              </a:rPr>
              <a:t> 货运单据</a:t>
            </a:r>
            <a:endParaRPr lang="en-US" altLang="zh-CN" b="0" dirty="0" smtClean="0">
              <a:effectLst/>
              <a:latin typeface="仿宋_GB2312" pitchFamily="49" charset="-122"/>
              <a:ea typeface="仿宋_GB2312" pitchFamily="49" charset="-122"/>
            </a:endParaRPr>
          </a:p>
        </p:txBody>
      </p:sp>
      <p:pic>
        <p:nvPicPr>
          <p:cNvPr id="3074" name="Picture 2"/>
          <p:cNvPicPr>
            <a:picLocks noChangeAspect="1" noChangeArrowheads="1"/>
          </p:cNvPicPr>
          <p:nvPr/>
        </p:nvPicPr>
        <p:blipFill>
          <a:blip r:embed="rId3"/>
          <a:srcRect/>
          <a:stretch>
            <a:fillRect/>
          </a:stretch>
        </p:blipFill>
        <p:spPr bwMode="auto">
          <a:xfrm>
            <a:off x="876300" y="1310640"/>
            <a:ext cx="10439400" cy="5232400"/>
          </a:xfrm>
          <a:prstGeom prst="rect">
            <a:avLst/>
          </a:prstGeom>
          <a:noFill/>
          <a:ln w="9525">
            <a:noFill/>
            <a:miter lim="800000"/>
            <a:headEnd/>
            <a:tailEnd/>
          </a:ln>
          <a:effectLst/>
        </p:spPr>
      </p:pic>
    </p:spTree>
  </p:cSld>
  <p:clrMapOvr>
    <a:masterClrMapping/>
  </p:clrMapOvr>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294967295"/>
          </p:nvPr>
        </p:nvSpPr>
        <p:spPr>
          <a:xfrm>
            <a:off x="9347200" y="6400800"/>
            <a:ext cx="2540000" cy="304800"/>
          </a:xfrm>
          <a:prstGeom prst="rect">
            <a:avLst/>
          </a:prstGeom>
        </p:spPr>
        <p:txBody>
          <a:bodyPr/>
          <a:lstStyle/>
          <a:p>
            <a:pPr>
              <a:defRPr/>
            </a:pPr>
            <a:fld id="{203CF88F-E07A-4EEF-9317-E1AA29E9B18D}" type="slidenum">
              <a:rPr lang="en-US" altLang="zh-CN" smtClean="0"/>
              <a:pPr>
                <a:defRPr/>
              </a:pPr>
              <a:t>51</a:t>
            </a:fld>
            <a:endParaRPr lang="en-US" altLang="zh-CN" dirty="0"/>
          </a:p>
        </p:txBody>
      </p:sp>
      <p:sp>
        <p:nvSpPr>
          <p:cNvPr id="3" name="标题 5"/>
          <p:cNvSpPr>
            <a:spLocks noGrp="1"/>
          </p:cNvSpPr>
          <p:nvPr>
            <p:ph type="title"/>
          </p:nvPr>
        </p:nvSpPr>
        <p:spPr>
          <a:xfrm>
            <a:off x="21516" y="207736"/>
            <a:ext cx="8928992" cy="685800"/>
          </a:xfrm>
        </p:spPr>
        <p:txBody>
          <a:bodyPr>
            <a:normAutofit/>
          </a:bodyPr>
          <a:lstStyle/>
          <a:p>
            <a:pPr>
              <a:defRPr/>
            </a:pPr>
            <a:r>
              <a:rPr lang="zh-CN" altLang="en-US" sz="2400" b="1" dirty="0" smtClean="0">
                <a:latin typeface="黑体" pitchFamily="2" charset="-122"/>
                <a:ea typeface="黑体" pitchFamily="2" charset="-122"/>
              </a:rPr>
              <a:t>供应链金融</a:t>
            </a:r>
            <a:r>
              <a:rPr lang="en-US" altLang="zh-CN" sz="2400" b="1" dirty="0" smtClean="0">
                <a:latin typeface="黑体" pitchFamily="2" charset="-122"/>
                <a:ea typeface="黑体" pitchFamily="2" charset="-122"/>
              </a:rPr>
              <a:t>-</a:t>
            </a:r>
            <a:r>
              <a:rPr lang="zh-CN" altLang="en-US" sz="2400" b="1" dirty="0" smtClean="0">
                <a:latin typeface="黑体" pitchFamily="2" charset="-122"/>
                <a:ea typeface="黑体" pitchFamily="2" charset="-122"/>
              </a:rPr>
              <a:t>应收类产品</a:t>
            </a:r>
            <a:r>
              <a:rPr lang="en-US" altLang="zh-CN" sz="2400" b="1" dirty="0" smtClean="0">
                <a:latin typeface="黑体" pitchFamily="2" charset="-122"/>
                <a:ea typeface="黑体" pitchFamily="2" charset="-122"/>
              </a:rPr>
              <a:t>-</a:t>
            </a:r>
            <a:r>
              <a:rPr lang="en-US" altLang="zh-CN" sz="2600" b="1" dirty="0" smtClean="0">
                <a:latin typeface="黑体" pitchFamily="2" charset="-122"/>
                <a:ea typeface="黑体" pitchFamily="2" charset="-122"/>
              </a:rPr>
              <a:t>- </a:t>
            </a:r>
            <a:r>
              <a:rPr lang="zh-CN" altLang="en-US" sz="2600" b="1" dirty="0" smtClean="0">
                <a:latin typeface="黑体" pitchFamily="2" charset="-122"/>
                <a:ea typeface="黑体" pitchFamily="2" charset="-122"/>
              </a:rPr>
              <a:t>保理关键要素控制</a:t>
            </a:r>
            <a:endParaRPr lang="zh-CN" altLang="en-US" sz="2600" dirty="0"/>
          </a:p>
        </p:txBody>
      </p:sp>
      <p:sp>
        <p:nvSpPr>
          <p:cNvPr id="5" name="TextBox 4"/>
          <p:cNvSpPr txBox="1"/>
          <p:nvPr/>
        </p:nvSpPr>
        <p:spPr>
          <a:xfrm>
            <a:off x="815413" y="1196752"/>
            <a:ext cx="11041227" cy="369332"/>
          </a:xfrm>
          <a:prstGeom prst="rect">
            <a:avLst/>
          </a:prstGeom>
          <a:noFill/>
        </p:spPr>
        <p:txBody>
          <a:bodyPr wrap="square" rtlCol="0">
            <a:spAutoFit/>
          </a:bodyPr>
          <a:lstStyle/>
          <a:p>
            <a:pPr algn="l">
              <a:buFont typeface="Wingdings" pitchFamily="2" charset="2"/>
              <a:buChar char="p"/>
            </a:pPr>
            <a:endParaRPr lang="zh-CN" altLang="en-US" b="0" dirty="0">
              <a:effectLst/>
            </a:endParaRPr>
          </a:p>
        </p:txBody>
      </p:sp>
      <p:sp>
        <p:nvSpPr>
          <p:cNvPr id="7" name="TextBox 6"/>
          <p:cNvSpPr txBox="1"/>
          <p:nvPr/>
        </p:nvSpPr>
        <p:spPr>
          <a:xfrm>
            <a:off x="683333" y="1032416"/>
            <a:ext cx="10753195" cy="369332"/>
          </a:xfrm>
          <a:prstGeom prst="rect">
            <a:avLst/>
          </a:prstGeom>
          <a:noFill/>
        </p:spPr>
        <p:txBody>
          <a:bodyPr wrap="square" rtlCol="0">
            <a:spAutoFit/>
          </a:bodyPr>
          <a:lstStyle/>
          <a:p>
            <a:pPr algn="l">
              <a:buFont typeface="Wingdings" pitchFamily="2" charset="2"/>
              <a:buChar char="p"/>
            </a:pPr>
            <a:r>
              <a:rPr lang="zh-CN" altLang="en-US" b="0" dirty="0" smtClean="0">
                <a:effectLst/>
                <a:latin typeface="仿宋_GB2312" pitchFamily="49" charset="-122"/>
                <a:ea typeface="仿宋_GB2312" pitchFamily="49" charset="-122"/>
              </a:rPr>
              <a:t> 应收账款、融资关键日期控制</a:t>
            </a:r>
            <a:endParaRPr lang="en-US" altLang="zh-CN" b="0" dirty="0" smtClean="0">
              <a:effectLst/>
              <a:latin typeface="仿宋_GB2312" pitchFamily="49" charset="-122"/>
              <a:ea typeface="仿宋_GB2312" pitchFamily="49" charset="-122"/>
            </a:endParaRPr>
          </a:p>
        </p:txBody>
      </p:sp>
      <p:grpSp>
        <p:nvGrpSpPr>
          <p:cNvPr id="2" name="组合 54"/>
          <p:cNvGrpSpPr/>
          <p:nvPr/>
        </p:nvGrpSpPr>
        <p:grpSpPr>
          <a:xfrm>
            <a:off x="1700848" y="1700808"/>
            <a:ext cx="8160907" cy="3362890"/>
            <a:chOff x="1115616" y="1700808"/>
            <a:chExt cx="6120680" cy="3362890"/>
          </a:xfrm>
        </p:grpSpPr>
        <p:sp>
          <p:nvSpPr>
            <p:cNvPr id="34" name="TextBox 33"/>
            <p:cNvSpPr txBox="1"/>
            <p:nvPr/>
          </p:nvSpPr>
          <p:spPr>
            <a:xfrm>
              <a:off x="4644008" y="2641143"/>
              <a:ext cx="288032" cy="1815882"/>
            </a:xfrm>
            <a:prstGeom prst="rect">
              <a:avLst/>
            </a:prstGeom>
            <a:noFill/>
          </p:spPr>
          <p:txBody>
            <a:bodyPr wrap="square" rtlCol="0">
              <a:spAutoFit/>
            </a:bodyPr>
            <a:lstStyle/>
            <a:p>
              <a:r>
                <a:rPr lang="zh-CN" altLang="en-US" sz="1600" b="0" dirty="0" smtClean="0">
                  <a:effectLst/>
                  <a:latin typeface="仿宋_GB2312" pitchFamily="49" charset="-122"/>
                  <a:ea typeface="仿宋_GB2312" pitchFamily="49" charset="-122"/>
                </a:rPr>
                <a:t>应收账款到期日</a:t>
              </a:r>
              <a:endParaRPr lang="zh-CN" altLang="en-US" sz="1600" b="0" dirty="0">
                <a:effectLst/>
                <a:latin typeface="仿宋_GB2312" pitchFamily="49" charset="-122"/>
                <a:ea typeface="仿宋_GB2312" pitchFamily="49" charset="-122"/>
              </a:endParaRPr>
            </a:p>
          </p:txBody>
        </p:sp>
        <p:grpSp>
          <p:nvGrpSpPr>
            <p:cNvPr id="6" name="Group 51"/>
            <p:cNvGrpSpPr>
              <a:grpSpLocks/>
            </p:cNvGrpSpPr>
            <p:nvPr/>
          </p:nvGrpSpPr>
          <p:grpSpPr bwMode="auto">
            <a:xfrm rot="5400000">
              <a:off x="1581200" y="2478789"/>
              <a:ext cx="328912" cy="107950"/>
              <a:chOff x="2245" y="3385"/>
              <a:chExt cx="499" cy="363"/>
            </a:xfrm>
          </p:grpSpPr>
          <p:sp>
            <p:nvSpPr>
              <p:cNvPr id="11" name="AutoShape 53"/>
              <p:cNvSpPr>
                <a:spLocks noChangeArrowheads="1"/>
              </p:cNvSpPr>
              <p:nvPr/>
            </p:nvSpPr>
            <p:spPr bwMode="gray">
              <a:xfrm>
                <a:off x="2245" y="3385"/>
                <a:ext cx="318" cy="363"/>
              </a:xfrm>
              <a:prstGeom prst="chevron">
                <a:avLst>
                  <a:gd name="adj" fmla="val 52514"/>
                </a:avLst>
              </a:prstGeom>
              <a:solidFill>
                <a:schemeClr val="accent2"/>
              </a:solidFill>
              <a:ln>
                <a:headEnd/>
                <a:tailEnd/>
              </a:ln>
            </p:spPr>
            <p:style>
              <a:lnRef idx="1">
                <a:schemeClr val="dk1"/>
              </a:lnRef>
              <a:fillRef idx="2">
                <a:schemeClr val="dk1"/>
              </a:fillRef>
              <a:effectRef idx="1">
                <a:schemeClr val="dk1"/>
              </a:effectRef>
              <a:fontRef idx="minor">
                <a:schemeClr val="dk1"/>
              </a:fontRef>
            </p:style>
            <p:txBody>
              <a:bodyPr wrap="none" anchor="ctr"/>
              <a:lstStyle/>
              <a:p>
                <a:endParaRPr lang="zh-CN" altLang="en-US"/>
              </a:p>
            </p:txBody>
          </p:sp>
          <p:sp>
            <p:nvSpPr>
              <p:cNvPr id="12" name="AutoShape 54"/>
              <p:cNvSpPr>
                <a:spLocks noChangeArrowheads="1"/>
              </p:cNvSpPr>
              <p:nvPr/>
            </p:nvSpPr>
            <p:spPr bwMode="gray">
              <a:xfrm>
                <a:off x="2426" y="3385"/>
                <a:ext cx="318" cy="363"/>
              </a:xfrm>
              <a:prstGeom prst="chevron">
                <a:avLst>
                  <a:gd name="adj" fmla="val 52514"/>
                </a:avLst>
              </a:prstGeom>
              <a:solidFill>
                <a:schemeClr val="accent2"/>
              </a:solidFill>
              <a:ln>
                <a:headEnd/>
                <a:tailEnd/>
              </a:ln>
            </p:spPr>
            <p:style>
              <a:lnRef idx="1">
                <a:schemeClr val="dk1"/>
              </a:lnRef>
              <a:fillRef idx="2">
                <a:schemeClr val="dk1"/>
              </a:fillRef>
              <a:effectRef idx="1">
                <a:schemeClr val="dk1"/>
              </a:effectRef>
              <a:fontRef idx="minor">
                <a:schemeClr val="dk1"/>
              </a:fontRef>
            </p:style>
            <p:txBody>
              <a:bodyPr wrap="none" anchor="ctr"/>
              <a:lstStyle/>
              <a:p>
                <a:endParaRPr lang="zh-CN" altLang="en-US"/>
              </a:p>
            </p:txBody>
          </p:sp>
        </p:grpSp>
        <p:sp>
          <p:nvSpPr>
            <p:cNvPr id="13" name="燕尾形箭头 12"/>
            <p:cNvSpPr/>
            <p:nvPr/>
          </p:nvSpPr>
          <p:spPr bwMode="auto">
            <a:xfrm>
              <a:off x="1115616" y="2276872"/>
              <a:ext cx="6120680" cy="119593"/>
            </a:xfrm>
            <a:prstGeom prst="notchedRightArrow">
              <a:avLst/>
            </a:prstGeom>
            <a:solidFill>
              <a:schemeClr val="accent2"/>
            </a:solid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1" lang="zh-CN" altLang="en-US" sz="2000" b="1" i="0" u="none" strike="noStrike" cap="none" normalizeH="0" baseline="0" smtClean="0">
                <a:ln>
                  <a:noFill/>
                </a:ln>
                <a:solidFill>
                  <a:schemeClr val="tx1"/>
                </a:solidFill>
                <a:effectLst>
                  <a:outerShdw blurRad="38100" dist="38100" dir="2700000" algn="tl">
                    <a:srgbClr val="000000">
                      <a:alpha val="43137"/>
                    </a:srgbClr>
                  </a:outerShdw>
                </a:effectLst>
                <a:latin typeface="黑体" pitchFamily="2" charset="-122"/>
                <a:ea typeface="黑体" pitchFamily="2" charset="-122"/>
              </a:endParaRPr>
            </a:p>
          </p:txBody>
        </p:sp>
        <p:sp>
          <p:nvSpPr>
            <p:cNvPr id="15" name="TextBox 14"/>
            <p:cNvSpPr txBox="1"/>
            <p:nvPr/>
          </p:nvSpPr>
          <p:spPr>
            <a:xfrm>
              <a:off x="1573064" y="2695448"/>
              <a:ext cx="360040" cy="1077218"/>
            </a:xfrm>
            <a:prstGeom prst="rect">
              <a:avLst/>
            </a:prstGeom>
            <a:noFill/>
          </p:spPr>
          <p:txBody>
            <a:bodyPr wrap="square" rtlCol="0">
              <a:spAutoFit/>
            </a:bodyPr>
            <a:lstStyle/>
            <a:p>
              <a:r>
                <a:rPr lang="zh-CN" altLang="en-US" sz="1600" b="0" dirty="0" smtClean="0">
                  <a:effectLst/>
                  <a:latin typeface="仿宋_GB2312" pitchFamily="49" charset="-122"/>
                  <a:ea typeface="仿宋_GB2312" pitchFamily="49" charset="-122"/>
                </a:rPr>
                <a:t>发票日期</a:t>
              </a:r>
              <a:endParaRPr lang="zh-CN" altLang="en-US" sz="1600" b="0" dirty="0">
                <a:effectLst/>
                <a:latin typeface="仿宋_GB2312" pitchFamily="49" charset="-122"/>
                <a:ea typeface="仿宋_GB2312" pitchFamily="49" charset="-122"/>
              </a:endParaRPr>
            </a:p>
          </p:txBody>
        </p:sp>
        <p:grpSp>
          <p:nvGrpSpPr>
            <p:cNvPr id="8" name="Group 51"/>
            <p:cNvGrpSpPr>
              <a:grpSpLocks/>
            </p:cNvGrpSpPr>
            <p:nvPr/>
          </p:nvGrpSpPr>
          <p:grpSpPr bwMode="auto">
            <a:xfrm rot="5400000">
              <a:off x="1905297" y="2477304"/>
              <a:ext cx="328912" cy="107950"/>
              <a:chOff x="2064" y="3385"/>
              <a:chExt cx="499" cy="363"/>
            </a:xfrm>
          </p:grpSpPr>
          <p:sp>
            <p:nvSpPr>
              <p:cNvPr id="17" name="AutoShape 52"/>
              <p:cNvSpPr>
                <a:spLocks noChangeArrowheads="1"/>
              </p:cNvSpPr>
              <p:nvPr/>
            </p:nvSpPr>
            <p:spPr bwMode="gray">
              <a:xfrm>
                <a:off x="2064" y="3385"/>
                <a:ext cx="318" cy="363"/>
              </a:xfrm>
              <a:prstGeom prst="chevron">
                <a:avLst>
                  <a:gd name="adj" fmla="val 52514"/>
                </a:avLst>
              </a:prstGeom>
              <a:solidFill>
                <a:schemeClr val="accent2"/>
              </a:solidFill>
              <a:ln>
                <a:headEnd/>
                <a:tailEnd/>
              </a:ln>
            </p:spPr>
            <p:style>
              <a:lnRef idx="1">
                <a:schemeClr val="dk1"/>
              </a:lnRef>
              <a:fillRef idx="2">
                <a:schemeClr val="dk1"/>
              </a:fillRef>
              <a:effectRef idx="1">
                <a:schemeClr val="dk1"/>
              </a:effectRef>
              <a:fontRef idx="minor">
                <a:schemeClr val="dk1"/>
              </a:fontRef>
            </p:style>
            <p:txBody>
              <a:bodyPr wrap="none" anchor="ctr"/>
              <a:lstStyle/>
              <a:p>
                <a:endParaRPr lang="zh-CN" altLang="en-US"/>
              </a:p>
            </p:txBody>
          </p:sp>
          <p:sp>
            <p:nvSpPr>
              <p:cNvPr id="18" name="AutoShape 53"/>
              <p:cNvSpPr>
                <a:spLocks noChangeArrowheads="1"/>
              </p:cNvSpPr>
              <p:nvPr/>
            </p:nvSpPr>
            <p:spPr bwMode="gray">
              <a:xfrm>
                <a:off x="2245" y="3385"/>
                <a:ext cx="318" cy="363"/>
              </a:xfrm>
              <a:prstGeom prst="chevron">
                <a:avLst>
                  <a:gd name="adj" fmla="val 52514"/>
                </a:avLst>
              </a:prstGeom>
              <a:solidFill>
                <a:schemeClr val="accent2"/>
              </a:solidFill>
              <a:ln>
                <a:headEnd/>
                <a:tailEnd/>
              </a:ln>
            </p:spPr>
            <p:style>
              <a:lnRef idx="1">
                <a:schemeClr val="dk1"/>
              </a:lnRef>
              <a:fillRef idx="2">
                <a:schemeClr val="dk1"/>
              </a:fillRef>
              <a:effectRef idx="1">
                <a:schemeClr val="dk1"/>
              </a:effectRef>
              <a:fontRef idx="minor">
                <a:schemeClr val="dk1"/>
              </a:fontRef>
            </p:style>
            <p:txBody>
              <a:bodyPr wrap="none" anchor="ctr"/>
              <a:lstStyle/>
              <a:p>
                <a:endParaRPr lang="zh-CN" altLang="en-US"/>
              </a:p>
            </p:txBody>
          </p:sp>
        </p:grpSp>
        <p:grpSp>
          <p:nvGrpSpPr>
            <p:cNvPr id="9" name="Group 51"/>
            <p:cNvGrpSpPr>
              <a:grpSpLocks/>
            </p:cNvGrpSpPr>
            <p:nvPr/>
          </p:nvGrpSpPr>
          <p:grpSpPr bwMode="auto">
            <a:xfrm rot="5400000">
              <a:off x="2193329" y="2478787"/>
              <a:ext cx="328912" cy="107950"/>
              <a:chOff x="2064" y="3385"/>
              <a:chExt cx="499" cy="363"/>
            </a:xfrm>
          </p:grpSpPr>
          <p:sp>
            <p:nvSpPr>
              <p:cNvPr id="21" name="AutoShape 52"/>
              <p:cNvSpPr>
                <a:spLocks noChangeArrowheads="1"/>
              </p:cNvSpPr>
              <p:nvPr/>
            </p:nvSpPr>
            <p:spPr bwMode="gray">
              <a:xfrm>
                <a:off x="2064" y="3385"/>
                <a:ext cx="318" cy="363"/>
              </a:xfrm>
              <a:prstGeom prst="chevron">
                <a:avLst>
                  <a:gd name="adj" fmla="val 52514"/>
                </a:avLst>
              </a:prstGeom>
              <a:solidFill>
                <a:schemeClr val="accent2"/>
              </a:solidFill>
              <a:ln>
                <a:headEnd/>
                <a:tailEnd/>
              </a:ln>
            </p:spPr>
            <p:style>
              <a:lnRef idx="1">
                <a:schemeClr val="dk1"/>
              </a:lnRef>
              <a:fillRef idx="2">
                <a:schemeClr val="dk1"/>
              </a:fillRef>
              <a:effectRef idx="1">
                <a:schemeClr val="dk1"/>
              </a:effectRef>
              <a:fontRef idx="minor">
                <a:schemeClr val="dk1"/>
              </a:fontRef>
            </p:style>
            <p:txBody>
              <a:bodyPr wrap="none" anchor="ctr"/>
              <a:lstStyle/>
              <a:p>
                <a:endParaRPr lang="zh-CN" altLang="en-US"/>
              </a:p>
            </p:txBody>
          </p:sp>
          <p:sp>
            <p:nvSpPr>
              <p:cNvPr id="22" name="AutoShape 53"/>
              <p:cNvSpPr>
                <a:spLocks noChangeArrowheads="1"/>
              </p:cNvSpPr>
              <p:nvPr/>
            </p:nvSpPr>
            <p:spPr bwMode="gray">
              <a:xfrm>
                <a:off x="2245" y="3385"/>
                <a:ext cx="318" cy="363"/>
              </a:xfrm>
              <a:prstGeom prst="chevron">
                <a:avLst>
                  <a:gd name="adj" fmla="val 52514"/>
                </a:avLst>
              </a:prstGeom>
              <a:solidFill>
                <a:schemeClr val="accent2"/>
              </a:solidFill>
              <a:ln>
                <a:headEnd/>
                <a:tailEnd/>
              </a:ln>
            </p:spPr>
            <p:style>
              <a:lnRef idx="1">
                <a:schemeClr val="dk1"/>
              </a:lnRef>
              <a:fillRef idx="2">
                <a:schemeClr val="dk1"/>
              </a:fillRef>
              <a:effectRef idx="1">
                <a:schemeClr val="dk1"/>
              </a:effectRef>
              <a:fontRef idx="minor">
                <a:schemeClr val="dk1"/>
              </a:fontRef>
            </p:style>
            <p:txBody>
              <a:bodyPr wrap="none" anchor="ctr"/>
              <a:lstStyle/>
              <a:p>
                <a:endParaRPr lang="zh-CN" altLang="en-US"/>
              </a:p>
            </p:txBody>
          </p:sp>
        </p:grpSp>
        <p:sp>
          <p:nvSpPr>
            <p:cNvPr id="24" name="TextBox 23"/>
            <p:cNvSpPr txBox="1"/>
            <p:nvPr/>
          </p:nvSpPr>
          <p:spPr>
            <a:xfrm>
              <a:off x="1928912" y="2695448"/>
              <a:ext cx="288032" cy="1077218"/>
            </a:xfrm>
            <a:prstGeom prst="rect">
              <a:avLst/>
            </a:prstGeom>
            <a:noFill/>
          </p:spPr>
          <p:txBody>
            <a:bodyPr wrap="square" rtlCol="0">
              <a:spAutoFit/>
            </a:bodyPr>
            <a:lstStyle/>
            <a:p>
              <a:r>
                <a:rPr lang="zh-CN" altLang="en-US" sz="1600" b="0" dirty="0" smtClean="0">
                  <a:effectLst/>
                  <a:latin typeface="仿宋_GB2312" pitchFamily="49" charset="-122"/>
                  <a:ea typeface="仿宋_GB2312" pitchFamily="49" charset="-122"/>
                </a:rPr>
                <a:t>转让日期</a:t>
              </a:r>
              <a:endParaRPr lang="zh-CN" altLang="en-US" sz="1600" b="0" dirty="0">
                <a:effectLst/>
                <a:latin typeface="仿宋_GB2312" pitchFamily="49" charset="-122"/>
                <a:ea typeface="仿宋_GB2312" pitchFamily="49" charset="-122"/>
              </a:endParaRPr>
            </a:p>
          </p:txBody>
        </p:sp>
        <p:sp>
          <p:nvSpPr>
            <p:cNvPr id="25" name="TextBox 24"/>
            <p:cNvSpPr txBox="1"/>
            <p:nvPr/>
          </p:nvSpPr>
          <p:spPr>
            <a:xfrm>
              <a:off x="2221136" y="2672782"/>
              <a:ext cx="288032" cy="1323439"/>
            </a:xfrm>
            <a:prstGeom prst="rect">
              <a:avLst/>
            </a:prstGeom>
            <a:noFill/>
          </p:spPr>
          <p:txBody>
            <a:bodyPr wrap="square" rtlCol="0">
              <a:spAutoFit/>
            </a:bodyPr>
            <a:lstStyle/>
            <a:p>
              <a:r>
                <a:rPr lang="zh-CN" altLang="en-US" sz="1600" b="0" dirty="0" smtClean="0">
                  <a:effectLst/>
                  <a:latin typeface="仿宋_GB2312" pitchFamily="49" charset="-122"/>
                  <a:ea typeface="仿宋_GB2312" pitchFamily="49" charset="-122"/>
                </a:rPr>
                <a:t>融资发放日</a:t>
              </a:r>
              <a:endParaRPr lang="zh-CN" altLang="en-US" sz="1600" b="0" dirty="0">
                <a:effectLst/>
                <a:latin typeface="仿宋_GB2312" pitchFamily="49" charset="-122"/>
                <a:ea typeface="仿宋_GB2312" pitchFamily="49" charset="-122"/>
              </a:endParaRPr>
            </a:p>
          </p:txBody>
        </p:sp>
        <p:grpSp>
          <p:nvGrpSpPr>
            <p:cNvPr id="10" name="Group 51"/>
            <p:cNvGrpSpPr>
              <a:grpSpLocks/>
            </p:cNvGrpSpPr>
            <p:nvPr/>
          </p:nvGrpSpPr>
          <p:grpSpPr bwMode="auto">
            <a:xfrm rot="5400000">
              <a:off x="6261719" y="2477304"/>
              <a:ext cx="328912" cy="107950"/>
              <a:chOff x="2064" y="3385"/>
              <a:chExt cx="499" cy="363"/>
            </a:xfrm>
          </p:grpSpPr>
          <p:sp>
            <p:nvSpPr>
              <p:cNvPr id="27" name="AutoShape 52"/>
              <p:cNvSpPr>
                <a:spLocks noChangeArrowheads="1"/>
              </p:cNvSpPr>
              <p:nvPr/>
            </p:nvSpPr>
            <p:spPr bwMode="gray">
              <a:xfrm>
                <a:off x="2064" y="3385"/>
                <a:ext cx="318" cy="363"/>
              </a:xfrm>
              <a:prstGeom prst="chevron">
                <a:avLst>
                  <a:gd name="adj" fmla="val 52514"/>
                </a:avLst>
              </a:prstGeom>
              <a:solidFill>
                <a:schemeClr val="accent2"/>
              </a:solidFill>
              <a:ln>
                <a:headEnd/>
                <a:tailEnd/>
              </a:ln>
            </p:spPr>
            <p:style>
              <a:lnRef idx="1">
                <a:schemeClr val="dk1"/>
              </a:lnRef>
              <a:fillRef idx="2">
                <a:schemeClr val="dk1"/>
              </a:fillRef>
              <a:effectRef idx="1">
                <a:schemeClr val="dk1"/>
              </a:effectRef>
              <a:fontRef idx="minor">
                <a:schemeClr val="dk1"/>
              </a:fontRef>
            </p:style>
            <p:txBody>
              <a:bodyPr wrap="none" anchor="ctr"/>
              <a:lstStyle/>
              <a:p>
                <a:endParaRPr lang="zh-CN" altLang="en-US"/>
              </a:p>
            </p:txBody>
          </p:sp>
          <p:sp>
            <p:nvSpPr>
              <p:cNvPr id="28" name="AutoShape 53"/>
              <p:cNvSpPr>
                <a:spLocks noChangeArrowheads="1"/>
              </p:cNvSpPr>
              <p:nvPr/>
            </p:nvSpPr>
            <p:spPr bwMode="gray">
              <a:xfrm>
                <a:off x="2245" y="3385"/>
                <a:ext cx="318" cy="363"/>
              </a:xfrm>
              <a:prstGeom prst="chevron">
                <a:avLst>
                  <a:gd name="adj" fmla="val 52514"/>
                </a:avLst>
              </a:prstGeom>
              <a:solidFill>
                <a:schemeClr val="accent2"/>
              </a:solidFill>
              <a:ln>
                <a:headEnd/>
                <a:tailEnd/>
              </a:ln>
            </p:spPr>
            <p:style>
              <a:lnRef idx="1">
                <a:schemeClr val="dk1"/>
              </a:lnRef>
              <a:fillRef idx="2">
                <a:schemeClr val="dk1"/>
              </a:fillRef>
              <a:effectRef idx="1">
                <a:schemeClr val="dk1"/>
              </a:effectRef>
              <a:fontRef idx="minor">
                <a:schemeClr val="dk1"/>
              </a:fontRef>
            </p:style>
            <p:txBody>
              <a:bodyPr wrap="none" anchor="ctr"/>
              <a:lstStyle/>
              <a:p>
                <a:endParaRPr lang="zh-CN" altLang="en-US"/>
              </a:p>
            </p:txBody>
          </p:sp>
        </p:grpSp>
        <p:sp>
          <p:nvSpPr>
            <p:cNvPr id="30" name="TextBox 29"/>
            <p:cNvSpPr txBox="1"/>
            <p:nvPr/>
          </p:nvSpPr>
          <p:spPr>
            <a:xfrm>
              <a:off x="6300192" y="2635651"/>
              <a:ext cx="288032" cy="1323439"/>
            </a:xfrm>
            <a:prstGeom prst="rect">
              <a:avLst/>
            </a:prstGeom>
            <a:noFill/>
          </p:spPr>
          <p:txBody>
            <a:bodyPr wrap="square" rtlCol="0">
              <a:spAutoFit/>
            </a:bodyPr>
            <a:lstStyle/>
            <a:p>
              <a:r>
                <a:rPr lang="zh-CN" altLang="en-US" sz="1600" b="0" dirty="0" smtClean="0">
                  <a:effectLst/>
                  <a:latin typeface="仿宋_GB2312" pitchFamily="49" charset="-122"/>
                  <a:ea typeface="仿宋_GB2312" pitchFamily="49" charset="-122"/>
                </a:rPr>
                <a:t>融资到期日</a:t>
              </a:r>
              <a:endParaRPr lang="zh-CN" altLang="en-US" sz="1600" b="0" dirty="0">
                <a:effectLst/>
                <a:latin typeface="仿宋_GB2312" pitchFamily="49" charset="-122"/>
                <a:ea typeface="仿宋_GB2312" pitchFamily="49" charset="-122"/>
              </a:endParaRPr>
            </a:p>
          </p:txBody>
        </p:sp>
        <p:grpSp>
          <p:nvGrpSpPr>
            <p:cNvPr id="14" name="Group 51"/>
            <p:cNvGrpSpPr>
              <a:grpSpLocks/>
            </p:cNvGrpSpPr>
            <p:nvPr/>
          </p:nvGrpSpPr>
          <p:grpSpPr bwMode="auto">
            <a:xfrm rot="5400000">
              <a:off x="4605535" y="2482796"/>
              <a:ext cx="328912" cy="107950"/>
              <a:chOff x="2064" y="3385"/>
              <a:chExt cx="499" cy="363"/>
            </a:xfrm>
          </p:grpSpPr>
          <p:sp>
            <p:nvSpPr>
              <p:cNvPr id="32" name="AutoShape 52"/>
              <p:cNvSpPr>
                <a:spLocks noChangeArrowheads="1"/>
              </p:cNvSpPr>
              <p:nvPr/>
            </p:nvSpPr>
            <p:spPr bwMode="gray">
              <a:xfrm>
                <a:off x="2064" y="3385"/>
                <a:ext cx="318" cy="363"/>
              </a:xfrm>
              <a:prstGeom prst="chevron">
                <a:avLst>
                  <a:gd name="adj" fmla="val 52514"/>
                </a:avLst>
              </a:prstGeom>
              <a:solidFill>
                <a:schemeClr val="accent2"/>
              </a:solidFill>
              <a:ln>
                <a:headEnd/>
                <a:tailEnd/>
              </a:ln>
            </p:spPr>
            <p:style>
              <a:lnRef idx="1">
                <a:schemeClr val="dk1"/>
              </a:lnRef>
              <a:fillRef idx="2">
                <a:schemeClr val="dk1"/>
              </a:fillRef>
              <a:effectRef idx="1">
                <a:schemeClr val="dk1"/>
              </a:effectRef>
              <a:fontRef idx="minor">
                <a:schemeClr val="dk1"/>
              </a:fontRef>
            </p:style>
            <p:txBody>
              <a:bodyPr wrap="none" anchor="ctr"/>
              <a:lstStyle/>
              <a:p>
                <a:endParaRPr lang="zh-CN" altLang="en-US"/>
              </a:p>
            </p:txBody>
          </p:sp>
          <p:sp>
            <p:nvSpPr>
              <p:cNvPr id="33" name="AutoShape 53"/>
              <p:cNvSpPr>
                <a:spLocks noChangeArrowheads="1"/>
              </p:cNvSpPr>
              <p:nvPr/>
            </p:nvSpPr>
            <p:spPr bwMode="gray">
              <a:xfrm>
                <a:off x="2245" y="3385"/>
                <a:ext cx="318" cy="363"/>
              </a:xfrm>
              <a:prstGeom prst="chevron">
                <a:avLst>
                  <a:gd name="adj" fmla="val 52514"/>
                </a:avLst>
              </a:prstGeom>
              <a:solidFill>
                <a:schemeClr val="accent2"/>
              </a:solidFill>
              <a:ln>
                <a:headEnd/>
                <a:tailEnd/>
              </a:ln>
            </p:spPr>
            <p:style>
              <a:lnRef idx="1">
                <a:schemeClr val="dk1"/>
              </a:lnRef>
              <a:fillRef idx="2">
                <a:schemeClr val="dk1"/>
              </a:fillRef>
              <a:effectRef idx="1">
                <a:schemeClr val="dk1"/>
              </a:effectRef>
              <a:fontRef idx="minor">
                <a:schemeClr val="dk1"/>
              </a:fontRef>
            </p:style>
            <p:txBody>
              <a:bodyPr wrap="none" anchor="ctr"/>
              <a:lstStyle/>
              <a:p>
                <a:endParaRPr lang="zh-CN" altLang="en-US"/>
              </a:p>
            </p:txBody>
          </p:sp>
        </p:grpSp>
        <p:grpSp>
          <p:nvGrpSpPr>
            <p:cNvPr id="16" name="Group 51"/>
            <p:cNvGrpSpPr>
              <a:grpSpLocks/>
            </p:cNvGrpSpPr>
            <p:nvPr/>
          </p:nvGrpSpPr>
          <p:grpSpPr bwMode="auto">
            <a:xfrm rot="5400000">
              <a:off x="5973687" y="2482568"/>
              <a:ext cx="328912" cy="107950"/>
              <a:chOff x="2137" y="3385"/>
              <a:chExt cx="499" cy="363"/>
            </a:xfrm>
          </p:grpSpPr>
          <p:sp>
            <p:nvSpPr>
              <p:cNvPr id="36" name="AutoShape 52"/>
              <p:cNvSpPr>
                <a:spLocks noChangeArrowheads="1"/>
              </p:cNvSpPr>
              <p:nvPr/>
            </p:nvSpPr>
            <p:spPr bwMode="gray">
              <a:xfrm>
                <a:off x="2137" y="3385"/>
                <a:ext cx="318" cy="363"/>
              </a:xfrm>
              <a:prstGeom prst="chevron">
                <a:avLst>
                  <a:gd name="adj" fmla="val 52514"/>
                </a:avLst>
              </a:prstGeom>
              <a:solidFill>
                <a:schemeClr val="accent2"/>
              </a:solidFill>
              <a:ln>
                <a:headEnd/>
                <a:tailEnd/>
              </a:ln>
            </p:spPr>
            <p:style>
              <a:lnRef idx="1">
                <a:schemeClr val="dk1"/>
              </a:lnRef>
              <a:fillRef idx="2">
                <a:schemeClr val="dk1"/>
              </a:fillRef>
              <a:effectRef idx="1">
                <a:schemeClr val="dk1"/>
              </a:effectRef>
              <a:fontRef idx="minor">
                <a:schemeClr val="dk1"/>
              </a:fontRef>
            </p:style>
            <p:txBody>
              <a:bodyPr wrap="none" anchor="ctr"/>
              <a:lstStyle/>
              <a:p>
                <a:endParaRPr lang="zh-CN" altLang="en-US"/>
              </a:p>
            </p:txBody>
          </p:sp>
          <p:sp>
            <p:nvSpPr>
              <p:cNvPr id="37" name="AutoShape 53"/>
              <p:cNvSpPr>
                <a:spLocks noChangeArrowheads="1"/>
              </p:cNvSpPr>
              <p:nvPr/>
            </p:nvSpPr>
            <p:spPr bwMode="gray">
              <a:xfrm>
                <a:off x="2318" y="3385"/>
                <a:ext cx="318" cy="363"/>
              </a:xfrm>
              <a:prstGeom prst="chevron">
                <a:avLst>
                  <a:gd name="adj" fmla="val 52514"/>
                </a:avLst>
              </a:prstGeom>
              <a:solidFill>
                <a:schemeClr val="accent2"/>
              </a:solidFill>
              <a:ln>
                <a:headEnd/>
                <a:tailEnd/>
              </a:ln>
            </p:spPr>
            <p:style>
              <a:lnRef idx="1">
                <a:schemeClr val="dk1"/>
              </a:lnRef>
              <a:fillRef idx="2">
                <a:schemeClr val="dk1"/>
              </a:fillRef>
              <a:effectRef idx="1">
                <a:schemeClr val="dk1"/>
              </a:effectRef>
              <a:fontRef idx="minor">
                <a:schemeClr val="dk1"/>
              </a:fontRef>
            </p:style>
            <p:txBody>
              <a:bodyPr wrap="none" anchor="ctr"/>
              <a:lstStyle/>
              <a:p>
                <a:endParaRPr lang="zh-CN" altLang="en-US"/>
              </a:p>
            </p:txBody>
          </p:sp>
        </p:grpSp>
        <p:sp>
          <p:nvSpPr>
            <p:cNvPr id="38" name="TextBox 37"/>
            <p:cNvSpPr txBox="1"/>
            <p:nvPr/>
          </p:nvSpPr>
          <p:spPr>
            <a:xfrm>
              <a:off x="6012160" y="2628443"/>
              <a:ext cx="288032" cy="1815882"/>
            </a:xfrm>
            <a:prstGeom prst="rect">
              <a:avLst/>
            </a:prstGeom>
            <a:noFill/>
          </p:spPr>
          <p:txBody>
            <a:bodyPr wrap="square" rtlCol="0">
              <a:spAutoFit/>
            </a:bodyPr>
            <a:lstStyle/>
            <a:p>
              <a:r>
                <a:rPr lang="zh-CN" altLang="en-US" sz="1600" b="0" dirty="0" smtClean="0">
                  <a:effectLst/>
                  <a:latin typeface="仿宋_GB2312" pitchFamily="49" charset="-122"/>
                  <a:ea typeface="仿宋_GB2312" pitchFamily="49" charset="-122"/>
                </a:rPr>
                <a:t>应收账款宽限期</a:t>
              </a:r>
              <a:endParaRPr lang="zh-CN" altLang="en-US" sz="1600" b="0" dirty="0">
                <a:effectLst/>
                <a:latin typeface="仿宋_GB2312" pitchFamily="49" charset="-122"/>
                <a:ea typeface="仿宋_GB2312" pitchFamily="49" charset="-122"/>
              </a:endParaRPr>
            </a:p>
          </p:txBody>
        </p:sp>
        <p:sp>
          <p:nvSpPr>
            <p:cNvPr id="42" name="左大括号 41"/>
            <p:cNvSpPr/>
            <p:nvPr/>
          </p:nvSpPr>
          <p:spPr bwMode="auto">
            <a:xfrm rot="5400000">
              <a:off x="3095834" y="656693"/>
              <a:ext cx="288033" cy="2952330"/>
            </a:xfrm>
            <a:prstGeom prst="leftBrace">
              <a:avLst/>
            </a:prstGeom>
            <a:solidFill>
              <a:schemeClr val="bg1"/>
            </a:solidFill>
            <a:ln w="9525" cap="flat" cmpd="sng" algn="ctr">
              <a:solidFill>
                <a:schemeClr val="tx1"/>
              </a:solidFill>
              <a:prstDash val="solid"/>
              <a:round/>
              <a:headEnd type="none" w="med" len="med"/>
              <a:tailEnd type="none" w="med" len="med"/>
            </a:ln>
            <a:effectLst>
              <a:outerShdw blurRad="50800" dist="50800" dir="5400000" algn="ctr" rotWithShape="0">
                <a:schemeClr val="bg1"/>
              </a:outerShdw>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1" lang="zh-CN" altLang="en-US" sz="2000" b="1" i="0" u="none" strike="noStrike" cap="none" normalizeH="0" baseline="0" smtClean="0">
                <a:ln>
                  <a:noFill/>
                </a:ln>
                <a:solidFill>
                  <a:schemeClr val="tx1"/>
                </a:solidFill>
                <a:effectLst>
                  <a:outerShdw blurRad="38100" dist="38100" dir="2700000" algn="tl">
                    <a:srgbClr val="000000">
                      <a:alpha val="43137"/>
                    </a:srgbClr>
                  </a:outerShdw>
                </a:effectLst>
                <a:latin typeface="黑体" pitchFamily="2" charset="-122"/>
                <a:ea typeface="黑体" pitchFamily="2" charset="-122"/>
              </a:endParaRPr>
            </a:p>
          </p:txBody>
        </p:sp>
        <p:sp>
          <p:nvSpPr>
            <p:cNvPr id="43" name="TextBox 42"/>
            <p:cNvSpPr txBox="1"/>
            <p:nvPr/>
          </p:nvSpPr>
          <p:spPr>
            <a:xfrm>
              <a:off x="2987824" y="1700808"/>
              <a:ext cx="648072" cy="338554"/>
            </a:xfrm>
            <a:prstGeom prst="rect">
              <a:avLst/>
            </a:prstGeom>
            <a:noFill/>
          </p:spPr>
          <p:txBody>
            <a:bodyPr wrap="square" rtlCol="0">
              <a:spAutoFit/>
            </a:bodyPr>
            <a:lstStyle/>
            <a:p>
              <a:r>
                <a:rPr lang="zh-CN" altLang="en-US" sz="1600" b="0" dirty="0" smtClean="0">
                  <a:effectLst/>
                  <a:latin typeface="仿宋_GB2312" pitchFamily="49" charset="-122"/>
                  <a:ea typeface="仿宋_GB2312" pitchFamily="49" charset="-122"/>
                </a:rPr>
                <a:t>账期</a:t>
              </a:r>
              <a:endParaRPr lang="zh-CN" altLang="en-US" sz="1600" b="0" dirty="0">
                <a:effectLst/>
                <a:latin typeface="仿宋_GB2312" pitchFamily="49" charset="-122"/>
                <a:ea typeface="仿宋_GB2312" pitchFamily="49" charset="-122"/>
              </a:endParaRPr>
            </a:p>
          </p:txBody>
        </p:sp>
        <p:sp>
          <p:nvSpPr>
            <p:cNvPr id="44" name="左大括号 43"/>
            <p:cNvSpPr/>
            <p:nvPr/>
          </p:nvSpPr>
          <p:spPr bwMode="auto">
            <a:xfrm rot="5400000">
              <a:off x="5292081" y="1484785"/>
              <a:ext cx="288033" cy="1296146"/>
            </a:xfrm>
            <a:prstGeom prst="leftBrace">
              <a:avLst/>
            </a:prstGeom>
            <a:noFill/>
            <a:ln w="9525" cap="flat" cmpd="sng" algn="ctr">
              <a:solidFill>
                <a:schemeClr val="tx1"/>
              </a:solidFill>
              <a:prstDash val="solid"/>
              <a:round/>
              <a:headEnd type="none" w="med" len="med"/>
              <a:tailEnd type="none" w="med" len="med"/>
            </a:ln>
            <a:effectLst>
              <a:outerShdw blurRad="50800" dist="50800" dir="5400000" algn="ctr" rotWithShape="0">
                <a:schemeClr val="bg1"/>
              </a:outerShdw>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1" lang="zh-CN" altLang="en-US" sz="2000" b="1" i="0" u="none" strike="noStrike" cap="none" normalizeH="0" baseline="0" smtClean="0">
                <a:ln>
                  <a:noFill/>
                </a:ln>
                <a:solidFill>
                  <a:schemeClr val="tx1"/>
                </a:solidFill>
                <a:effectLst>
                  <a:outerShdw blurRad="38100" dist="38100" dir="2700000" algn="tl">
                    <a:srgbClr val="000000">
                      <a:alpha val="43137"/>
                    </a:srgbClr>
                  </a:outerShdw>
                </a:effectLst>
                <a:latin typeface="黑体" pitchFamily="2" charset="-122"/>
                <a:ea typeface="黑体" pitchFamily="2" charset="-122"/>
              </a:endParaRPr>
            </a:p>
          </p:txBody>
        </p:sp>
        <p:sp>
          <p:nvSpPr>
            <p:cNvPr id="45" name="TextBox 44"/>
            <p:cNvSpPr txBox="1"/>
            <p:nvPr/>
          </p:nvSpPr>
          <p:spPr>
            <a:xfrm>
              <a:off x="4932040" y="1722294"/>
              <a:ext cx="936104" cy="338554"/>
            </a:xfrm>
            <a:prstGeom prst="rect">
              <a:avLst/>
            </a:prstGeom>
            <a:noFill/>
          </p:spPr>
          <p:txBody>
            <a:bodyPr wrap="square" rtlCol="0">
              <a:spAutoFit/>
            </a:bodyPr>
            <a:lstStyle/>
            <a:p>
              <a:r>
                <a:rPr lang="zh-CN" altLang="en-US" sz="1600" b="0" dirty="0" smtClean="0">
                  <a:effectLst/>
                  <a:latin typeface="仿宋_GB2312" pitchFamily="49" charset="-122"/>
                  <a:ea typeface="仿宋_GB2312" pitchFamily="49" charset="-122"/>
                </a:rPr>
                <a:t>宽限期</a:t>
              </a:r>
              <a:endParaRPr lang="zh-CN" altLang="en-US" sz="1600" b="0" dirty="0">
                <a:effectLst/>
                <a:latin typeface="仿宋_GB2312" pitchFamily="49" charset="-122"/>
                <a:ea typeface="仿宋_GB2312" pitchFamily="49" charset="-122"/>
              </a:endParaRPr>
            </a:p>
          </p:txBody>
        </p:sp>
        <p:sp>
          <p:nvSpPr>
            <p:cNvPr id="49" name="右大括号 48"/>
            <p:cNvSpPr/>
            <p:nvPr/>
          </p:nvSpPr>
          <p:spPr bwMode="auto">
            <a:xfrm rot="5400000">
              <a:off x="4175956" y="2384884"/>
              <a:ext cx="432048" cy="4104456"/>
            </a:xfrm>
            <a:prstGeom prst="rightBrac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1" lang="zh-CN" altLang="en-US" sz="2000" b="1" i="0" u="none" strike="noStrike" cap="none" normalizeH="0" baseline="0" smtClean="0">
                <a:ln>
                  <a:noFill/>
                </a:ln>
                <a:solidFill>
                  <a:schemeClr val="tx1"/>
                </a:solidFill>
                <a:effectLst>
                  <a:outerShdw blurRad="38100" dist="38100" dir="2700000" algn="tl">
                    <a:srgbClr val="000000">
                      <a:alpha val="43137"/>
                    </a:srgbClr>
                  </a:outerShdw>
                </a:effectLst>
                <a:latin typeface="黑体" pitchFamily="2" charset="-122"/>
                <a:ea typeface="黑体" pitchFamily="2" charset="-122"/>
              </a:endParaRPr>
            </a:p>
          </p:txBody>
        </p:sp>
        <p:sp>
          <p:nvSpPr>
            <p:cNvPr id="51" name="TextBox 50"/>
            <p:cNvSpPr txBox="1"/>
            <p:nvPr/>
          </p:nvSpPr>
          <p:spPr>
            <a:xfrm>
              <a:off x="3995936" y="4674622"/>
              <a:ext cx="936104" cy="338554"/>
            </a:xfrm>
            <a:prstGeom prst="rect">
              <a:avLst/>
            </a:prstGeom>
            <a:noFill/>
          </p:spPr>
          <p:txBody>
            <a:bodyPr wrap="square" rtlCol="0">
              <a:spAutoFit/>
            </a:bodyPr>
            <a:lstStyle/>
            <a:p>
              <a:endParaRPr lang="zh-CN" altLang="en-US" sz="1600" b="0" dirty="0">
                <a:effectLst/>
                <a:latin typeface="仿宋_GB2312" pitchFamily="49" charset="-122"/>
                <a:ea typeface="仿宋_GB2312" pitchFamily="49" charset="-122"/>
              </a:endParaRPr>
            </a:p>
          </p:txBody>
        </p:sp>
        <p:sp>
          <p:nvSpPr>
            <p:cNvPr id="52" name="TextBox 51"/>
            <p:cNvSpPr txBox="1"/>
            <p:nvPr/>
          </p:nvSpPr>
          <p:spPr>
            <a:xfrm>
              <a:off x="3818012" y="4725144"/>
              <a:ext cx="1152128" cy="338554"/>
            </a:xfrm>
            <a:prstGeom prst="rect">
              <a:avLst/>
            </a:prstGeom>
            <a:noFill/>
          </p:spPr>
          <p:txBody>
            <a:bodyPr wrap="square" rtlCol="0">
              <a:spAutoFit/>
            </a:bodyPr>
            <a:lstStyle/>
            <a:p>
              <a:r>
                <a:rPr lang="zh-CN" altLang="en-US" sz="1600" b="0" dirty="0" smtClean="0">
                  <a:effectLst/>
                  <a:latin typeface="仿宋_GB2312" pitchFamily="49" charset="-122"/>
                  <a:ea typeface="仿宋_GB2312" pitchFamily="49" charset="-122"/>
                </a:rPr>
                <a:t>融资期限</a:t>
              </a:r>
              <a:endParaRPr lang="zh-CN" altLang="en-US" sz="1600" b="0" dirty="0">
                <a:effectLst/>
                <a:latin typeface="仿宋_GB2312" pitchFamily="49" charset="-122"/>
                <a:ea typeface="仿宋_GB2312" pitchFamily="49" charset="-122"/>
              </a:endParaRPr>
            </a:p>
          </p:txBody>
        </p:sp>
      </p:grpSp>
      <p:sp>
        <p:nvSpPr>
          <p:cNvPr id="53" name="圆角矩形标注 52"/>
          <p:cNvSpPr/>
          <p:nvPr/>
        </p:nvSpPr>
        <p:spPr bwMode="auto">
          <a:xfrm>
            <a:off x="1143590" y="5165640"/>
            <a:ext cx="5088565" cy="1191816"/>
          </a:xfrm>
          <a:prstGeom prst="wedgeRoundRectCallou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 typeface="Wingdings" pitchFamily="2" charset="2"/>
              <a:buChar char="l"/>
              <a:tabLst/>
            </a:pPr>
            <a:r>
              <a:rPr kumimoji="1" lang="zh-CN" altLang="en-US" sz="1600" b="0" i="0" u="none" strike="noStrike" cap="none" normalizeH="0" baseline="0" dirty="0" smtClean="0">
                <a:ln>
                  <a:noFill/>
                </a:ln>
                <a:solidFill>
                  <a:schemeClr val="tx1"/>
                </a:solidFill>
                <a:effectLst/>
                <a:latin typeface="仿宋_GB2312" pitchFamily="49" charset="-122"/>
                <a:ea typeface="仿宋_GB2312" pitchFamily="49" charset="-122"/>
              </a:rPr>
              <a:t> 发票日期</a:t>
            </a:r>
            <a:r>
              <a:rPr lang="en-US" altLang="zh-CN" sz="1600" b="0" dirty="0" smtClean="0">
                <a:effectLst/>
                <a:latin typeface="仿宋_GB2312" pitchFamily="49" charset="-122"/>
                <a:ea typeface="仿宋_GB2312" pitchFamily="49" charset="-122"/>
              </a:rPr>
              <a:t>&lt;=</a:t>
            </a:r>
            <a:r>
              <a:rPr lang="zh-CN" altLang="en-US" sz="1600" b="0" dirty="0" smtClean="0">
                <a:effectLst/>
                <a:latin typeface="仿宋_GB2312" pitchFamily="49" charset="-122"/>
                <a:ea typeface="仿宋_GB2312" pitchFamily="49" charset="-122"/>
              </a:rPr>
              <a:t>转让日期</a:t>
            </a:r>
            <a:r>
              <a:rPr lang="en-US" altLang="zh-CN" sz="1600" b="0" dirty="0" smtClean="0">
                <a:effectLst/>
                <a:latin typeface="仿宋_GB2312" pitchFamily="49" charset="-122"/>
                <a:ea typeface="仿宋_GB2312" pitchFamily="49" charset="-122"/>
              </a:rPr>
              <a:t>&lt;=</a:t>
            </a:r>
            <a:r>
              <a:rPr lang="zh-CN" altLang="en-US" sz="1600" b="0" dirty="0" smtClean="0">
                <a:effectLst/>
                <a:latin typeface="仿宋_GB2312" pitchFamily="49" charset="-122"/>
                <a:ea typeface="仿宋_GB2312" pitchFamily="49" charset="-122"/>
              </a:rPr>
              <a:t>融资发放日期</a:t>
            </a:r>
            <a:endParaRPr lang="en-US" altLang="zh-CN" sz="1600" b="0" dirty="0" smtClean="0">
              <a:effectLst/>
              <a:latin typeface="仿宋_GB2312" pitchFamily="49" charset="-122"/>
              <a:ea typeface="仿宋_GB2312" pitchFamily="49" charset="-122"/>
            </a:endParaRPr>
          </a:p>
          <a:p>
            <a:pPr marL="0" marR="0" indent="0" algn="l" defTabSz="914400" rtl="0" eaLnBrk="0" fontAlgn="base" latinLnBrk="0" hangingPunct="0">
              <a:lnSpc>
                <a:spcPct val="100000"/>
              </a:lnSpc>
              <a:spcBef>
                <a:spcPct val="50000"/>
              </a:spcBef>
              <a:spcAft>
                <a:spcPct val="0"/>
              </a:spcAft>
              <a:buClrTx/>
              <a:buSzTx/>
              <a:buFont typeface="Wingdings" pitchFamily="2" charset="2"/>
              <a:buChar char="l"/>
              <a:tabLst/>
            </a:pPr>
            <a:r>
              <a:rPr kumimoji="1" lang="en-US" altLang="zh-CN" sz="1600" b="0" i="0" u="none" strike="noStrike" cap="none" normalizeH="0" baseline="0" dirty="0" smtClean="0">
                <a:ln>
                  <a:noFill/>
                </a:ln>
                <a:solidFill>
                  <a:schemeClr val="tx1"/>
                </a:solidFill>
                <a:effectLst/>
                <a:latin typeface="仿宋_GB2312" pitchFamily="49" charset="-122"/>
                <a:ea typeface="仿宋_GB2312" pitchFamily="49" charset="-122"/>
              </a:rPr>
              <a:t> </a:t>
            </a:r>
            <a:r>
              <a:rPr kumimoji="1" lang="zh-CN" altLang="en-US" sz="1600" b="0" i="0" u="none" strike="noStrike" cap="none" normalizeH="0" baseline="0" dirty="0" smtClean="0">
                <a:ln>
                  <a:noFill/>
                </a:ln>
                <a:solidFill>
                  <a:schemeClr val="tx1"/>
                </a:solidFill>
                <a:effectLst/>
                <a:latin typeface="仿宋_GB2312" pitchFamily="49" charset="-122"/>
                <a:ea typeface="仿宋_GB2312" pitchFamily="49" charset="-122"/>
              </a:rPr>
              <a:t>应收账款宽限期</a:t>
            </a:r>
            <a:r>
              <a:rPr kumimoji="1" lang="en-US" altLang="zh-CN" sz="1600" b="0" i="0" u="none" strike="noStrike" cap="none" normalizeH="0" baseline="0" dirty="0" smtClean="0">
                <a:ln>
                  <a:noFill/>
                </a:ln>
                <a:solidFill>
                  <a:schemeClr val="tx1"/>
                </a:solidFill>
                <a:effectLst/>
                <a:latin typeface="仿宋_GB2312" pitchFamily="49" charset="-122"/>
                <a:ea typeface="仿宋_GB2312" pitchFamily="49" charset="-122"/>
              </a:rPr>
              <a:t>&lt;=</a:t>
            </a:r>
            <a:r>
              <a:rPr lang="zh-CN" altLang="en-US" sz="1600" b="0" dirty="0" smtClean="0">
                <a:effectLst/>
                <a:latin typeface="仿宋_GB2312" pitchFamily="49" charset="-122"/>
                <a:ea typeface="仿宋_GB2312" pitchFamily="49" charset="-122"/>
              </a:rPr>
              <a:t>融资到期日</a:t>
            </a:r>
            <a:endParaRPr lang="en-US" altLang="zh-CN" sz="1600" b="0" dirty="0" smtClean="0">
              <a:effectLst/>
              <a:latin typeface="仿宋_GB2312" pitchFamily="49" charset="-122"/>
              <a:ea typeface="仿宋_GB2312" pitchFamily="49" charset="-122"/>
            </a:endParaRPr>
          </a:p>
          <a:p>
            <a:pPr marL="0" marR="0" indent="0" algn="l" defTabSz="914400" rtl="0" eaLnBrk="0" fontAlgn="base" latinLnBrk="0" hangingPunct="0">
              <a:lnSpc>
                <a:spcPct val="100000"/>
              </a:lnSpc>
              <a:spcBef>
                <a:spcPct val="50000"/>
              </a:spcBef>
              <a:spcAft>
                <a:spcPct val="0"/>
              </a:spcAft>
              <a:buClrTx/>
              <a:buSzTx/>
              <a:buFont typeface="Wingdings" pitchFamily="2" charset="2"/>
              <a:buChar char="l"/>
              <a:tabLst/>
            </a:pPr>
            <a:r>
              <a:rPr kumimoji="1" lang="en-US" altLang="zh-CN" sz="1600" b="0" i="0" u="none" strike="noStrike" cap="none" normalizeH="0" baseline="0" dirty="0" smtClean="0">
                <a:ln>
                  <a:noFill/>
                </a:ln>
                <a:solidFill>
                  <a:schemeClr val="tx1"/>
                </a:solidFill>
                <a:effectLst/>
                <a:latin typeface="仿宋_GB2312" pitchFamily="49" charset="-122"/>
                <a:ea typeface="仿宋_GB2312" pitchFamily="49" charset="-122"/>
              </a:rPr>
              <a:t> </a:t>
            </a:r>
            <a:r>
              <a:rPr kumimoji="1" lang="zh-CN" altLang="en-US" sz="1600" b="0" i="0" u="none" strike="noStrike" cap="none" normalizeH="0" baseline="0" dirty="0" smtClean="0">
                <a:ln>
                  <a:noFill/>
                </a:ln>
                <a:solidFill>
                  <a:schemeClr val="tx1"/>
                </a:solidFill>
                <a:effectLst/>
                <a:latin typeface="仿宋_GB2312" pitchFamily="49" charset="-122"/>
                <a:ea typeface="仿宋_GB2312" pitchFamily="49" charset="-122"/>
              </a:rPr>
              <a:t>应收账款宽限期可为</a:t>
            </a:r>
            <a:r>
              <a:rPr kumimoji="1" lang="en-US" altLang="zh-CN" sz="1600" b="0" i="0" u="none" strike="noStrike" cap="none" normalizeH="0" baseline="0" dirty="0" smtClean="0">
                <a:ln>
                  <a:noFill/>
                </a:ln>
                <a:solidFill>
                  <a:schemeClr val="tx1"/>
                </a:solidFill>
                <a:effectLst/>
                <a:latin typeface="仿宋_GB2312" pitchFamily="49" charset="-122"/>
                <a:ea typeface="仿宋_GB2312" pitchFamily="49" charset="-122"/>
              </a:rPr>
              <a:t>0</a:t>
            </a:r>
            <a:endParaRPr kumimoji="1" lang="zh-CN" altLang="en-US" sz="1600" b="0" i="0" u="none" strike="noStrike" cap="none" normalizeH="0" baseline="0" dirty="0" smtClean="0">
              <a:ln>
                <a:noFill/>
              </a:ln>
              <a:solidFill>
                <a:schemeClr val="tx1"/>
              </a:solidFill>
              <a:effectLst/>
              <a:latin typeface="仿宋_GB2312" pitchFamily="49" charset="-122"/>
              <a:ea typeface="仿宋_GB2312" pitchFamily="49" charset="-122"/>
            </a:endParaRPr>
          </a:p>
        </p:txBody>
      </p:sp>
    </p:spTree>
  </p:cSld>
  <p:clrMapOvr>
    <a:masterClrMapping/>
  </p:clrMapOvr>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94017" y="157088"/>
            <a:ext cx="8324950" cy="647699"/>
          </a:xfrm>
        </p:spPr>
        <p:txBody>
          <a:bodyPr>
            <a:normAutofit/>
          </a:bodyPr>
          <a:lstStyle/>
          <a:p>
            <a:r>
              <a:rPr lang="zh-CN" altLang="en-US" b="1" dirty="0" smtClean="0">
                <a:latin typeface="黑体" pitchFamily="2" charset="-122"/>
                <a:ea typeface="黑体" pitchFamily="2" charset="-122"/>
              </a:rPr>
              <a:t>供应链金融</a:t>
            </a:r>
            <a:r>
              <a:rPr lang="en-US" altLang="zh-CN" b="1" dirty="0" smtClean="0">
                <a:latin typeface="黑体" pitchFamily="2" charset="-122"/>
                <a:ea typeface="黑体" pitchFamily="2" charset="-122"/>
              </a:rPr>
              <a:t>-</a:t>
            </a:r>
            <a:r>
              <a:rPr lang="zh-CN" altLang="en-US" b="1" dirty="0" smtClean="0">
                <a:latin typeface="黑体" pitchFamily="2" charset="-122"/>
                <a:ea typeface="黑体" pitchFamily="2" charset="-122"/>
              </a:rPr>
              <a:t>应收类产品</a:t>
            </a:r>
            <a:r>
              <a:rPr lang="en-US" altLang="zh-CN" b="1" dirty="0" smtClean="0">
                <a:latin typeface="黑体" pitchFamily="2" charset="-122"/>
                <a:ea typeface="黑体" pitchFamily="2" charset="-122"/>
              </a:rPr>
              <a:t>-</a:t>
            </a:r>
            <a:r>
              <a:rPr lang="zh-CN" altLang="en-US" b="1" dirty="0" smtClean="0">
                <a:latin typeface="黑体" pitchFamily="2" charset="-122"/>
                <a:ea typeface="黑体" pitchFamily="2" charset="-122"/>
              </a:rPr>
              <a:t>保理关键要素控制</a:t>
            </a:r>
            <a:endParaRPr lang="zh-CN" altLang="en-US" dirty="0"/>
          </a:p>
        </p:txBody>
      </p:sp>
      <p:sp>
        <p:nvSpPr>
          <p:cNvPr id="4" name="灯片编号占位符 3"/>
          <p:cNvSpPr>
            <a:spLocks noGrp="1"/>
          </p:cNvSpPr>
          <p:nvPr>
            <p:ph type="sldNum" sz="quarter" idx="12"/>
          </p:nvPr>
        </p:nvSpPr>
        <p:spPr/>
        <p:txBody>
          <a:bodyPr/>
          <a:lstStyle/>
          <a:p>
            <a:fld id="{4B1B0860-3CE7-4EC1-80B2-E4FAEF86BBEB}" type="slidenum">
              <a:rPr lang="zh-CN" altLang="en-US" smtClean="0"/>
              <a:pPr/>
              <a:t>52</a:t>
            </a:fld>
            <a:endParaRPr lang="zh-CN" altLang="en-US"/>
          </a:p>
        </p:txBody>
      </p:sp>
      <p:cxnSp>
        <p:nvCxnSpPr>
          <p:cNvPr id="9" name="直接连接符 8"/>
          <p:cNvCxnSpPr/>
          <p:nvPr/>
        </p:nvCxnSpPr>
        <p:spPr>
          <a:xfrm rot="10800000">
            <a:off x="1320800" y="4257040"/>
            <a:ext cx="3554710" cy="17742"/>
          </a:xfrm>
          <a:prstGeom prst="line">
            <a:avLst/>
          </a:prstGeom>
          <a:ln w="6350">
            <a:solidFill>
              <a:schemeClr val="accent1">
                <a:lumMod val="75000"/>
              </a:schemeClr>
            </a:solidFill>
            <a:prstDash val="sysDot"/>
            <a:headEnd type="oval"/>
            <a:tailEnd type="triangle" w="med" len="med"/>
          </a:ln>
        </p:spPr>
        <p:style>
          <a:lnRef idx="1">
            <a:schemeClr val="accent1"/>
          </a:lnRef>
          <a:fillRef idx="0">
            <a:schemeClr val="accent1"/>
          </a:fillRef>
          <a:effectRef idx="0">
            <a:schemeClr val="accent1"/>
          </a:effectRef>
          <a:fontRef idx="minor">
            <a:schemeClr val="tx1"/>
          </a:fontRef>
        </p:style>
      </p:cxnSp>
      <p:sp>
        <p:nvSpPr>
          <p:cNvPr id="11" name="TextBox 11"/>
          <p:cNvSpPr txBox="1">
            <a:spLocks noChangeArrowheads="1"/>
          </p:cNvSpPr>
          <p:nvPr/>
        </p:nvSpPr>
        <p:spPr bwMode="auto">
          <a:xfrm flipH="1">
            <a:off x="629918" y="2233641"/>
            <a:ext cx="3291842" cy="1200329"/>
          </a:xfrm>
          <a:prstGeom prst="rect">
            <a:avLst/>
          </a:prstGeom>
          <a:noFill/>
          <a:ln>
            <a:noFill/>
          </a:ln>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defRPr/>
            </a:pPr>
            <a:r>
              <a:rPr lang="zh-CN" altLang="en-US" sz="1200" dirty="0" smtClean="0"/>
              <a:t>指卖方因保理商受让应收账款而支付给保理商的费用，包括了买方信用评估、回收和管理应收账款等服务。费率取决于交易的性质、金额、融资风险控制和提供服务的具体内容等，。无论保理商是否提供融资，也不管是有追索还是无追索权，都会收取这种费用。</a:t>
            </a:r>
            <a:endParaRPr lang="en-US" altLang="zh-CN" sz="1200" dirty="0" smtClean="0">
              <a:solidFill>
                <a:schemeClr val="accent5">
                  <a:lumMod val="50000"/>
                </a:schemeClr>
              </a:solidFill>
              <a:latin typeface="+mj-ea"/>
            </a:endParaRPr>
          </a:p>
        </p:txBody>
      </p:sp>
      <p:sp>
        <p:nvSpPr>
          <p:cNvPr id="14" name="圆角矩形 13"/>
          <p:cNvSpPr/>
          <p:nvPr/>
        </p:nvSpPr>
        <p:spPr>
          <a:xfrm>
            <a:off x="4149714" y="1751011"/>
            <a:ext cx="1478926" cy="91440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zh-CN" altLang="en-US" sz="1200" b="1" dirty="0" smtClean="0">
                <a:latin typeface="+mn-ea"/>
              </a:rPr>
              <a:t>服务佣金</a:t>
            </a:r>
            <a:endParaRPr lang="en-US" altLang="zh-CN" sz="1200" b="1" dirty="0" smtClean="0">
              <a:latin typeface="+mn-ea"/>
            </a:endParaRPr>
          </a:p>
          <a:p>
            <a:pPr algn="ctr"/>
            <a:r>
              <a:rPr lang="zh-CN" altLang="en-US" sz="1200" b="1" dirty="0" smtClean="0">
                <a:latin typeface="+mn-ea"/>
              </a:rPr>
              <a:t>（手续费）</a:t>
            </a:r>
            <a:endParaRPr lang="zh-CN" altLang="en-US" sz="1200" b="1" dirty="0">
              <a:latin typeface="+mn-ea"/>
            </a:endParaRPr>
          </a:p>
        </p:txBody>
      </p:sp>
      <p:sp>
        <p:nvSpPr>
          <p:cNvPr id="16" name="圆角矩形 15"/>
          <p:cNvSpPr/>
          <p:nvPr/>
        </p:nvSpPr>
        <p:spPr>
          <a:xfrm>
            <a:off x="5007750" y="3765046"/>
            <a:ext cx="1525129" cy="914400"/>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zh-CN" altLang="en-US" sz="1200" b="1" dirty="0" smtClean="0"/>
              <a:t>预付款</a:t>
            </a:r>
            <a:r>
              <a:rPr lang="en-US" altLang="zh-CN" sz="1200" b="1" dirty="0" smtClean="0"/>
              <a:t>/</a:t>
            </a:r>
            <a:r>
              <a:rPr lang="zh-CN" altLang="en-US" sz="1200" b="1" dirty="0" smtClean="0"/>
              <a:t>融资利息</a:t>
            </a:r>
            <a:endParaRPr lang="zh-CN" altLang="en-US" sz="1200" b="1" dirty="0"/>
          </a:p>
        </p:txBody>
      </p:sp>
      <p:cxnSp>
        <p:nvCxnSpPr>
          <p:cNvPr id="18" name="直接连接符 17"/>
          <p:cNvCxnSpPr/>
          <p:nvPr/>
        </p:nvCxnSpPr>
        <p:spPr>
          <a:xfrm rot="10800000" flipV="1">
            <a:off x="7251614" y="2143760"/>
            <a:ext cx="3853266" cy="12430"/>
          </a:xfrm>
          <a:prstGeom prst="line">
            <a:avLst/>
          </a:prstGeom>
          <a:ln w="6350">
            <a:solidFill>
              <a:schemeClr val="accent2">
                <a:lumMod val="75000"/>
              </a:schemeClr>
            </a:solidFill>
            <a:prstDash val="sysDot"/>
            <a:headEnd type="triangle"/>
            <a:tailEnd type="oval" w="med" len="med"/>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rot="10800000" flipV="1">
            <a:off x="477521" y="2184638"/>
            <a:ext cx="3523939" cy="9922"/>
          </a:xfrm>
          <a:prstGeom prst="line">
            <a:avLst/>
          </a:prstGeom>
          <a:ln w="6350">
            <a:solidFill>
              <a:schemeClr val="accent6">
                <a:lumMod val="75000"/>
              </a:schemeClr>
            </a:solidFill>
            <a:prstDash val="sysDot"/>
            <a:headEnd type="oval"/>
            <a:tailEnd type="triangle" w="med" len="med"/>
          </a:ln>
        </p:spPr>
        <p:style>
          <a:lnRef idx="1">
            <a:schemeClr val="accent1"/>
          </a:lnRef>
          <a:fillRef idx="0">
            <a:schemeClr val="accent1"/>
          </a:fillRef>
          <a:effectRef idx="0">
            <a:schemeClr val="accent1"/>
          </a:effectRef>
          <a:fontRef idx="minor">
            <a:schemeClr val="tx1"/>
          </a:fontRef>
        </p:style>
      </p:cxnSp>
      <p:sp>
        <p:nvSpPr>
          <p:cNvPr id="22" name="圆角矩形 21"/>
          <p:cNvSpPr/>
          <p:nvPr/>
        </p:nvSpPr>
        <p:spPr>
          <a:xfrm>
            <a:off x="5770880" y="1740125"/>
            <a:ext cx="1422400" cy="91440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zh-CN" altLang="en-US" sz="1200" b="1" dirty="0" smtClean="0">
                <a:solidFill>
                  <a:schemeClr val="bg1"/>
                </a:solidFill>
              </a:rPr>
              <a:t>单据处理费</a:t>
            </a:r>
            <a:endParaRPr lang="zh-CN" altLang="en-US" sz="1200" b="1" dirty="0">
              <a:solidFill>
                <a:schemeClr val="bg1"/>
              </a:solidFill>
            </a:endParaRPr>
          </a:p>
        </p:txBody>
      </p:sp>
      <p:sp>
        <p:nvSpPr>
          <p:cNvPr id="25" name="TextBox 11"/>
          <p:cNvSpPr txBox="1">
            <a:spLocks noChangeArrowheads="1"/>
          </p:cNvSpPr>
          <p:nvPr/>
        </p:nvSpPr>
        <p:spPr bwMode="auto">
          <a:xfrm flipH="1">
            <a:off x="7336580" y="1650295"/>
            <a:ext cx="3209500" cy="461665"/>
          </a:xfrm>
          <a:prstGeom prst="rect">
            <a:avLst/>
          </a:prstGeom>
          <a:noFill/>
          <a:ln>
            <a:noFill/>
          </a:ln>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zh-CN" altLang="en-US" sz="1200" dirty="0" smtClean="0">
                <a:solidFill>
                  <a:schemeClr val="accent5">
                    <a:lumMod val="50000"/>
                  </a:schemeClr>
                </a:solidFill>
                <a:latin typeface="+mj-ea"/>
              </a:rPr>
              <a:t>在国际保理业务一般介于美金</a:t>
            </a:r>
            <a:r>
              <a:rPr lang="en-US" altLang="zh-CN" sz="1200" dirty="0" smtClean="0">
                <a:solidFill>
                  <a:schemeClr val="accent5">
                    <a:lumMod val="50000"/>
                  </a:schemeClr>
                </a:solidFill>
                <a:latin typeface="+mj-ea"/>
              </a:rPr>
              <a:t>5-20</a:t>
            </a:r>
            <a:r>
              <a:rPr lang="zh-CN" altLang="en-US" sz="1200" dirty="0" smtClean="0">
                <a:solidFill>
                  <a:schemeClr val="accent5">
                    <a:lumMod val="50000"/>
                  </a:schemeClr>
                </a:solidFill>
                <a:latin typeface="+mj-ea"/>
              </a:rPr>
              <a:t>之间，</a:t>
            </a:r>
            <a:endParaRPr lang="en-US" altLang="zh-CN" sz="1200" dirty="0" smtClean="0">
              <a:solidFill>
                <a:schemeClr val="accent5">
                  <a:lumMod val="50000"/>
                </a:schemeClr>
              </a:solidFill>
              <a:latin typeface="+mj-ea"/>
            </a:endParaRPr>
          </a:p>
          <a:p>
            <a:r>
              <a:rPr lang="zh-CN" altLang="en-US" sz="1200" dirty="0" smtClean="0">
                <a:solidFill>
                  <a:schemeClr val="accent5">
                    <a:lumMod val="50000"/>
                  </a:schemeClr>
                </a:solidFill>
                <a:latin typeface="+mj-ea"/>
              </a:rPr>
              <a:t>国内保理业务则介于人民币</a:t>
            </a:r>
            <a:r>
              <a:rPr lang="en-US" altLang="zh-CN" sz="1200" dirty="0" smtClean="0">
                <a:solidFill>
                  <a:schemeClr val="accent5">
                    <a:lumMod val="50000"/>
                  </a:schemeClr>
                </a:solidFill>
                <a:latin typeface="+mj-ea"/>
              </a:rPr>
              <a:t>10-100</a:t>
            </a:r>
            <a:r>
              <a:rPr lang="zh-CN" altLang="en-US" sz="1200" dirty="0" smtClean="0">
                <a:solidFill>
                  <a:schemeClr val="accent5">
                    <a:lumMod val="50000"/>
                  </a:schemeClr>
                </a:solidFill>
                <a:latin typeface="+mj-ea"/>
              </a:rPr>
              <a:t>元之间</a:t>
            </a:r>
            <a:endParaRPr lang="en-US" altLang="zh-CN" sz="1200" dirty="0" smtClean="0">
              <a:solidFill>
                <a:schemeClr val="accent5">
                  <a:lumMod val="50000"/>
                </a:schemeClr>
              </a:solidFill>
              <a:latin typeface="+mj-ea"/>
            </a:endParaRPr>
          </a:p>
        </p:txBody>
      </p:sp>
      <p:sp>
        <p:nvSpPr>
          <p:cNvPr id="26" name="TextBox 11"/>
          <p:cNvSpPr txBox="1">
            <a:spLocks noChangeArrowheads="1"/>
          </p:cNvSpPr>
          <p:nvPr/>
        </p:nvSpPr>
        <p:spPr bwMode="auto">
          <a:xfrm flipH="1">
            <a:off x="1531155" y="4392108"/>
            <a:ext cx="3335484" cy="646331"/>
          </a:xfrm>
          <a:prstGeom prst="rect">
            <a:avLst/>
          </a:prstGeom>
          <a:noFill/>
          <a:ln>
            <a:noFill/>
          </a:ln>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zh-CN" altLang="en-US" sz="1200" dirty="0" smtClean="0">
                <a:solidFill>
                  <a:schemeClr val="accent5">
                    <a:lumMod val="50000"/>
                  </a:schemeClr>
                </a:solidFill>
                <a:latin typeface="+mn-ea"/>
              </a:rPr>
              <a:t>当保理商提供预付款融资时才会产生这个费用，报价利率高低完全取决于保理商资金成本与收益因素，还有考量卖方的议价地位来定。</a:t>
            </a:r>
            <a:endParaRPr lang="en-US" altLang="zh-CN" sz="1200" dirty="0">
              <a:solidFill>
                <a:schemeClr val="accent5">
                  <a:lumMod val="50000"/>
                </a:schemeClr>
              </a:solidFill>
              <a:latin typeface="+mn-ea"/>
            </a:endParaRPr>
          </a:p>
        </p:txBody>
      </p:sp>
      <p:sp>
        <p:nvSpPr>
          <p:cNvPr id="24" name="TextBox 23"/>
          <p:cNvSpPr txBox="1"/>
          <p:nvPr/>
        </p:nvSpPr>
        <p:spPr>
          <a:xfrm>
            <a:off x="358213" y="890176"/>
            <a:ext cx="10753195" cy="369332"/>
          </a:xfrm>
          <a:prstGeom prst="rect">
            <a:avLst/>
          </a:prstGeom>
          <a:noFill/>
        </p:spPr>
        <p:txBody>
          <a:bodyPr wrap="square" rtlCol="0">
            <a:spAutoFit/>
          </a:bodyPr>
          <a:lstStyle/>
          <a:p>
            <a:pPr algn="l"/>
            <a:r>
              <a:rPr lang="zh-CN" altLang="en-US" b="1" dirty="0" smtClean="0">
                <a:effectLst/>
                <a:latin typeface="仿宋_GB2312" pitchFamily="49" charset="-122"/>
                <a:ea typeface="仿宋_GB2312" pitchFamily="49" charset="-122"/>
              </a:rPr>
              <a:t>保理的收费结构</a:t>
            </a:r>
            <a:endParaRPr lang="en-US" altLang="zh-CN" b="1" dirty="0" smtClean="0">
              <a:effectLst/>
              <a:latin typeface="仿宋_GB2312" pitchFamily="49" charset="-122"/>
              <a:ea typeface="仿宋_GB2312" pitchFamily="49" charset="-122"/>
            </a:endParaRPr>
          </a:p>
        </p:txBody>
      </p:sp>
      <p:sp>
        <p:nvSpPr>
          <p:cNvPr id="32" name="TextBox 11"/>
          <p:cNvSpPr txBox="1">
            <a:spLocks noChangeArrowheads="1"/>
          </p:cNvSpPr>
          <p:nvPr/>
        </p:nvSpPr>
        <p:spPr bwMode="auto">
          <a:xfrm flipH="1">
            <a:off x="670558" y="1705321"/>
            <a:ext cx="3149602" cy="461665"/>
          </a:xfrm>
          <a:prstGeom prst="rect">
            <a:avLst/>
          </a:prstGeom>
          <a:noFill/>
          <a:ln>
            <a:noFill/>
          </a:ln>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defRPr/>
            </a:pPr>
            <a:r>
              <a:rPr lang="zh-CN" altLang="en-US" sz="1200" dirty="0" smtClean="0">
                <a:solidFill>
                  <a:schemeClr val="accent5">
                    <a:lumMod val="50000"/>
                  </a:schemeClr>
                </a:solidFill>
                <a:latin typeface="+mj-ea"/>
              </a:rPr>
              <a:t>一般收费计价按每笔转让的应收账款金额的一定百分比收取，通常介于</a:t>
            </a:r>
            <a:r>
              <a:rPr lang="en-US" altLang="zh-CN" sz="1200" dirty="0" smtClean="0">
                <a:solidFill>
                  <a:schemeClr val="accent5">
                    <a:lumMod val="50000"/>
                  </a:schemeClr>
                </a:solidFill>
                <a:latin typeface="+mj-ea"/>
              </a:rPr>
              <a:t>0.1%-3%</a:t>
            </a:r>
          </a:p>
        </p:txBody>
      </p:sp>
      <p:sp>
        <p:nvSpPr>
          <p:cNvPr id="34" name="TextBox 11"/>
          <p:cNvSpPr txBox="1">
            <a:spLocks noChangeArrowheads="1"/>
          </p:cNvSpPr>
          <p:nvPr/>
        </p:nvSpPr>
        <p:spPr bwMode="auto">
          <a:xfrm flipH="1">
            <a:off x="7316260" y="2270055"/>
            <a:ext cx="3910540" cy="830997"/>
          </a:xfrm>
          <a:prstGeom prst="rect">
            <a:avLst/>
          </a:prstGeom>
          <a:noFill/>
          <a:ln>
            <a:noFill/>
          </a:ln>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zh-CN" altLang="en-US" sz="1200" dirty="0" smtClean="0">
                <a:solidFill>
                  <a:schemeClr val="accent5">
                    <a:lumMod val="50000"/>
                  </a:schemeClr>
                </a:solidFill>
                <a:latin typeface="+mj-ea"/>
              </a:rPr>
              <a:t>保理商为了覆盖处理卖方转让应收账款涉及的所有单据时的成本所收取的费用，通常按每笔转让收取定额费用。业务实践中，只有国际保理业务会收取，国内保理业务不一定会收。</a:t>
            </a:r>
            <a:endParaRPr lang="en-US" altLang="zh-CN" sz="1200" dirty="0" smtClean="0">
              <a:solidFill>
                <a:schemeClr val="accent5">
                  <a:lumMod val="50000"/>
                </a:schemeClr>
              </a:solidFill>
              <a:latin typeface="+mj-ea"/>
            </a:endParaRPr>
          </a:p>
        </p:txBody>
      </p:sp>
      <p:sp>
        <p:nvSpPr>
          <p:cNvPr id="38" name="矩形 37"/>
          <p:cNvSpPr/>
          <p:nvPr/>
        </p:nvSpPr>
        <p:spPr>
          <a:xfrm>
            <a:off x="1402080" y="3735755"/>
            <a:ext cx="3576320" cy="461665"/>
          </a:xfrm>
          <a:prstGeom prst="rect">
            <a:avLst/>
          </a:prstGeom>
        </p:spPr>
        <p:txBody>
          <a:bodyPr wrap="square">
            <a:spAutoFit/>
          </a:bodyPr>
          <a:lstStyle/>
          <a:p>
            <a:r>
              <a:rPr lang="zh-CN" altLang="en-US" sz="1200" dirty="0" smtClean="0"/>
              <a:t>保理融资年化利率一般为</a:t>
            </a:r>
            <a:r>
              <a:rPr lang="en-US" altLang="zh-CN" sz="1200" dirty="0" smtClean="0"/>
              <a:t>10%-15%</a:t>
            </a:r>
            <a:r>
              <a:rPr lang="zh-CN" altLang="en-US" sz="1200" dirty="0" smtClean="0"/>
              <a:t>，较高的有达到</a:t>
            </a:r>
            <a:r>
              <a:rPr lang="en-US" altLang="zh-CN" sz="1200" dirty="0" smtClean="0"/>
              <a:t>17%-18%</a:t>
            </a:r>
            <a:r>
              <a:rPr lang="zh-CN" altLang="en-US" sz="1200" dirty="0" smtClean="0"/>
              <a:t>，较低的可能做到</a:t>
            </a:r>
            <a:r>
              <a:rPr lang="en-US" altLang="zh-CN" sz="1200" dirty="0" smtClean="0"/>
              <a:t>8%-9%</a:t>
            </a:r>
            <a:r>
              <a:rPr lang="zh-CN" altLang="en-US" sz="1200" dirty="0" smtClean="0"/>
              <a:t>。</a:t>
            </a:r>
            <a:endParaRPr lang="zh-CN" altLang="en-US" sz="1200" dirty="0"/>
          </a:p>
        </p:txBody>
      </p:sp>
      <p:sp>
        <p:nvSpPr>
          <p:cNvPr id="41" name="TextBox 11"/>
          <p:cNvSpPr txBox="1">
            <a:spLocks noChangeArrowheads="1"/>
          </p:cNvSpPr>
          <p:nvPr/>
        </p:nvSpPr>
        <p:spPr bwMode="auto">
          <a:xfrm flipH="1">
            <a:off x="2201714" y="5682428"/>
            <a:ext cx="6617165" cy="338554"/>
          </a:xfrm>
          <a:prstGeom prst="rect">
            <a:avLst/>
          </a:prstGeom>
          <a:noFill/>
          <a:ln>
            <a:noFill/>
          </a:ln>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zh-CN" altLang="en-US" sz="1600" b="1" dirty="0" smtClean="0">
                <a:solidFill>
                  <a:schemeClr val="accent5">
                    <a:lumMod val="50000"/>
                  </a:schemeClr>
                </a:solidFill>
                <a:latin typeface="+mn-ea"/>
              </a:rPr>
              <a:t>总结：保理公司盈利，主要来源于：利差</a:t>
            </a:r>
            <a:r>
              <a:rPr lang="en-US" altLang="zh-CN" sz="1600" b="1" dirty="0" smtClean="0">
                <a:solidFill>
                  <a:schemeClr val="accent5">
                    <a:lumMod val="50000"/>
                  </a:schemeClr>
                </a:solidFill>
                <a:latin typeface="+mn-ea"/>
              </a:rPr>
              <a:t>+</a:t>
            </a:r>
            <a:r>
              <a:rPr lang="zh-CN" altLang="en-US" sz="1600" b="1" dirty="0" smtClean="0">
                <a:solidFill>
                  <a:schemeClr val="accent5">
                    <a:lumMod val="50000"/>
                  </a:schemeClr>
                </a:solidFill>
                <a:latin typeface="+mn-ea"/>
              </a:rPr>
              <a:t>佣金</a:t>
            </a:r>
            <a:endParaRPr lang="en-US" altLang="zh-CN" sz="1600" b="1" dirty="0">
              <a:solidFill>
                <a:schemeClr val="accent5">
                  <a:lumMod val="50000"/>
                </a:schemeClr>
              </a:solidFill>
              <a:latin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right)">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par>
                          <p:cTn id="11" fill="hold">
                            <p:stCondLst>
                              <p:cond delay="500"/>
                            </p:stCondLst>
                            <p:childTnLst>
                              <p:par>
                                <p:cTn id="12" presetID="22" presetClass="entr" presetSubtype="2" fill="hold" nodeType="after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wipe(right)">
                                      <p:cBhvr>
                                        <p:cTn id="14" dur="500"/>
                                        <p:tgtEl>
                                          <p:spTgt spid="9"/>
                                        </p:tgtEl>
                                      </p:cBhvr>
                                    </p:animEffect>
                                  </p:childTnLst>
                                </p:cTn>
                              </p:par>
                            </p:childTnLst>
                          </p:cTn>
                        </p:par>
                        <p:par>
                          <p:cTn id="15" fill="hold">
                            <p:stCondLst>
                              <p:cond delay="1000"/>
                            </p:stCondLst>
                            <p:childTnLst>
                              <p:par>
                                <p:cTn id="16" presetID="22" presetClass="entr" presetSubtype="8" fill="hold" nodeType="after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wipe(left)">
                                      <p:cBhvr>
                                        <p:cTn id="18" dur="500"/>
                                        <p:tgtEl>
                                          <p:spTgt spid="18"/>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5"/>
                                        </p:tgtEl>
                                        <p:attrNameLst>
                                          <p:attrName>style.visibility</p:attrName>
                                        </p:attrNameLst>
                                      </p:cBhvr>
                                      <p:to>
                                        <p:strVal val="visible"/>
                                      </p:to>
                                    </p:set>
                                    <p:animEffect transition="in" filter="fade">
                                      <p:cBhvr>
                                        <p:cTn id="21" dur="500"/>
                                        <p:tgtEl>
                                          <p:spTgt spid="2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6"/>
                                        </p:tgtEl>
                                        <p:attrNameLst>
                                          <p:attrName>style.visibility</p:attrName>
                                        </p:attrNameLst>
                                      </p:cBhvr>
                                      <p:to>
                                        <p:strVal val="visible"/>
                                      </p:to>
                                    </p:set>
                                    <p:animEffect transition="in" filter="fade">
                                      <p:cBhvr>
                                        <p:cTn id="24" dur="500"/>
                                        <p:tgtEl>
                                          <p:spTgt spid="26"/>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2"/>
                                        </p:tgtEl>
                                        <p:attrNameLst>
                                          <p:attrName>style.visibility</p:attrName>
                                        </p:attrNameLst>
                                      </p:cBhvr>
                                      <p:to>
                                        <p:strVal val="visible"/>
                                      </p:to>
                                    </p:set>
                                    <p:animEffect transition="in" filter="fade">
                                      <p:cBhvr>
                                        <p:cTn id="27" dur="500"/>
                                        <p:tgtEl>
                                          <p:spTgt spid="32"/>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4"/>
                                        </p:tgtEl>
                                        <p:attrNameLst>
                                          <p:attrName>style.visibility</p:attrName>
                                        </p:attrNameLst>
                                      </p:cBhvr>
                                      <p:to>
                                        <p:strVal val="visible"/>
                                      </p:to>
                                    </p:set>
                                    <p:animEffect transition="in" filter="fade">
                                      <p:cBhvr>
                                        <p:cTn id="30" dur="500"/>
                                        <p:tgtEl>
                                          <p:spTgt spid="34"/>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41"/>
                                        </p:tgtEl>
                                        <p:attrNameLst>
                                          <p:attrName>style.visibility</p:attrName>
                                        </p:attrNameLst>
                                      </p:cBhvr>
                                      <p:to>
                                        <p:strVal val="visible"/>
                                      </p:to>
                                    </p:set>
                                    <p:animEffect transition="in" filter="fade">
                                      <p:cBhvr>
                                        <p:cTn id="33"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25" grpId="0"/>
      <p:bldP spid="26" grpId="0"/>
      <p:bldP spid="32" grpId="0"/>
      <p:bldP spid="34" grpId="0"/>
      <p:bldP spid="41"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180237"/>
            <a:ext cx="8324950" cy="647699"/>
          </a:xfrm>
        </p:spPr>
        <p:txBody>
          <a:bodyPr>
            <a:normAutofit/>
          </a:bodyPr>
          <a:lstStyle/>
          <a:p>
            <a:r>
              <a:rPr lang="zh-CN" altLang="en-US" b="1" dirty="0" smtClean="0">
                <a:latin typeface="黑体" pitchFamily="2" charset="-122"/>
                <a:ea typeface="黑体" pitchFamily="2" charset="-122"/>
              </a:rPr>
              <a:t>供应链金融</a:t>
            </a:r>
            <a:r>
              <a:rPr lang="en-US" altLang="zh-CN" b="1" dirty="0" smtClean="0">
                <a:latin typeface="黑体" pitchFamily="2" charset="-122"/>
                <a:ea typeface="黑体" pitchFamily="2" charset="-122"/>
              </a:rPr>
              <a:t>-</a:t>
            </a:r>
            <a:r>
              <a:rPr lang="zh-CN" altLang="en-US" b="1" dirty="0" smtClean="0">
                <a:latin typeface="黑体" pitchFamily="2" charset="-122"/>
                <a:ea typeface="黑体" pitchFamily="2" charset="-122"/>
              </a:rPr>
              <a:t>应收类产品</a:t>
            </a:r>
            <a:r>
              <a:rPr lang="en-US" altLang="zh-CN" b="1" dirty="0" smtClean="0">
                <a:latin typeface="黑体" pitchFamily="2" charset="-122"/>
                <a:ea typeface="黑体" pitchFamily="2" charset="-122"/>
              </a:rPr>
              <a:t>-</a:t>
            </a:r>
            <a:r>
              <a:rPr lang="zh-CN" altLang="en-US" b="1" dirty="0" smtClean="0">
                <a:latin typeface="黑体" pitchFamily="2" charset="-122"/>
                <a:ea typeface="黑体" pitchFamily="2" charset="-122"/>
              </a:rPr>
              <a:t>保理融资关键</a:t>
            </a:r>
            <a:r>
              <a:rPr lang="zh-CN" altLang="en-US" b="1" dirty="0">
                <a:latin typeface="黑体" pitchFamily="2" charset="-122"/>
                <a:ea typeface="黑体" pitchFamily="2" charset="-122"/>
              </a:rPr>
              <a:t>要素控制</a:t>
            </a:r>
          </a:p>
        </p:txBody>
      </p:sp>
      <p:sp>
        <p:nvSpPr>
          <p:cNvPr id="4" name="灯片编号占位符 3"/>
          <p:cNvSpPr>
            <a:spLocks noGrp="1"/>
          </p:cNvSpPr>
          <p:nvPr>
            <p:ph type="sldNum" sz="quarter" idx="12"/>
          </p:nvPr>
        </p:nvSpPr>
        <p:spPr>
          <a:xfrm>
            <a:off x="10476382" y="6539230"/>
            <a:ext cx="1139636" cy="365125"/>
          </a:xfrm>
        </p:spPr>
        <p:txBody>
          <a:bodyPr/>
          <a:lstStyle/>
          <a:p>
            <a:fld id="{4B1B0860-3CE7-4EC1-80B2-E4FAEF86BBEB}" type="slidenum">
              <a:rPr lang="zh-CN" altLang="en-US" smtClean="0"/>
              <a:pPr/>
              <a:t>53</a:t>
            </a:fld>
            <a:endParaRPr lang="zh-CN" altLang="en-US"/>
          </a:p>
        </p:txBody>
      </p:sp>
      <p:sp>
        <p:nvSpPr>
          <p:cNvPr id="24" name="TextBox 23"/>
          <p:cNvSpPr txBox="1"/>
          <p:nvPr/>
        </p:nvSpPr>
        <p:spPr>
          <a:xfrm>
            <a:off x="348053" y="808896"/>
            <a:ext cx="10753195" cy="338554"/>
          </a:xfrm>
          <a:prstGeom prst="rect">
            <a:avLst/>
          </a:prstGeom>
          <a:noFill/>
        </p:spPr>
        <p:txBody>
          <a:bodyPr wrap="square" rtlCol="0">
            <a:spAutoFit/>
          </a:bodyPr>
          <a:lstStyle/>
          <a:p>
            <a:pPr algn="l">
              <a:buFont typeface="Wingdings" pitchFamily="2" charset="2"/>
              <a:buChar char="p"/>
            </a:pPr>
            <a:r>
              <a:rPr lang="zh-CN" altLang="en-US" sz="1600" b="1" dirty="0">
                <a:effectLst/>
                <a:latin typeface="仿宋_GB2312" pitchFamily="49" charset="-122"/>
                <a:ea typeface="仿宋_GB2312" pitchFamily="49" charset="-122"/>
              </a:rPr>
              <a:t> 保理融资金额</a:t>
            </a:r>
            <a:endParaRPr lang="en-US" altLang="zh-CN" sz="1600" b="1" dirty="0">
              <a:effectLst/>
              <a:latin typeface="仿宋_GB2312" pitchFamily="49" charset="-122"/>
              <a:ea typeface="仿宋_GB2312" pitchFamily="49" charset="-122"/>
            </a:endParaRPr>
          </a:p>
        </p:txBody>
      </p:sp>
      <p:sp>
        <p:nvSpPr>
          <p:cNvPr id="28" name="矩形 27"/>
          <p:cNvSpPr/>
          <p:nvPr/>
        </p:nvSpPr>
        <p:spPr>
          <a:xfrm>
            <a:off x="487680" y="1146016"/>
            <a:ext cx="11257280" cy="553998"/>
          </a:xfrm>
          <a:prstGeom prst="rect">
            <a:avLst/>
          </a:prstGeom>
        </p:spPr>
        <p:txBody>
          <a:bodyPr wrap="square">
            <a:spAutoFit/>
          </a:bodyPr>
          <a:lstStyle/>
          <a:p>
            <a:r>
              <a:rPr lang="en-US" altLang="zh-CN" sz="1600" dirty="0">
                <a:ea typeface="仿宋_GB2312" pitchFamily="49" charset="-122"/>
              </a:rPr>
              <a:t>    </a:t>
            </a:r>
            <a:r>
              <a:rPr lang="zh-CN" altLang="en-US" sz="1400" dirty="0"/>
              <a:t>保理融资金额应综合考虑买卖双方资信状况、应收账款质量、结构、期限、付款进度安排及前提条件、预期坏账比率、购销合同约定义务的履行情况、违约事项及违约金等因素合理确定，融资比例一般不超过应收账款净额的</a:t>
            </a:r>
            <a:r>
              <a:rPr lang="en-US" altLang="zh-CN" sz="1400" dirty="0"/>
              <a:t>80%</a:t>
            </a:r>
            <a:r>
              <a:rPr lang="zh-CN" altLang="en-US" sz="1400" dirty="0"/>
              <a:t>，对于特别优质客户最高可达</a:t>
            </a:r>
            <a:r>
              <a:rPr lang="en-US" altLang="zh-CN" sz="1400" dirty="0"/>
              <a:t>100%</a:t>
            </a:r>
            <a:r>
              <a:rPr lang="zh-CN" altLang="en-US" sz="1400" dirty="0"/>
              <a:t>。</a:t>
            </a:r>
          </a:p>
        </p:txBody>
      </p:sp>
      <p:sp>
        <p:nvSpPr>
          <p:cNvPr id="7" name="TextBox 6"/>
          <p:cNvSpPr txBox="1"/>
          <p:nvPr/>
        </p:nvSpPr>
        <p:spPr>
          <a:xfrm>
            <a:off x="327733" y="1835056"/>
            <a:ext cx="10753195" cy="338554"/>
          </a:xfrm>
          <a:prstGeom prst="rect">
            <a:avLst/>
          </a:prstGeom>
          <a:noFill/>
        </p:spPr>
        <p:txBody>
          <a:bodyPr wrap="square" rtlCol="0">
            <a:spAutoFit/>
          </a:bodyPr>
          <a:lstStyle/>
          <a:p>
            <a:pPr algn="l">
              <a:buFont typeface="Wingdings" pitchFamily="2" charset="2"/>
              <a:buChar char="p"/>
            </a:pPr>
            <a:r>
              <a:rPr lang="zh-CN" altLang="en-US" sz="1600" b="1" dirty="0">
                <a:effectLst/>
                <a:latin typeface="仿宋_GB2312" pitchFamily="49" charset="-122"/>
                <a:ea typeface="仿宋_GB2312" pitchFamily="49" charset="-122"/>
              </a:rPr>
              <a:t> 保理融资</a:t>
            </a:r>
            <a:r>
              <a:rPr lang="zh-CN" altLang="en-US" sz="1600" b="1" dirty="0">
                <a:latin typeface="仿宋_GB2312" pitchFamily="49" charset="-122"/>
                <a:ea typeface="仿宋_GB2312" pitchFamily="49" charset="-122"/>
              </a:rPr>
              <a:t>期限</a:t>
            </a:r>
            <a:endParaRPr lang="en-US" altLang="zh-CN" sz="1600" b="1" dirty="0">
              <a:effectLst/>
              <a:latin typeface="仿宋_GB2312" pitchFamily="49" charset="-122"/>
              <a:ea typeface="仿宋_GB2312" pitchFamily="49" charset="-122"/>
            </a:endParaRPr>
          </a:p>
        </p:txBody>
      </p:sp>
      <p:sp>
        <p:nvSpPr>
          <p:cNvPr id="8" name="矩形 7"/>
          <p:cNvSpPr/>
          <p:nvPr/>
        </p:nvSpPr>
        <p:spPr>
          <a:xfrm>
            <a:off x="315686" y="3046658"/>
            <a:ext cx="11257280" cy="1600438"/>
          </a:xfrm>
          <a:prstGeom prst="rect">
            <a:avLst/>
          </a:prstGeom>
        </p:spPr>
        <p:txBody>
          <a:bodyPr wrap="square">
            <a:spAutoFit/>
          </a:bodyPr>
          <a:lstStyle/>
          <a:p>
            <a:r>
              <a:rPr lang="en-US" altLang="zh-CN" sz="1400" dirty="0" smtClean="0"/>
              <a:t>1</a:t>
            </a:r>
            <a:r>
              <a:rPr lang="zh-CN" altLang="en-US" sz="1400" dirty="0" smtClean="0"/>
              <a:t>、对于</a:t>
            </a:r>
            <a:r>
              <a:rPr lang="zh-CN" altLang="en-US" sz="1400" dirty="0"/>
              <a:t>有追索权保理业务可采取：前收、后收、免收方式。</a:t>
            </a:r>
            <a:endParaRPr lang="en-US" altLang="zh-CN" sz="1400" dirty="0"/>
          </a:p>
          <a:p>
            <a:r>
              <a:rPr lang="en-US" altLang="zh-CN" sz="1400" dirty="0"/>
              <a:t>      </a:t>
            </a:r>
            <a:r>
              <a:rPr lang="zh-CN" altLang="en-US" sz="1400" dirty="0" smtClean="0"/>
              <a:t>（</a:t>
            </a:r>
            <a:r>
              <a:rPr lang="en-US" sz="1400" dirty="0" smtClean="0"/>
              <a:t>1</a:t>
            </a:r>
            <a:r>
              <a:rPr lang="zh-CN" altLang="en-US" sz="1400" dirty="0" smtClean="0"/>
              <a:t>）前</a:t>
            </a:r>
            <a:r>
              <a:rPr lang="zh-CN" altLang="en-US" sz="1400" dirty="0"/>
              <a:t>收，可在应收账款转让时或融资发放前扣收。扣款方式为：内扣和外扣，内扣为直接从融资发放金额中扣除，外扣是从卖方其他账户中转账扣款。</a:t>
            </a:r>
            <a:endParaRPr lang="en-US" altLang="zh-CN" sz="1400" dirty="0"/>
          </a:p>
          <a:p>
            <a:r>
              <a:rPr lang="en-US" altLang="zh-CN" sz="1400" dirty="0"/>
              <a:t>      </a:t>
            </a:r>
            <a:r>
              <a:rPr lang="zh-CN" altLang="en-US" sz="1400" dirty="0" smtClean="0"/>
              <a:t>（</a:t>
            </a:r>
            <a:r>
              <a:rPr lang="en-US" altLang="zh-CN" sz="1400" dirty="0" smtClean="0"/>
              <a:t> 2</a:t>
            </a:r>
            <a:r>
              <a:rPr lang="zh-CN" altLang="en-US" sz="1400" dirty="0" smtClean="0"/>
              <a:t>）后</a:t>
            </a:r>
            <a:r>
              <a:rPr lang="zh-CN" altLang="en-US" sz="1400" dirty="0"/>
              <a:t>收，收到买方付款扣收或卖方主动还款时扣收。</a:t>
            </a:r>
            <a:r>
              <a:rPr lang="en-US" sz="1400" dirty="0"/>
              <a:t>     </a:t>
            </a:r>
            <a:endParaRPr lang="en-US" sz="1400" dirty="0" smtClean="0"/>
          </a:p>
          <a:p>
            <a:r>
              <a:rPr lang="en-US" sz="1400" dirty="0" smtClean="0"/>
              <a:t>      </a:t>
            </a:r>
            <a:r>
              <a:rPr lang="zh-CN" altLang="en-US" sz="1400" dirty="0" smtClean="0"/>
              <a:t>（</a:t>
            </a:r>
            <a:r>
              <a:rPr lang="en-US" sz="1400" dirty="0" smtClean="0"/>
              <a:t> </a:t>
            </a:r>
            <a:r>
              <a:rPr lang="en-US" altLang="zh-CN" sz="1400" dirty="0" smtClean="0"/>
              <a:t>3</a:t>
            </a:r>
            <a:r>
              <a:rPr lang="zh-CN" altLang="en-US" sz="1400" dirty="0" smtClean="0"/>
              <a:t>）免</a:t>
            </a:r>
            <a:r>
              <a:rPr lang="zh-CN" altLang="en-US" sz="1400" dirty="0"/>
              <a:t>收，减免不收取</a:t>
            </a:r>
            <a:endParaRPr lang="en-US" altLang="zh-CN" sz="1400" dirty="0"/>
          </a:p>
          <a:p>
            <a:r>
              <a:rPr lang="en-US" altLang="zh-CN" sz="1400" dirty="0" smtClean="0"/>
              <a:t>2</a:t>
            </a:r>
            <a:r>
              <a:rPr lang="zh-CN" altLang="en-US" sz="1400" dirty="0" smtClean="0"/>
              <a:t>、对于</a:t>
            </a:r>
            <a:r>
              <a:rPr lang="zh-CN" altLang="en-US" sz="1400" dirty="0"/>
              <a:t>无追索权保理业务可采取：前收、免收方式。</a:t>
            </a:r>
            <a:endParaRPr lang="en-US" altLang="zh-CN" sz="1400" dirty="0"/>
          </a:p>
          <a:p>
            <a:r>
              <a:rPr lang="en-US" altLang="zh-CN" sz="1400" dirty="0" smtClean="0"/>
              <a:t>3</a:t>
            </a:r>
            <a:r>
              <a:rPr lang="zh-CN" altLang="en-US" sz="1400" dirty="0" smtClean="0"/>
              <a:t>、收费</a:t>
            </a:r>
            <a:r>
              <a:rPr lang="zh-CN" altLang="en-US" sz="1400" dirty="0"/>
              <a:t>计价方式分为：单张按固定值收、单张按比例收、整体按比例收取</a:t>
            </a:r>
          </a:p>
        </p:txBody>
      </p:sp>
      <p:sp>
        <p:nvSpPr>
          <p:cNvPr id="9" name="TextBox 8"/>
          <p:cNvSpPr txBox="1"/>
          <p:nvPr/>
        </p:nvSpPr>
        <p:spPr>
          <a:xfrm>
            <a:off x="317573" y="2774854"/>
            <a:ext cx="10753195" cy="338554"/>
          </a:xfrm>
          <a:prstGeom prst="rect">
            <a:avLst/>
          </a:prstGeom>
          <a:noFill/>
        </p:spPr>
        <p:txBody>
          <a:bodyPr wrap="square" rtlCol="0">
            <a:spAutoFit/>
          </a:bodyPr>
          <a:lstStyle/>
          <a:p>
            <a:pPr algn="l">
              <a:buFont typeface="Wingdings" pitchFamily="2" charset="2"/>
              <a:buChar char="p"/>
            </a:pPr>
            <a:r>
              <a:rPr lang="zh-CN" altLang="en-US" sz="1600" b="1" dirty="0">
                <a:effectLst/>
                <a:latin typeface="仿宋_GB2312" pitchFamily="49" charset="-122"/>
                <a:ea typeface="仿宋_GB2312" pitchFamily="49" charset="-122"/>
              </a:rPr>
              <a:t> </a:t>
            </a:r>
            <a:r>
              <a:rPr lang="zh-CN" altLang="en-US" sz="1600" b="1" dirty="0">
                <a:latin typeface="仿宋_GB2312" pitchFamily="49" charset="-122"/>
                <a:ea typeface="仿宋_GB2312" pitchFamily="49" charset="-122"/>
              </a:rPr>
              <a:t>保理费</a:t>
            </a:r>
            <a:r>
              <a:rPr lang="en-US" altLang="zh-CN" sz="1600" b="1" dirty="0">
                <a:latin typeface="仿宋_GB2312" pitchFamily="49" charset="-122"/>
                <a:ea typeface="仿宋_GB2312" pitchFamily="49" charset="-122"/>
              </a:rPr>
              <a:t>/</a:t>
            </a:r>
            <a:r>
              <a:rPr lang="zh-CN" altLang="en-US" sz="1600" b="1" dirty="0">
                <a:latin typeface="仿宋_GB2312" pitchFamily="49" charset="-122"/>
                <a:ea typeface="仿宋_GB2312" pitchFamily="49" charset="-122"/>
              </a:rPr>
              <a:t>手续费</a:t>
            </a:r>
            <a:r>
              <a:rPr lang="en-US" altLang="zh-CN" sz="1600" b="1" dirty="0">
                <a:latin typeface="仿宋_GB2312" pitchFamily="49" charset="-122"/>
                <a:ea typeface="仿宋_GB2312" pitchFamily="49" charset="-122"/>
              </a:rPr>
              <a:t>/</a:t>
            </a:r>
            <a:r>
              <a:rPr lang="zh-CN" altLang="en-US" sz="1600" b="1" dirty="0">
                <a:latin typeface="仿宋_GB2312" pitchFamily="49" charset="-122"/>
                <a:ea typeface="仿宋_GB2312" pitchFamily="49" charset="-122"/>
              </a:rPr>
              <a:t>管理费收取</a:t>
            </a:r>
            <a:endParaRPr lang="en-US" altLang="zh-CN" sz="1600" b="1" dirty="0">
              <a:effectLst/>
              <a:latin typeface="仿宋_GB2312" pitchFamily="49" charset="-122"/>
              <a:ea typeface="仿宋_GB2312" pitchFamily="49" charset="-122"/>
            </a:endParaRPr>
          </a:p>
        </p:txBody>
      </p:sp>
      <p:sp>
        <p:nvSpPr>
          <p:cNvPr id="10" name="矩形 9"/>
          <p:cNvSpPr/>
          <p:nvPr/>
        </p:nvSpPr>
        <p:spPr>
          <a:xfrm>
            <a:off x="314960" y="4945856"/>
            <a:ext cx="11257280" cy="1631216"/>
          </a:xfrm>
          <a:prstGeom prst="rect">
            <a:avLst/>
          </a:prstGeom>
        </p:spPr>
        <p:txBody>
          <a:bodyPr wrap="square">
            <a:spAutoFit/>
          </a:bodyPr>
          <a:lstStyle/>
          <a:p>
            <a:r>
              <a:rPr lang="zh-CN" altLang="en-US" sz="1600" dirty="0"/>
              <a:t> </a:t>
            </a:r>
            <a:r>
              <a:rPr lang="en-US" altLang="zh-CN" sz="1400" dirty="0" smtClean="0"/>
              <a:t>1</a:t>
            </a:r>
            <a:r>
              <a:rPr lang="zh-CN" altLang="en-US" sz="1400" dirty="0" smtClean="0"/>
              <a:t>、对于</a:t>
            </a:r>
            <a:r>
              <a:rPr lang="zh-CN" altLang="en-US" sz="1400" dirty="0"/>
              <a:t>有追索权保理融资收取方式可采用：预扣利息或后收利息的方式。</a:t>
            </a:r>
            <a:endParaRPr lang="en-US" altLang="zh-CN" sz="1400" dirty="0"/>
          </a:p>
          <a:p>
            <a:r>
              <a:rPr lang="en-US" altLang="zh-CN" sz="1400" dirty="0"/>
              <a:t>     </a:t>
            </a:r>
            <a:r>
              <a:rPr lang="zh-CN" altLang="en-US" sz="1400" dirty="0" smtClean="0"/>
              <a:t>（</a:t>
            </a:r>
            <a:r>
              <a:rPr lang="en-US" altLang="zh-CN" sz="1400" dirty="0" smtClean="0"/>
              <a:t> </a:t>
            </a:r>
            <a:r>
              <a:rPr lang="en-US" sz="1400" dirty="0" smtClean="0"/>
              <a:t>1</a:t>
            </a:r>
            <a:r>
              <a:rPr lang="zh-CN" altLang="en-US" sz="1400" dirty="0" smtClean="0"/>
              <a:t>）预</a:t>
            </a:r>
            <a:r>
              <a:rPr lang="zh-CN" altLang="en-US" sz="1400" dirty="0"/>
              <a:t>扣利息，在融资发放前扣除。扣款方式为：内扣和外扣，内扣为直接从融资发放金额中扣除，外扣是从卖方其他账户中转账扣款。如融资提前收回或卖方以自有资金提前偿还融资的，应将多收的利息及时退还卖方。</a:t>
            </a:r>
            <a:endParaRPr lang="en-US" altLang="zh-CN" sz="1400" dirty="0"/>
          </a:p>
          <a:p>
            <a:r>
              <a:rPr lang="en-US" altLang="zh-CN" sz="1400" dirty="0"/>
              <a:t>      </a:t>
            </a:r>
            <a:r>
              <a:rPr lang="zh-CN" altLang="en-US" sz="1400" dirty="0" smtClean="0"/>
              <a:t>（</a:t>
            </a:r>
            <a:r>
              <a:rPr lang="en-US" altLang="zh-CN" sz="1400" dirty="0" smtClean="0"/>
              <a:t> 2</a:t>
            </a:r>
            <a:r>
              <a:rPr lang="zh-CN" altLang="en-US" sz="1400" dirty="0" smtClean="0"/>
              <a:t>）后</a:t>
            </a:r>
            <a:r>
              <a:rPr lang="zh-CN" altLang="en-US" sz="1400" dirty="0"/>
              <a:t>收利息，在买方付款或者卖方主动还款的时候扣收利息。</a:t>
            </a:r>
            <a:endParaRPr lang="en-US" altLang="zh-CN" sz="1400" dirty="0"/>
          </a:p>
          <a:p>
            <a:r>
              <a:rPr lang="en-US" altLang="zh-CN" sz="1400" dirty="0" smtClean="0"/>
              <a:t>2</a:t>
            </a:r>
            <a:r>
              <a:rPr lang="zh-CN" altLang="en-US" sz="1400" dirty="0" smtClean="0"/>
              <a:t>、对于</a:t>
            </a:r>
            <a:r>
              <a:rPr lang="zh-CN" altLang="en-US" sz="1400" dirty="0"/>
              <a:t>无追索权保理融资收取方式须采用：预扣利息方式，即在融资发放前扣除，如融资提前收回或卖方以自有资金提前偿还融资的，应将多收的利息及时退还卖方。</a:t>
            </a:r>
            <a:endParaRPr lang="en-US" altLang="zh-CN" sz="1400" dirty="0"/>
          </a:p>
          <a:p>
            <a:r>
              <a:rPr lang="en-US" altLang="zh-CN" sz="1400" dirty="0" smtClean="0"/>
              <a:t>3</a:t>
            </a:r>
            <a:r>
              <a:rPr lang="zh-CN" altLang="en-US" sz="1400" dirty="0" smtClean="0"/>
              <a:t>、融资</a:t>
            </a:r>
            <a:r>
              <a:rPr lang="zh-CN" altLang="en-US" sz="1400" dirty="0"/>
              <a:t>利息支付方分为：买方付息或卖方付息。</a:t>
            </a:r>
          </a:p>
        </p:txBody>
      </p:sp>
      <p:sp>
        <p:nvSpPr>
          <p:cNvPr id="12" name="TextBox 11"/>
          <p:cNvSpPr txBox="1"/>
          <p:nvPr/>
        </p:nvSpPr>
        <p:spPr>
          <a:xfrm>
            <a:off x="388693" y="4618896"/>
            <a:ext cx="10753195" cy="338554"/>
          </a:xfrm>
          <a:prstGeom prst="rect">
            <a:avLst/>
          </a:prstGeom>
          <a:noFill/>
        </p:spPr>
        <p:txBody>
          <a:bodyPr wrap="square" rtlCol="0">
            <a:spAutoFit/>
          </a:bodyPr>
          <a:lstStyle/>
          <a:p>
            <a:pPr algn="l">
              <a:buFont typeface="Wingdings" pitchFamily="2" charset="2"/>
              <a:buChar char="p"/>
            </a:pPr>
            <a:r>
              <a:rPr lang="zh-CN" altLang="en-US" sz="1600" b="1" dirty="0">
                <a:effectLst/>
                <a:latin typeface="仿宋_GB2312" pitchFamily="49" charset="-122"/>
                <a:ea typeface="仿宋_GB2312" pitchFamily="49" charset="-122"/>
              </a:rPr>
              <a:t> 融资</a:t>
            </a:r>
            <a:r>
              <a:rPr lang="zh-CN" altLang="en-US" sz="1600" b="1" dirty="0">
                <a:latin typeface="仿宋_GB2312" pitchFamily="49" charset="-122"/>
                <a:ea typeface="仿宋_GB2312" pitchFamily="49" charset="-122"/>
              </a:rPr>
              <a:t>利息收取</a:t>
            </a:r>
            <a:endParaRPr lang="en-US" altLang="zh-CN" sz="1600" b="1" dirty="0">
              <a:effectLst/>
              <a:latin typeface="仿宋_GB2312" pitchFamily="49" charset="-122"/>
              <a:ea typeface="仿宋_GB2312" pitchFamily="49" charset="-122"/>
            </a:endParaRPr>
          </a:p>
        </p:txBody>
      </p:sp>
      <p:sp>
        <p:nvSpPr>
          <p:cNvPr id="13" name="矩形 12"/>
          <p:cNvSpPr/>
          <p:nvPr/>
        </p:nvSpPr>
        <p:spPr>
          <a:xfrm>
            <a:off x="355600" y="2162016"/>
            <a:ext cx="11257280" cy="553998"/>
          </a:xfrm>
          <a:prstGeom prst="rect">
            <a:avLst/>
          </a:prstGeom>
        </p:spPr>
        <p:txBody>
          <a:bodyPr wrap="square">
            <a:spAutoFit/>
          </a:bodyPr>
          <a:lstStyle/>
          <a:p>
            <a:r>
              <a:rPr lang="zh-CN" altLang="en-US" sz="1600" dirty="0"/>
              <a:t>     </a:t>
            </a:r>
            <a:r>
              <a:rPr lang="zh-CN" altLang="en-US" sz="1400" dirty="0"/>
              <a:t>保理融资期限应根据应收账款账期、合理在途时间等因素确定，融资到期日一般不得晚于应收账款到期日后</a:t>
            </a:r>
            <a:r>
              <a:rPr lang="en-US" sz="1400" dirty="0"/>
              <a:t>1</a:t>
            </a:r>
            <a:r>
              <a:rPr lang="zh-CN" altLang="en-US" sz="1400" dirty="0"/>
              <a:t>个月，融资期限一般不超过</a:t>
            </a:r>
            <a:r>
              <a:rPr lang="en-US" sz="1400" dirty="0"/>
              <a:t>1</a:t>
            </a:r>
            <a:r>
              <a:rPr lang="zh-CN" altLang="en-US" sz="1400" dirty="0"/>
              <a:t>年，超过</a:t>
            </a:r>
            <a:r>
              <a:rPr lang="en-US" altLang="zh-CN" sz="1400" dirty="0"/>
              <a:t>1</a:t>
            </a:r>
            <a:r>
              <a:rPr lang="zh-CN" altLang="en-US" sz="1400" dirty="0"/>
              <a:t>年需要走高级别审批。</a:t>
            </a:r>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6132" y="87640"/>
            <a:ext cx="8324950" cy="647699"/>
          </a:xfrm>
        </p:spPr>
        <p:txBody>
          <a:bodyPr>
            <a:normAutofit/>
          </a:bodyPr>
          <a:lstStyle/>
          <a:p>
            <a:r>
              <a:rPr lang="zh-CN" altLang="en-US" b="1" dirty="0" smtClean="0">
                <a:latin typeface="黑体" pitchFamily="2" charset="-122"/>
                <a:ea typeface="黑体" pitchFamily="2" charset="-122"/>
              </a:rPr>
              <a:t>供应链金融</a:t>
            </a:r>
            <a:r>
              <a:rPr lang="en-US" altLang="zh-CN" b="1" dirty="0" smtClean="0">
                <a:latin typeface="黑体" pitchFamily="2" charset="-122"/>
                <a:ea typeface="黑体" pitchFamily="2" charset="-122"/>
              </a:rPr>
              <a:t>-</a:t>
            </a:r>
            <a:r>
              <a:rPr lang="zh-CN" altLang="en-US" b="1" dirty="0" smtClean="0">
                <a:latin typeface="黑体" pitchFamily="2" charset="-122"/>
                <a:ea typeface="黑体" pitchFamily="2" charset="-122"/>
              </a:rPr>
              <a:t>应收类产品</a:t>
            </a:r>
            <a:r>
              <a:rPr lang="en-US" altLang="zh-CN" b="1" dirty="0" smtClean="0">
                <a:latin typeface="黑体" pitchFamily="2" charset="-122"/>
                <a:ea typeface="黑体" pitchFamily="2" charset="-122"/>
              </a:rPr>
              <a:t>--</a:t>
            </a:r>
            <a:r>
              <a:rPr lang="zh-CN" altLang="en-US" b="1" dirty="0" smtClean="0">
                <a:latin typeface="黑体" pitchFamily="2" charset="-122"/>
                <a:ea typeface="黑体" pitchFamily="2" charset="-122"/>
              </a:rPr>
              <a:t>保理融资关键要素控制</a:t>
            </a:r>
            <a:endParaRPr lang="zh-CN" altLang="en-US" dirty="0"/>
          </a:p>
        </p:txBody>
      </p:sp>
      <p:sp>
        <p:nvSpPr>
          <p:cNvPr id="4" name="灯片编号占位符 3"/>
          <p:cNvSpPr>
            <a:spLocks noGrp="1"/>
          </p:cNvSpPr>
          <p:nvPr>
            <p:ph type="sldNum" sz="quarter" idx="12"/>
          </p:nvPr>
        </p:nvSpPr>
        <p:spPr/>
        <p:txBody>
          <a:bodyPr/>
          <a:lstStyle/>
          <a:p>
            <a:fld id="{4B1B0860-3CE7-4EC1-80B2-E4FAEF86BBEB}" type="slidenum">
              <a:rPr lang="zh-CN" altLang="en-US" smtClean="0"/>
              <a:pPr/>
              <a:t>54</a:t>
            </a:fld>
            <a:endParaRPr lang="zh-CN" altLang="en-US"/>
          </a:p>
        </p:txBody>
      </p:sp>
      <p:sp>
        <p:nvSpPr>
          <p:cNvPr id="24" name="TextBox 23"/>
          <p:cNvSpPr txBox="1"/>
          <p:nvPr/>
        </p:nvSpPr>
        <p:spPr>
          <a:xfrm>
            <a:off x="358213" y="890176"/>
            <a:ext cx="10753195" cy="369332"/>
          </a:xfrm>
          <a:prstGeom prst="rect">
            <a:avLst/>
          </a:prstGeom>
          <a:noFill/>
        </p:spPr>
        <p:txBody>
          <a:bodyPr wrap="square" rtlCol="0">
            <a:spAutoFit/>
          </a:bodyPr>
          <a:lstStyle/>
          <a:p>
            <a:pPr algn="l">
              <a:buFont typeface="Wingdings" pitchFamily="2" charset="2"/>
              <a:buChar char="p"/>
            </a:pPr>
            <a:r>
              <a:rPr lang="zh-CN" altLang="en-US" b="0" dirty="0" smtClean="0">
                <a:effectLst/>
                <a:latin typeface="仿宋_GB2312" pitchFamily="49" charset="-122"/>
                <a:ea typeface="仿宋_GB2312" pitchFamily="49" charset="-122"/>
              </a:rPr>
              <a:t> 保理</a:t>
            </a:r>
            <a:r>
              <a:rPr lang="zh-CN" altLang="en-US" dirty="0" smtClean="0">
                <a:latin typeface="仿宋_GB2312" pitchFamily="49" charset="-122"/>
                <a:ea typeface="仿宋_GB2312" pitchFamily="49" charset="-122"/>
              </a:rPr>
              <a:t>业务授信敞口控制</a:t>
            </a:r>
            <a:endParaRPr lang="en-US" altLang="zh-CN" b="0" dirty="0" smtClean="0">
              <a:effectLst/>
              <a:latin typeface="仿宋_GB2312" pitchFamily="49" charset="-122"/>
              <a:ea typeface="仿宋_GB2312" pitchFamily="49" charset="-122"/>
            </a:endParaRPr>
          </a:p>
        </p:txBody>
      </p:sp>
      <p:sp>
        <p:nvSpPr>
          <p:cNvPr id="28" name="矩形 27"/>
          <p:cNvSpPr/>
          <p:nvPr/>
        </p:nvSpPr>
        <p:spPr>
          <a:xfrm>
            <a:off x="487680" y="1318736"/>
            <a:ext cx="11257280" cy="1754326"/>
          </a:xfrm>
          <a:prstGeom prst="rect">
            <a:avLst/>
          </a:prstGeom>
        </p:spPr>
        <p:txBody>
          <a:bodyPr wrap="square">
            <a:spAutoFit/>
          </a:bodyPr>
          <a:lstStyle/>
          <a:p>
            <a:r>
              <a:rPr lang="zh-CN" altLang="en-US" dirty="0" smtClean="0">
                <a:latin typeface="仿宋_GB2312" pitchFamily="49" charset="-122"/>
                <a:ea typeface="仿宋_GB2312" pitchFamily="49" charset="-122"/>
              </a:rPr>
              <a:t>保理：</a:t>
            </a:r>
            <a:endParaRPr lang="en-US" altLang="zh-CN" dirty="0" smtClean="0">
              <a:latin typeface="仿宋_GB2312" pitchFamily="49" charset="-122"/>
              <a:ea typeface="仿宋_GB2312" pitchFamily="49" charset="-122"/>
            </a:endParaRPr>
          </a:p>
          <a:p>
            <a:r>
              <a:rPr lang="zh-CN" altLang="en-US" dirty="0" smtClean="0">
                <a:latin typeface="仿宋_GB2312" pitchFamily="49" charset="-122"/>
                <a:ea typeface="仿宋_GB2312" pitchFamily="49" charset="-122"/>
              </a:rPr>
              <a:t>授信敞口 </a:t>
            </a:r>
            <a:r>
              <a:rPr lang="en-US" altLang="zh-CN" dirty="0" smtClean="0">
                <a:latin typeface="仿宋_GB2312" pitchFamily="49" charset="-122"/>
                <a:ea typeface="仿宋_GB2312" pitchFamily="49" charset="-122"/>
              </a:rPr>
              <a:t>&lt;= </a:t>
            </a:r>
            <a:r>
              <a:rPr lang="zh-CN" altLang="en-US" dirty="0" smtClean="0">
                <a:latin typeface="仿宋_GB2312" pitchFamily="49" charset="-122"/>
                <a:ea typeface="仿宋_GB2312" pitchFamily="49" charset="-122"/>
              </a:rPr>
              <a:t>转让应收账款净额*融资比例 </a:t>
            </a:r>
            <a:r>
              <a:rPr lang="en-US" altLang="zh-CN" dirty="0" smtClean="0">
                <a:latin typeface="仿宋_GB2312" pitchFamily="49" charset="-122"/>
                <a:ea typeface="仿宋_GB2312" pitchFamily="49" charset="-122"/>
              </a:rPr>
              <a:t>+ </a:t>
            </a:r>
            <a:r>
              <a:rPr lang="zh-CN" altLang="en-US" dirty="0" smtClean="0">
                <a:latin typeface="仿宋_GB2312" pitchFamily="49" charset="-122"/>
                <a:ea typeface="仿宋_GB2312" pitchFamily="49" charset="-122"/>
              </a:rPr>
              <a:t>保证余额</a:t>
            </a:r>
            <a:r>
              <a:rPr lang="en-US" altLang="zh-CN" dirty="0" smtClean="0">
                <a:latin typeface="仿宋_GB2312" pitchFamily="49" charset="-122"/>
                <a:ea typeface="仿宋_GB2312" pitchFamily="49" charset="-122"/>
              </a:rPr>
              <a:t>+</a:t>
            </a:r>
            <a:r>
              <a:rPr lang="zh-CN" altLang="en-US" dirty="0" smtClean="0">
                <a:latin typeface="仿宋_GB2312" pitchFamily="49" charset="-122"/>
                <a:ea typeface="仿宋_GB2312" pitchFamily="49" charset="-122"/>
              </a:rPr>
              <a:t>现金等价物余额</a:t>
            </a:r>
            <a:endParaRPr lang="en-US" altLang="zh-CN" dirty="0" smtClean="0">
              <a:latin typeface="仿宋_GB2312" pitchFamily="49" charset="-122"/>
              <a:ea typeface="仿宋_GB2312" pitchFamily="49" charset="-122"/>
            </a:endParaRPr>
          </a:p>
          <a:p>
            <a:endParaRPr lang="en-US" altLang="zh-CN" dirty="0" smtClean="0">
              <a:latin typeface="仿宋_GB2312" pitchFamily="49" charset="-122"/>
              <a:ea typeface="仿宋_GB2312" pitchFamily="49" charset="-122"/>
            </a:endParaRPr>
          </a:p>
          <a:p>
            <a:r>
              <a:rPr lang="zh-CN" altLang="en-US" dirty="0" smtClean="0">
                <a:latin typeface="仿宋_GB2312" pitchFamily="49" charset="-122"/>
                <a:ea typeface="仿宋_GB2312" pitchFamily="49" charset="-122"/>
              </a:rPr>
              <a:t>保理池：</a:t>
            </a:r>
            <a:endParaRPr lang="en-US" altLang="zh-CN" dirty="0" smtClean="0">
              <a:latin typeface="仿宋_GB2312" pitchFamily="49" charset="-122"/>
              <a:ea typeface="仿宋_GB2312" pitchFamily="49" charset="-122"/>
            </a:endParaRPr>
          </a:p>
          <a:p>
            <a:r>
              <a:rPr lang="zh-CN" altLang="en-US" dirty="0" smtClean="0">
                <a:latin typeface="仿宋_GB2312" pitchFamily="49" charset="-122"/>
                <a:ea typeface="仿宋_GB2312" pitchFamily="49" charset="-122"/>
              </a:rPr>
              <a:t>授信敞口</a:t>
            </a:r>
            <a:r>
              <a:rPr lang="en-US" altLang="zh-CN" dirty="0" smtClean="0">
                <a:latin typeface="仿宋_GB2312" pitchFamily="49" charset="-122"/>
                <a:ea typeface="仿宋_GB2312" pitchFamily="49" charset="-122"/>
              </a:rPr>
              <a:t>&lt;=</a:t>
            </a:r>
            <a:r>
              <a:rPr lang="zh-CN" altLang="en-US" dirty="0" smtClean="0">
                <a:latin typeface="仿宋_GB2312" pitchFamily="49" charset="-122"/>
                <a:ea typeface="仿宋_GB2312" pitchFamily="49" charset="-122"/>
              </a:rPr>
              <a:t>已入池可用应收账款净额</a:t>
            </a:r>
            <a:r>
              <a:rPr lang="en-US" altLang="zh-CN" dirty="0" smtClean="0">
                <a:latin typeface="仿宋_GB2312" pitchFamily="49" charset="-122"/>
                <a:ea typeface="仿宋_GB2312" pitchFamily="49" charset="-122"/>
              </a:rPr>
              <a:t>×</a:t>
            </a:r>
            <a:r>
              <a:rPr lang="zh-CN" altLang="en-US" dirty="0" smtClean="0">
                <a:latin typeface="仿宋_GB2312" pitchFamily="49" charset="-122"/>
                <a:ea typeface="仿宋_GB2312" pitchFamily="49" charset="-122"/>
              </a:rPr>
              <a:t>融资比例</a:t>
            </a:r>
            <a:r>
              <a:rPr lang="en-US" altLang="zh-CN" dirty="0" smtClean="0">
                <a:latin typeface="仿宋_GB2312" pitchFamily="49" charset="-122"/>
                <a:ea typeface="仿宋_GB2312" pitchFamily="49" charset="-122"/>
              </a:rPr>
              <a:t>+</a:t>
            </a:r>
            <a:r>
              <a:rPr lang="zh-CN" altLang="en-US" dirty="0" smtClean="0">
                <a:latin typeface="仿宋_GB2312" pitchFamily="49" charset="-122"/>
                <a:ea typeface="仿宋_GB2312" pitchFamily="49" charset="-122"/>
              </a:rPr>
              <a:t>池回款保证金余额</a:t>
            </a:r>
            <a:r>
              <a:rPr lang="en-US" altLang="zh-CN" dirty="0" smtClean="0">
                <a:latin typeface="仿宋_GB2312" pitchFamily="49" charset="-122"/>
                <a:ea typeface="仿宋_GB2312" pitchFamily="49" charset="-122"/>
              </a:rPr>
              <a:t>+</a:t>
            </a:r>
            <a:r>
              <a:rPr lang="zh-CN" altLang="en-US" dirty="0" smtClean="0">
                <a:latin typeface="仿宋_GB2312" pitchFamily="49" charset="-122"/>
                <a:ea typeface="仿宋_GB2312" pitchFamily="49" charset="-122"/>
              </a:rPr>
              <a:t>池票据折算价值</a:t>
            </a:r>
            <a:r>
              <a:rPr lang="en-US" altLang="zh-CN" dirty="0" smtClean="0">
                <a:latin typeface="仿宋_GB2312" pitchFamily="49" charset="-122"/>
                <a:ea typeface="仿宋_GB2312" pitchFamily="49" charset="-122"/>
              </a:rPr>
              <a:t>-</a:t>
            </a:r>
            <a:r>
              <a:rPr lang="zh-CN" altLang="en-US" dirty="0" smtClean="0">
                <a:latin typeface="仿宋_GB2312" pitchFamily="49" charset="-122"/>
                <a:ea typeface="仿宋_GB2312" pitchFamily="49" charset="-122"/>
              </a:rPr>
              <a:t>池敞口余额</a:t>
            </a:r>
            <a:r>
              <a:rPr lang="en-US" altLang="zh-CN" dirty="0" smtClean="0">
                <a:latin typeface="仿宋_GB2312" pitchFamily="49" charset="-122"/>
                <a:ea typeface="仿宋_GB2312" pitchFamily="49" charset="-122"/>
              </a:rPr>
              <a:t>+</a:t>
            </a:r>
            <a:r>
              <a:rPr lang="zh-CN" altLang="en-US" dirty="0" smtClean="0">
                <a:latin typeface="仿宋_GB2312" pitchFamily="49" charset="-122"/>
                <a:ea typeface="仿宋_GB2312" pitchFamily="49" charset="-122"/>
              </a:rPr>
              <a:t>（本次转让应收账款净额</a:t>
            </a:r>
            <a:r>
              <a:rPr lang="en-US" altLang="zh-CN" dirty="0" smtClean="0">
                <a:latin typeface="仿宋_GB2312" pitchFamily="49" charset="-122"/>
                <a:ea typeface="仿宋_GB2312" pitchFamily="49" charset="-122"/>
              </a:rPr>
              <a:t>×</a:t>
            </a:r>
            <a:r>
              <a:rPr lang="zh-CN" altLang="en-US" dirty="0" smtClean="0">
                <a:latin typeface="仿宋_GB2312" pitchFamily="49" charset="-122"/>
                <a:ea typeface="仿宋_GB2312" pitchFamily="49" charset="-122"/>
              </a:rPr>
              <a:t>融资比例</a:t>
            </a:r>
            <a:r>
              <a:rPr lang="en-US" altLang="zh-CN" dirty="0" smtClean="0">
                <a:latin typeface="仿宋_GB2312" pitchFamily="49" charset="-122"/>
                <a:ea typeface="仿宋_GB2312" pitchFamily="49" charset="-122"/>
              </a:rPr>
              <a:t>+</a:t>
            </a:r>
            <a:r>
              <a:rPr lang="zh-CN" altLang="en-US" dirty="0" smtClean="0">
                <a:latin typeface="仿宋_GB2312" pitchFamily="49" charset="-122"/>
                <a:ea typeface="仿宋_GB2312" pitchFamily="49" charset="-122"/>
              </a:rPr>
              <a:t>本笔申请初始保证金余额</a:t>
            </a:r>
            <a:r>
              <a:rPr lang="en-US" altLang="zh-CN" dirty="0" smtClean="0">
                <a:latin typeface="仿宋_GB2312" pitchFamily="49" charset="-122"/>
                <a:ea typeface="仿宋_GB2312" pitchFamily="49" charset="-122"/>
              </a:rPr>
              <a:t>+</a:t>
            </a:r>
            <a:r>
              <a:rPr lang="zh-CN" altLang="en-US" dirty="0" smtClean="0">
                <a:latin typeface="仿宋_GB2312" pitchFamily="49" charset="-122"/>
                <a:ea typeface="仿宋_GB2312" pitchFamily="49" charset="-122"/>
              </a:rPr>
              <a:t>现金等价物）</a:t>
            </a:r>
            <a:endParaRPr lang="en-US" altLang="zh-CN" dirty="0" smtClean="0">
              <a:latin typeface="仿宋_GB2312" pitchFamily="49" charset="-122"/>
              <a:ea typeface="仿宋_GB2312" pitchFamily="49" charset="-122"/>
            </a:endParaRPr>
          </a:p>
        </p:txBody>
      </p:sp>
      <p:sp>
        <p:nvSpPr>
          <p:cNvPr id="29" name="矩形 28"/>
          <p:cNvSpPr/>
          <p:nvPr/>
        </p:nvSpPr>
        <p:spPr>
          <a:xfrm>
            <a:off x="467360" y="3536294"/>
            <a:ext cx="9377680" cy="923330"/>
          </a:xfrm>
          <a:prstGeom prst="rect">
            <a:avLst/>
          </a:prstGeom>
        </p:spPr>
        <p:txBody>
          <a:bodyPr wrap="square">
            <a:spAutoFit/>
          </a:bodyPr>
          <a:lstStyle/>
          <a:p>
            <a:pPr>
              <a:buFont typeface="Wingdings" pitchFamily="2" charset="2"/>
              <a:buChar char="p"/>
            </a:pPr>
            <a:r>
              <a:rPr lang="zh-CN" altLang="en-US" dirty="0" smtClean="0">
                <a:latin typeface="仿宋_GB2312" pitchFamily="49" charset="-122"/>
                <a:ea typeface="仿宋_GB2312" pitchFamily="49" charset="-122"/>
              </a:rPr>
              <a:t> 应收账款回款路线控制</a:t>
            </a:r>
            <a:endParaRPr lang="en-US" altLang="zh-CN" dirty="0" smtClean="0">
              <a:latin typeface="仿宋_GB2312" pitchFamily="49" charset="-122"/>
              <a:ea typeface="仿宋_GB2312" pitchFamily="49" charset="-122"/>
            </a:endParaRPr>
          </a:p>
          <a:p>
            <a:r>
              <a:rPr lang="en-US" altLang="zh-CN" dirty="0" smtClean="0">
                <a:latin typeface="仿宋_GB2312" pitchFamily="49" charset="-122"/>
                <a:ea typeface="仿宋_GB2312" pitchFamily="49" charset="-122"/>
              </a:rPr>
              <a:t>   </a:t>
            </a:r>
            <a:r>
              <a:rPr lang="zh-CN" altLang="en-US" dirty="0" smtClean="0">
                <a:latin typeface="仿宋_GB2312" pitchFamily="49" charset="-122"/>
                <a:ea typeface="仿宋_GB2312" pitchFamily="49" charset="-122"/>
              </a:rPr>
              <a:t>销售回款：买方还款、卖方提前还款</a:t>
            </a:r>
            <a:endParaRPr lang="en-US" altLang="zh-CN" dirty="0" smtClean="0">
              <a:latin typeface="仿宋_GB2312" pitchFamily="49" charset="-122"/>
              <a:ea typeface="仿宋_GB2312" pitchFamily="49" charset="-122"/>
            </a:endParaRPr>
          </a:p>
          <a:p>
            <a:r>
              <a:rPr lang="zh-CN" altLang="en-US" dirty="0" smtClean="0">
                <a:latin typeface="仿宋_GB2312" pitchFamily="49" charset="-122"/>
                <a:ea typeface="仿宋_GB2312" pitchFamily="49" charset="-122"/>
              </a:rPr>
              <a:t>   非正常有风险回款：间接付款、担保付款、卖方回购</a:t>
            </a:r>
            <a:endParaRPr lang="en-US" altLang="zh-CN" dirty="0" smtClean="0">
              <a:latin typeface="仿宋_GB2312" pitchFamily="49" charset="-122"/>
              <a:ea typeface="仿宋_GB2312" pitchFamily="49" charset="-122"/>
            </a:endParaRPr>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180237"/>
            <a:ext cx="8324950" cy="647699"/>
          </a:xfrm>
        </p:spPr>
        <p:txBody>
          <a:bodyPr>
            <a:normAutofit/>
          </a:bodyPr>
          <a:lstStyle/>
          <a:p>
            <a:r>
              <a:rPr lang="zh-CN" altLang="en-US" b="1" dirty="0" smtClean="0">
                <a:latin typeface="黑体" pitchFamily="2" charset="-122"/>
                <a:ea typeface="黑体" pitchFamily="2" charset="-122"/>
              </a:rPr>
              <a:t>供应链金融</a:t>
            </a:r>
            <a:r>
              <a:rPr lang="en-US" altLang="zh-CN" b="1" dirty="0" smtClean="0">
                <a:latin typeface="黑体" pitchFamily="2" charset="-122"/>
                <a:ea typeface="黑体" pitchFamily="2" charset="-122"/>
              </a:rPr>
              <a:t>-</a:t>
            </a:r>
            <a:r>
              <a:rPr lang="zh-CN" altLang="en-US" b="1" dirty="0" smtClean="0">
                <a:latin typeface="黑体" pitchFamily="2" charset="-122"/>
                <a:ea typeface="黑体" pitchFamily="2" charset="-122"/>
              </a:rPr>
              <a:t>应收类产品</a:t>
            </a:r>
            <a:r>
              <a:rPr lang="en-US" altLang="zh-CN" b="1" dirty="0" smtClean="0">
                <a:latin typeface="黑体" pitchFamily="2" charset="-122"/>
                <a:ea typeface="黑体" pitchFamily="2" charset="-122"/>
              </a:rPr>
              <a:t>-</a:t>
            </a:r>
            <a:r>
              <a:rPr lang="zh-CN" altLang="en-US" b="1" dirty="0" smtClean="0">
                <a:latin typeface="黑体" pitchFamily="2" charset="-122"/>
                <a:ea typeface="黑体" pitchFamily="2" charset="-122"/>
              </a:rPr>
              <a:t>应收账款转让控制</a:t>
            </a:r>
            <a:endParaRPr lang="zh-CN" altLang="en-US" b="1" dirty="0">
              <a:latin typeface="黑体" pitchFamily="2" charset="-122"/>
              <a:ea typeface="黑体" pitchFamily="2" charset="-122"/>
            </a:endParaRPr>
          </a:p>
        </p:txBody>
      </p:sp>
      <p:sp>
        <p:nvSpPr>
          <p:cNvPr id="4" name="灯片编号占位符 3"/>
          <p:cNvSpPr>
            <a:spLocks noGrp="1"/>
          </p:cNvSpPr>
          <p:nvPr>
            <p:ph type="sldNum" sz="quarter" idx="12"/>
          </p:nvPr>
        </p:nvSpPr>
        <p:spPr>
          <a:xfrm>
            <a:off x="10476382" y="6539230"/>
            <a:ext cx="1139636" cy="365125"/>
          </a:xfrm>
        </p:spPr>
        <p:txBody>
          <a:bodyPr/>
          <a:lstStyle/>
          <a:p>
            <a:fld id="{4B1B0860-3CE7-4EC1-80B2-E4FAEF86BBEB}" type="slidenum">
              <a:rPr lang="zh-CN" altLang="en-US" smtClean="0"/>
              <a:pPr/>
              <a:t>55</a:t>
            </a:fld>
            <a:endParaRPr lang="zh-CN" altLang="en-US"/>
          </a:p>
        </p:txBody>
      </p:sp>
      <p:sp>
        <p:nvSpPr>
          <p:cNvPr id="28" name="矩形 27"/>
          <p:cNvSpPr/>
          <p:nvPr/>
        </p:nvSpPr>
        <p:spPr>
          <a:xfrm>
            <a:off x="206826" y="848084"/>
            <a:ext cx="11257280" cy="7232749"/>
          </a:xfrm>
          <a:prstGeom prst="rect">
            <a:avLst/>
          </a:prstGeom>
        </p:spPr>
        <p:txBody>
          <a:bodyPr wrap="square">
            <a:spAutoFit/>
          </a:bodyPr>
          <a:lstStyle/>
          <a:p>
            <a:r>
              <a:rPr lang="zh-CN" altLang="en-US" sz="1600" dirty="0"/>
              <a:t>（一）国内保理业务中应收账款转让通知可采用以下两种方式：</a:t>
            </a:r>
          </a:p>
          <a:p>
            <a:r>
              <a:rPr lang="en-US" sz="1600" dirty="0"/>
              <a:t>          1</a:t>
            </a:r>
            <a:r>
              <a:rPr lang="zh-CN" altLang="en-US" sz="1600" dirty="0"/>
              <a:t>、针对卖方对同一买方的所有应收账款转让事宜一次性通知该买方。</a:t>
            </a:r>
          </a:p>
          <a:p>
            <a:r>
              <a:rPr lang="en-US" sz="1600" dirty="0"/>
              <a:t>          2</a:t>
            </a:r>
            <a:r>
              <a:rPr lang="zh-CN" altLang="en-US" sz="1600" dirty="0"/>
              <a:t>、针对每笔应收账款转让事宜逐笔通知买方。</a:t>
            </a:r>
            <a:endParaRPr lang="en-US" altLang="zh-CN" sz="1600" dirty="0"/>
          </a:p>
          <a:p>
            <a:r>
              <a:rPr lang="zh-CN" altLang="en-US" sz="1600" dirty="0"/>
              <a:t>（二）明保理业务中应收账款通知方式：</a:t>
            </a:r>
          </a:p>
          <a:p>
            <a:r>
              <a:rPr lang="en-US" sz="1600" dirty="0"/>
              <a:t>          1</a:t>
            </a:r>
            <a:r>
              <a:rPr lang="zh-CN" altLang="en-US" sz="1600" dirty="0"/>
              <a:t>、保理商</a:t>
            </a:r>
            <a:r>
              <a:rPr lang="en-US" altLang="zh-CN" sz="1600" dirty="0"/>
              <a:t>/</a:t>
            </a:r>
            <a:r>
              <a:rPr lang="zh-CN" altLang="en-US" sz="1600" dirty="0"/>
              <a:t>商业银行联合卖方共同通知买方，并取得买方确认书。在具备真实贸易背景的情况下，买方行政公章、合    同专用章、财务专用章均可确认为有效签章；</a:t>
            </a:r>
          </a:p>
          <a:p>
            <a:r>
              <a:rPr lang="en-US" sz="1600" dirty="0"/>
              <a:t>          2</a:t>
            </a:r>
            <a:r>
              <a:rPr lang="zh-CN" altLang="en-US" sz="1600" dirty="0"/>
              <a:t>、保理商</a:t>
            </a:r>
            <a:r>
              <a:rPr lang="en-US" altLang="zh-CN" sz="1600" dirty="0"/>
              <a:t>/</a:t>
            </a:r>
            <a:r>
              <a:rPr lang="zh-CN" altLang="en-US" sz="1600" dirty="0"/>
              <a:t>商业银行在卖方向买方开出的发票上背书，注明发票下应收账款转让的事实，同时取得买方出具的发票收妥函，发票收妥函的签章同前款要求；</a:t>
            </a:r>
          </a:p>
          <a:p>
            <a:r>
              <a:rPr lang="en-US" sz="1600" dirty="0"/>
              <a:t>          3</a:t>
            </a:r>
            <a:r>
              <a:rPr lang="zh-CN" altLang="en-US" sz="1600" dirty="0"/>
              <a:t>、保理商</a:t>
            </a:r>
            <a:r>
              <a:rPr lang="en-US" altLang="zh-CN" sz="1600" dirty="0"/>
              <a:t>/</a:t>
            </a:r>
            <a:r>
              <a:rPr lang="zh-CN" altLang="en-US" sz="1600" dirty="0"/>
              <a:t>商业银行与买方签署协议约定以传真、电文、电报、电子邮件等方式寄送应收账款转让通知书，并在具体寄送时取得买方回执。使用该款通知方式必须明确约定通知及回执的有权签发人、收发地址、传真机号码或电子邮箱名称等，并妥善保存往来函件。</a:t>
            </a:r>
            <a:endParaRPr lang="en-US" altLang="zh-CN" sz="1600" dirty="0"/>
          </a:p>
          <a:p>
            <a:r>
              <a:rPr lang="zh-CN" altLang="en-US" sz="1600" dirty="0"/>
              <a:t>（三）应收账款查询与转让登记</a:t>
            </a:r>
          </a:p>
          <a:p>
            <a:r>
              <a:rPr lang="en-US" altLang="zh-CN" sz="1600" dirty="0"/>
              <a:t>        1</a:t>
            </a:r>
            <a:r>
              <a:rPr lang="zh-CN" altLang="en-US" sz="1600" dirty="0"/>
              <a:t>、国内保理业务下柜前，保理商</a:t>
            </a:r>
            <a:r>
              <a:rPr lang="en-US" altLang="zh-CN" sz="1600" dirty="0" smtClean="0"/>
              <a:t>/</a:t>
            </a:r>
            <a:r>
              <a:rPr lang="zh-CN" altLang="en-US" sz="1600" dirty="0" smtClean="0"/>
              <a:t>银行</a:t>
            </a:r>
            <a:r>
              <a:rPr lang="zh-CN" altLang="en-US" sz="1600" dirty="0"/>
              <a:t>应</a:t>
            </a:r>
            <a:r>
              <a:rPr lang="zh-CN" altLang="en-US" sz="1600" dirty="0" smtClean="0"/>
              <a:t>在中登网（</a:t>
            </a:r>
            <a:r>
              <a:rPr lang="en-US" altLang="zh-CN" sz="1600" dirty="0" smtClean="0"/>
              <a:t> </a:t>
            </a:r>
            <a:r>
              <a:rPr lang="en-US" altLang="zh-CN" sz="1600" dirty="0"/>
              <a:t>https://www.zhongdengwang.org.cn/zhongdeng/index.shtml </a:t>
            </a:r>
            <a:r>
              <a:rPr lang="zh-CN" altLang="en-US" sz="1600" dirty="0"/>
              <a:t>）上查询卖方已有的应收账款质押登记和转让登记情况，对于已登记的应收账款与本次转让的应收账款存在冲突的，不得为其办理国内保理业务</a:t>
            </a:r>
            <a:r>
              <a:rPr lang="zh-CN" altLang="en-US" sz="1600" dirty="0" smtClean="0"/>
              <a:t>。</a:t>
            </a:r>
            <a:endParaRPr lang="en-US" altLang="zh-CN" sz="1600" dirty="0" smtClean="0"/>
          </a:p>
          <a:p>
            <a:endParaRPr lang="en-US" altLang="zh-CN" sz="1600" dirty="0" smtClean="0"/>
          </a:p>
          <a:p>
            <a:endParaRPr lang="en-US" altLang="zh-CN" sz="1600" dirty="0" smtClean="0"/>
          </a:p>
          <a:p>
            <a:endParaRPr lang="en-US" altLang="zh-CN" sz="1600" dirty="0" smtClean="0"/>
          </a:p>
          <a:p>
            <a:endParaRPr lang="en-US" altLang="zh-CN" sz="1600" dirty="0" smtClean="0"/>
          </a:p>
          <a:p>
            <a:r>
              <a:rPr lang="en-US" altLang="zh-CN" sz="1600" dirty="0" smtClean="0"/>
              <a:t> 2</a:t>
            </a:r>
            <a:r>
              <a:rPr lang="zh-CN" altLang="en-US" sz="1600" dirty="0" smtClean="0"/>
              <a:t>、查询无误后，在中国人民银行应收账款质押登记公示系统上对本次转让应收账款进行转让登记，以对抗善意第三人并取得优先顺位求偿权。</a:t>
            </a:r>
            <a:endParaRPr lang="zh-CN" altLang="en-US" sz="1600" dirty="0"/>
          </a:p>
          <a:p>
            <a:endParaRPr lang="en-US" altLang="zh-CN" sz="1600" dirty="0"/>
          </a:p>
          <a:p>
            <a:endParaRPr lang="en-US" altLang="zh-CN" sz="1600" dirty="0" smtClean="0"/>
          </a:p>
          <a:p>
            <a:endParaRPr lang="en-US" altLang="zh-CN" sz="1600" dirty="0" smtClean="0"/>
          </a:p>
          <a:p>
            <a:endParaRPr lang="en-US" altLang="zh-CN" sz="1600" dirty="0" smtClean="0"/>
          </a:p>
          <a:p>
            <a:endParaRPr lang="en-US" altLang="zh-CN" sz="1600" dirty="0" smtClean="0"/>
          </a:p>
          <a:p>
            <a:endParaRPr lang="en-US" altLang="zh-CN" sz="1600" dirty="0" smtClean="0"/>
          </a:p>
          <a:p>
            <a:endParaRPr lang="en-US" altLang="zh-CN" sz="1600" dirty="0"/>
          </a:p>
          <a:p>
            <a:endParaRPr lang="zh-CN" altLang="en-US" sz="1600" dirty="0"/>
          </a:p>
        </p:txBody>
      </p:sp>
      <p:pic>
        <p:nvPicPr>
          <p:cNvPr id="1027" name="Picture 3"/>
          <p:cNvPicPr>
            <a:picLocks noChangeAspect="1" noChangeArrowheads="1"/>
          </p:cNvPicPr>
          <p:nvPr/>
        </p:nvPicPr>
        <p:blipFill>
          <a:blip r:embed="rId2"/>
          <a:srcRect/>
          <a:stretch>
            <a:fillRect/>
          </a:stretch>
        </p:blipFill>
        <p:spPr bwMode="auto">
          <a:xfrm>
            <a:off x="1090745" y="6032402"/>
            <a:ext cx="7785735" cy="778967"/>
          </a:xfrm>
          <a:prstGeom prst="rect">
            <a:avLst/>
          </a:prstGeom>
          <a:noFill/>
          <a:ln w="9525">
            <a:noFill/>
            <a:miter lim="800000"/>
            <a:headEnd/>
            <a:tailEnd/>
          </a:ln>
          <a:effectLst/>
        </p:spPr>
      </p:pic>
      <p:pic>
        <p:nvPicPr>
          <p:cNvPr id="1028" name="Picture 4"/>
          <p:cNvPicPr>
            <a:picLocks noChangeAspect="1" noChangeArrowheads="1"/>
          </p:cNvPicPr>
          <p:nvPr/>
        </p:nvPicPr>
        <p:blipFill>
          <a:blip r:embed="rId3"/>
          <a:srcRect/>
          <a:stretch>
            <a:fillRect/>
          </a:stretch>
        </p:blipFill>
        <p:spPr bwMode="auto">
          <a:xfrm>
            <a:off x="787215" y="4582241"/>
            <a:ext cx="8816705" cy="756526"/>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180237"/>
            <a:ext cx="8324950" cy="647699"/>
          </a:xfrm>
        </p:spPr>
        <p:txBody>
          <a:bodyPr>
            <a:normAutofit/>
          </a:bodyPr>
          <a:lstStyle/>
          <a:p>
            <a:r>
              <a:rPr lang="zh-CN" altLang="en-US" b="1" dirty="0" smtClean="0">
                <a:latin typeface="黑体" pitchFamily="2" charset="-122"/>
                <a:ea typeface="黑体" pitchFamily="2" charset="-122"/>
              </a:rPr>
              <a:t>供应链金融</a:t>
            </a:r>
            <a:r>
              <a:rPr lang="en-US" altLang="zh-CN" b="1" dirty="0" smtClean="0">
                <a:latin typeface="黑体" pitchFamily="2" charset="-122"/>
                <a:ea typeface="黑体" pitchFamily="2" charset="-122"/>
              </a:rPr>
              <a:t>-</a:t>
            </a:r>
            <a:r>
              <a:rPr lang="zh-CN" altLang="en-US" b="1" dirty="0" smtClean="0">
                <a:latin typeface="黑体" pitchFamily="2" charset="-122"/>
                <a:ea typeface="黑体" pitchFamily="2" charset="-122"/>
              </a:rPr>
              <a:t>应收类产品</a:t>
            </a:r>
            <a:r>
              <a:rPr lang="en-US" altLang="zh-CN" b="1" dirty="0" smtClean="0">
                <a:latin typeface="黑体" pitchFamily="2" charset="-122"/>
                <a:ea typeface="黑体" pitchFamily="2" charset="-122"/>
              </a:rPr>
              <a:t>-</a:t>
            </a:r>
            <a:r>
              <a:rPr lang="zh-CN" altLang="en-US" sz="2600" b="1" dirty="0" smtClean="0">
                <a:latin typeface="黑体" pitchFamily="2" charset="-122"/>
                <a:ea typeface="黑体" pitchFamily="2" charset="-122"/>
              </a:rPr>
              <a:t>应收账款催收</a:t>
            </a:r>
            <a:endParaRPr lang="zh-CN" altLang="en-US" sz="2600" dirty="0"/>
          </a:p>
        </p:txBody>
      </p:sp>
      <p:sp>
        <p:nvSpPr>
          <p:cNvPr id="4" name="灯片编号占位符 3"/>
          <p:cNvSpPr>
            <a:spLocks noGrp="1"/>
          </p:cNvSpPr>
          <p:nvPr>
            <p:ph type="sldNum" sz="quarter" idx="12"/>
          </p:nvPr>
        </p:nvSpPr>
        <p:spPr/>
        <p:txBody>
          <a:bodyPr/>
          <a:lstStyle/>
          <a:p>
            <a:fld id="{4B1B0860-3CE7-4EC1-80B2-E4FAEF86BBEB}" type="slidenum">
              <a:rPr lang="zh-CN" altLang="en-US" smtClean="0"/>
              <a:pPr/>
              <a:t>56</a:t>
            </a:fld>
            <a:endParaRPr lang="zh-CN" altLang="en-US"/>
          </a:p>
        </p:txBody>
      </p:sp>
      <p:sp>
        <p:nvSpPr>
          <p:cNvPr id="28" name="矩形 27"/>
          <p:cNvSpPr/>
          <p:nvPr/>
        </p:nvSpPr>
        <p:spPr>
          <a:xfrm>
            <a:off x="84898" y="905068"/>
            <a:ext cx="11965588" cy="5155257"/>
          </a:xfrm>
          <a:prstGeom prst="rect">
            <a:avLst/>
          </a:prstGeom>
        </p:spPr>
        <p:txBody>
          <a:bodyPr wrap="square">
            <a:spAutoFit/>
          </a:bodyPr>
          <a:lstStyle/>
          <a:p>
            <a:pPr>
              <a:lnSpc>
                <a:spcPct val="150000"/>
              </a:lnSpc>
            </a:pPr>
            <a:r>
              <a:rPr lang="zh-CN" altLang="en-US" dirty="0" smtClean="0">
                <a:latin typeface="仿宋_GB2312" pitchFamily="49" charset="-122"/>
                <a:ea typeface="仿宋_GB2312" pitchFamily="49" charset="-122"/>
              </a:rPr>
              <a:t>应收账款催收，主要是针对尚未到期但却即将到期、已经到期、或者已经逾期未付的应收账款，及时提示买方付款。</a:t>
            </a:r>
            <a:endParaRPr lang="en-US" altLang="zh-CN" dirty="0" smtClean="0">
              <a:latin typeface="仿宋_GB2312" pitchFamily="49" charset="-122"/>
              <a:ea typeface="仿宋_GB2312" pitchFamily="49" charset="-122"/>
            </a:endParaRPr>
          </a:p>
          <a:p>
            <a:pPr>
              <a:lnSpc>
                <a:spcPct val="150000"/>
              </a:lnSpc>
            </a:pPr>
            <a:r>
              <a:rPr lang="zh-CN" altLang="en-US" dirty="0" smtClean="0">
                <a:latin typeface="仿宋_GB2312" pitchFamily="49" charset="-122"/>
                <a:ea typeface="仿宋_GB2312" pitchFamily="49" charset="-122"/>
              </a:rPr>
              <a:t>催收方式以及催收周期往往都要考虑卖方的需求，依据买方资信情况，买卖双方交易关系、习惯，事态发展情况及严重性，买卖双方客户关系等。保理公司会事先与卖方商定方式向买方进行催收。一般流程是：</a:t>
            </a:r>
            <a:endParaRPr lang="en-US" altLang="zh-CN" dirty="0" smtClean="0">
              <a:latin typeface="仿宋_GB2312" pitchFamily="49" charset="-122"/>
              <a:ea typeface="仿宋_GB2312" pitchFamily="49" charset="-122"/>
            </a:endParaRPr>
          </a:p>
          <a:p>
            <a:pPr>
              <a:lnSpc>
                <a:spcPct val="150000"/>
              </a:lnSpc>
            </a:pPr>
            <a:r>
              <a:rPr lang="zh-CN" altLang="en-US" dirty="0" smtClean="0">
                <a:latin typeface="仿宋_GB2312" pitchFamily="49" charset="-122"/>
                <a:ea typeface="仿宋_GB2312" pitchFamily="49" charset="-122"/>
              </a:rPr>
              <a:t>（</a:t>
            </a:r>
            <a:r>
              <a:rPr lang="en-US" altLang="zh-CN" dirty="0" smtClean="0">
                <a:latin typeface="仿宋_GB2312" pitchFamily="49" charset="-122"/>
                <a:ea typeface="仿宋_GB2312" pitchFamily="49" charset="-122"/>
              </a:rPr>
              <a:t>1</a:t>
            </a:r>
            <a:r>
              <a:rPr lang="zh-CN" altLang="en-US" dirty="0" smtClean="0">
                <a:latin typeface="仿宋_GB2312" pitchFamily="49" charset="-122"/>
                <a:ea typeface="仿宋_GB2312" pitchFamily="49" charset="-122"/>
              </a:rPr>
              <a:t>）发票即到期前，保理公司会向买方发票到期付款提示函，列明即将到期的发票明细，并使用恰当的文字表达提示买方应及时付款。</a:t>
            </a:r>
            <a:endParaRPr lang="en-US" altLang="zh-CN" dirty="0" smtClean="0">
              <a:latin typeface="仿宋_GB2312" pitchFamily="49" charset="-122"/>
              <a:ea typeface="仿宋_GB2312" pitchFamily="49" charset="-122"/>
            </a:endParaRPr>
          </a:p>
          <a:p>
            <a:pPr>
              <a:lnSpc>
                <a:spcPct val="150000"/>
              </a:lnSpc>
            </a:pPr>
            <a:r>
              <a:rPr lang="zh-CN" altLang="en-US" dirty="0" smtClean="0">
                <a:latin typeface="仿宋_GB2312" pitchFamily="49" charset="-122"/>
                <a:ea typeface="仿宋_GB2312" pitchFamily="49" charset="-122"/>
              </a:rPr>
              <a:t>（</a:t>
            </a:r>
            <a:r>
              <a:rPr lang="en-US" altLang="zh-CN" dirty="0" smtClean="0">
                <a:latin typeface="仿宋_GB2312" pitchFamily="49" charset="-122"/>
                <a:ea typeface="仿宋_GB2312" pitchFamily="49" charset="-122"/>
              </a:rPr>
              <a:t>2</a:t>
            </a:r>
            <a:r>
              <a:rPr lang="zh-CN" altLang="en-US" dirty="0" smtClean="0">
                <a:latin typeface="仿宋_GB2312" pitchFamily="49" charset="-122"/>
                <a:ea typeface="仿宋_GB2312" pitchFamily="49" charset="-122"/>
              </a:rPr>
              <a:t>）发票到期后买方仍未付款，保理公司会向买方发出到期</a:t>
            </a:r>
            <a:r>
              <a:rPr lang="en-US" altLang="zh-CN" dirty="0" smtClean="0">
                <a:latin typeface="仿宋_GB2312" pitchFamily="49" charset="-122"/>
                <a:ea typeface="仿宋_GB2312" pitchFamily="49" charset="-122"/>
              </a:rPr>
              <a:t>/</a:t>
            </a:r>
            <a:r>
              <a:rPr lang="zh-CN" altLang="en-US" dirty="0" smtClean="0">
                <a:latin typeface="仿宋_GB2312" pitchFamily="49" charset="-122"/>
                <a:ea typeface="仿宋_GB2312" pitchFamily="49" charset="-122"/>
              </a:rPr>
              <a:t>逾期发票付款提示函，列明到期</a:t>
            </a:r>
            <a:r>
              <a:rPr lang="en-US" altLang="zh-CN" dirty="0" smtClean="0">
                <a:latin typeface="仿宋_GB2312" pitchFamily="49" charset="-122"/>
                <a:ea typeface="仿宋_GB2312" pitchFamily="49" charset="-122"/>
              </a:rPr>
              <a:t>/</a:t>
            </a:r>
            <a:r>
              <a:rPr lang="zh-CN" altLang="en-US" dirty="0" smtClean="0">
                <a:latin typeface="仿宋_GB2312" pitchFamily="49" charset="-122"/>
                <a:ea typeface="仿宋_GB2312" pitchFamily="49" charset="-122"/>
              </a:rPr>
              <a:t>逾期的发票明细，第二份催收函所使用的文字表达会较以前有所加重。除书面催收外，实际业务还会进行电话催收，必要时进行走访。</a:t>
            </a:r>
            <a:endParaRPr lang="en-US" altLang="zh-CN" dirty="0" smtClean="0">
              <a:latin typeface="仿宋_GB2312" pitchFamily="49" charset="-122"/>
              <a:ea typeface="仿宋_GB2312" pitchFamily="49" charset="-122"/>
            </a:endParaRPr>
          </a:p>
          <a:p>
            <a:pPr>
              <a:lnSpc>
                <a:spcPct val="150000"/>
              </a:lnSpc>
            </a:pPr>
            <a:r>
              <a:rPr lang="zh-CN" altLang="en-US" dirty="0" smtClean="0">
                <a:latin typeface="仿宋_GB2312" pitchFamily="49" charset="-122"/>
                <a:ea typeface="仿宋_GB2312" pitchFamily="49" charset="-122"/>
              </a:rPr>
              <a:t>（</a:t>
            </a:r>
            <a:r>
              <a:rPr lang="en-US" altLang="zh-CN" dirty="0" smtClean="0">
                <a:latin typeface="仿宋_GB2312" pitchFamily="49" charset="-122"/>
                <a:ea typeface="仿宋_GB2312" pitchFamily="49" charset="-122"/>
              </a:rPr>
              <a:t>3</a:t>
            </a:r>
            <a:r>
              <a:rPr lang="zh-CN" altLang="en-US" dirty="0" smtClean="0">
                <a:latin typeface="仿宋_GB2312" pitchFamily="49" charset="-122"/>
                <a:ea typeface="仿宋_GB2312" pitchFamily="49" charset="-122"/>
              </a:rPr>
              <a:t>）以上都无果后，视案件情况，保理公司可考虑借助法律手段进行收款。</a:t>
            </a:r>
            <a:endParaRPr lang="en-US" altLang="zh-CN" dirty="0" smtClean="0">
              <a:latin typeface="仿宋_GB2312" pitchFamily="49" charset="-122"/>
              <a:ea typeface="仿宋_GB2312" pitchFamily="49" charset="-122"/>
            </a:endParaRPr>
          </a:p>
          <a:p>
            <a:pPr>
              <a:lnSpc>
                <a:spcPct val="150000"/>
              </a:lnSpc>
            </a:pPr>
            <a:r>
              <a:rPr lang="zh-CN" altLang="en-US" dirty="0" smtClean="0">
                <a:latin typeface="仿宋_GB2312" pitchFamily="49" charset="-122"/>
                <a:ea typeface="仿宋_GB2312" pitchFamily="49" charset="-122"/>
              </a:rPr>
              <a:t>（</a:t>
            </a:r>
            <a:r>
              <a:rPr lang="en-US" altLang="zh-CN" dirty="0" smtClean="0">
                <a:latin typeface="仿宋_GB2312" pitchFamily="49" charset="-122"/>
                <a:ea typeface="仿宋_GB2312" pitchFamily="49" charset="-122"/>
              </a:rPr>
              <a:t>4</a:t>
            </a:r>
            <a:r>
              <a:rPr lang="zh-CN" altLang="en-US" dirty="0" smtClean="0">
                <a:latin typeface="仿宋_GB2312" pitchFamily="49" charset="-122"/>
                <a:ea typeface="仿宋_GB2312" pitchFamily="49" charset="-122"/>
              </a:rPr>
              <a:t>）如果卖方反对采取法律行动，卖方就应当赎回已转让的应收账款，在赎回已转让的应收账款时，需支付赎回资金，回购金额根据待回款的应收账款余额，由卖方与保理商协商而定，一般为应收账款余额对应的融资款项及利息。这种卖方回购的要求一般会在保理协议中作出明确的约定。</a:t>
            </a:r>
            <a:endParaRPr lang="en-US" altLang="zh-CN" dirty="0" smtClean="0">
              <a:latin typeface="仿宋_GB2312" pitchFamily="49" charset="-122"/>
              <a:ea typeface="仿宋_GB2312" pitchFamily="49" charset="-122"/>
            </a:endParaRPr>
          </a:p>
          <a:p>
            <a:endParaRPr lang="en-US" altLang="zh-CN" sz="1600" dirty="0" smtClean="0">
              <a:latin typeface="仿宋_GB2312" pitchFamily="49" charset="-122"/>
              <a:ea typeface="仿宋_GB2312" pitchFamily="49" charset="-122"/>
            </a:endParaRPr>
          </a:p>
          <a:p>
            <a:endParaRPr lang="en-US" altLang="zh-CN" sz="1600" dirty="0" smtClean="0">
              <a:latin typeface="仿宋_GB2312" pitchFamily="49" charset="-122"/>
              <a:ea typeface="仿宋_GB2312" pitchFamily="49" charset="-122"/>
            </a:endParaRPr>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180237"/>
            <a:ext cx="8324950" cy="647699"/>
          </a:xfrm>
        </p:spPr>
        <p:txBody>
          <a:bodyPr>
            <a:normAutofit/>
          </a:bodyPr>
          <a:lstStyle/>
          <a:p>
            <a:r>
              <a:rPr lang="zh-CN" altLang="en-US" sz="2600" b="1" dirty="0">
                <a:latin typeface="黑体" pitchFamily="2" charset="-122"/>
                <a:ea typeface="黑体" pitchFamily="2" charset="-122"/>
              </a:rPr>
              <a:t>保理的基础知识介绍</a:t>
            </a:r>
            <a:r>
              <a:rPr lang="en-US" altLang="zh-CN" sz="2600" b="1" dirty="0" smtClean="0">
                <a:latin typeface="黑体" pitchFamily="2" charset="-122"/>
                <a:ea typeface="黑体" pitchFamily="2" charset="-122"/>
              </a:rPr>
              <a:t>-</a:t>
            </a:r>
            <a:r>
              <a:rPr lang="zh-CN" altLang="en-US" sz="2600" b="1" dirty="0" smtClean="0">
                <a:latin typeface="黑体" pitchFamily="2" charset="-122"/>
                <a:ea typeface="黑体" pitchFamily="2" charset="-122"/>
              </a:rPr>
              <a:t>应收账款商纠</a:t>
            </a:r>
            <a:endParaRPr lang="zh-CN" altLang="en-US" sz="2600" dirty="0"/>
          </a:p>
        </p:txBody>
      </p:sp>
      <p:sp>
        <p:nvSpPr>
          <p:cNvPr id="4" name="灯片编号占位符 3"/>
          <p:cNvSpPr>
            <a:spLocks noGrp="1"/>
          </p:cNvSpPr>
          <p:nvPr>
            <p:ph type="sldNum" sz="quarter" idx="12"/>
          </p:nvPr>
        </p:nvSpPr>
        <p:spPr/>
        <p:txBody>
          <a:bodyPr/>
          <a:lstStyle/>
          <a:p>
            <a:fld id="{4B1B0860-3CE7-4EC1-80B2-E4FAEF86BBEB}" type="slidenum">
              <a:rPr lang="zh-CN" altLang="en-US" smtClean="0"/>
              <a:pPr/>
              <a:t>57</a:t>
            </a:fld>
            <a:endParaRPr lang="zh-CN" altLang="en-US"/>
          </a:p>
        </p:txBody>
      </p:sp>
      <p:sp>
        <p:nvSpPr>
          <p:cNvPr id="28" name="矩形 27"/>
          <p:cNvSpPr/>
          <p:nvPr/>
        </p:nvSpPr>
        <p:spPr>
          <a:xfrm>
            <a:off x="-21772" y="709126"/>
            <a:ext cx="12028715" cy="6047809"/>
          </a:xfrm>
          <a:prstGeom prst="rect">
            <a:avLst/>
          </a:prstGeom>
        </p:spPr>
        <p:txBody>
          <a:bodyPr wrap="square">
            <a:spAutoFit/>
          </a:bodyPr>
          <a:lstStyle/>
          <a:p>
            <a:pPr>
              <a:lnSpc>
                <a:spcPct val="150000"/>
              </a:lnSpc>
            </a:pPr>
            <a:r>
              <a:rPr lang="zh-CN" altLang="en-US" sz="1600" dirty="0" smtClean="0">
                <a:latin typeface="仿宋_GB2312" pitchFamily="49" charset="-122"/>
                <a:ea typeface="仿宋_GB2312" pitchFamily="49" charset="-122"/>
              </a:rPr>
              <a:t>   买卖双方的商业纠纷是商业保理业务面临的一个重要的外部风险。一旦发生商业纠纷，信用风险担保业务将被暂停，下一笔融资发放一般也会暂缓或者暂停。商业纠纷导致买方不付款，无论有追索权还是无追索权保理业务，保理公司如果提供融资，都有权依照保理合同反转让应收账款或者向卖方追索回融资款项。当然纠纷解除后且有利于卖方，保理商仍有可能重新置于信用风险担保赔付的风险中。</a:t>
            </a:r>
            <a:endParaRPr lang="en-US" altLang="zh-CN" sz="1600" dirty="0" smtClean="0">
              <a:latin typeface="仿宋_GB2312" pitchFamily="49" charset="-122"/>
              <a:ea typeface="仿宋_GB2312" pitchFamily="49" charset="-122"/>
            </a:endParaRPr>
          </a:p>
          <a:p>
            <a:pPr>
              <a:lnSpc>
                <a:spcPct val="150000"/>
              </a:lnSpc>
            </a:pPr>
            <a:r>
              <a:rPr lang="en-US" altLang="zh-CN" sz="1600" b="1" dirty="0" smtClean="0">
                <a:latin typeface="仿宋_GB2312" pitchFamily="49" charset="-122"/>
                <a:ea typeface="仿宋_GB2312" pitchFamily="49" charset="-122"/>
              </a:rPr>
              <a:t>   </a:t>
            </a:r>
            <a:r>
              <a:rPr lang="zh-CN" altLang="en-US" sz="1600" b="1" dirty="0" smtClean="0">
                <a:latin typeface="仿宋_GB2312" pitchFamily="49" charset="-122"/>
                <a:ea typeface="仿宋_GB2312" pitchFamily="49" charset="-122"/>
              </a:rPr>
              <a:t>商业纠纷表现形式主要体现在以下五个方面：</a:t>
            </a:r>
            <a:endParaRPr lang="en-US" altLang="zh-CN" sz="1600" b="1" dirty="0" smtClean="0">
              <a:latin typeface="仿宋_GB2312" pitchFamily="49" charset="-122"/>
              <a:ea typeface="仿宋_GB2312" pitchFamily="49" charset="-122"/>
            </a:endParaRPr>
          </a:p>
          <a:p>
            <a:pPr>
              <a:lnSpc>
                <a:spcPct val="150000"/>
              </a:lnSpc>
            </a:pPr>
            <a:r>
              <a:rPr lang="zh-CN" altLang="en-US" sz="1600" dirty="0" smtClean="0">
                <a:latin typeface="仿宋_GB2312" pitchFamily="49" charset="-122"/>
                <a:ea typeface="仿宋_GB2312" pitchFamily="49" charset="-122"/>
              </a:rPr>
              <a:t>（</a:t>
            </a:r>
            <a:r>
              <a:rPr lang="en-US" altLang="zh-CN" sz="1600" dirty="0" smtClean="0">
                <a:latin typeface="仿宋_GB2312" pitchFamily="49" charset="-122"/>
                <a:ea typeface="仿宋_GB2312" pitchFamily="49" charset="-122"/>
              </a:rPr>
              <a:t>1</a:t>
            </a:r>
            <a:r>
              <a:rPr lang="zh-CN" altLang="en-US" sz="1600" dirty="0" smtClean="0">
                <a:latin typeface="仿宋_GB2312" pitchFamily="49" charset="-122"/>
                <a:ea typeface="仿宋_GB2312" pitchFamily="49" charset="-122"/>
              </a:rPr>
              <a:t>）违反基础交易合同事宜是商业纠纷主要原因。如：卖方违反供货，货物质量数量供应错误，或买方收货后认为质量不合格拒绝付款。</a:t>
            </a:r>
            <a:endParaRPr lang="en-US" altLang="zh-CN" sz="1600" dirty="0" smtClean="0">
              <a:latin typeface="仿宋_GB2312" pitchFamily="49" charset="-122"/>
              <a:ea typeface="仿宋_GB2312" pitchFamily="49" charset="-122"/>
            </a:endParaRPr>
          </a:p>
          <a:p>
            <a:pPr>
              <a:lnSpc>
                <a:spcPct val="150000"/>
              </a:lnSpc>
            </a:pPr>
            <a:r>
              <a:rPr lang="zh-CN" altLang="en-US" sz="1600" dirty="0" smtClean="0">
                <a:latin typeface="仿宋_GB2312" pitchFamily="49" charset="-122"/>
                <a:ea typeface="仿宋_GB2312" pitchFamily="49" charset="-122"/>
              </a:rPr>
              <a:t>（</a:t>
            </a:r>
            <a:r>
              <a:rPr lang="en-US" altLang="zh-CN" sz="1600" dirty="0" smtClean="0">
                <a:latin typeface="仿宋_GB2312" pitchFamily="49" charset="-122"/>
                <a:ea typeface="仿宋_GB2312" pitchFamily="49" charset="-122"/>
              </a:rPr>
              <a:t>2</a:t>
            </a:r>
            <a:r>
              <a:rPr lang="zh-CN" altLang="en-US" sz="1600" dirty="0" smtClean="0">
                <a:latin typeface="仿宋_GB2312" pitchFamily="49" charset="-122"/>
                <a:ea typeface="仿宋_GB2312" pitchFamily="49" charset="-122"/>
              </a:rPr>
              <a:t>）交易条件瑕疵引发商纠。基础交易合同对交易主体、验收条件、付款方式、结算周期等约定不明或存在霸王条约，极易损害对方利益，产生纠纷，导致融资款项不能顺利回收。如：间接还款、买方未收到交货文件、逾期交货导致扣款、买方变更交易条件、买方要求额外折扣、卖方未完成交货程序、买方未通知发生折让、文件或作业瑕疵等。</a:t>
            </a:r>
            <a:endParaRPr lang="en-US" altLang="zh-CN" sz="1600" dirty="0" smtClean="0">
              <a:latin typeface="仿宋_GB2312" pitchFamily="49" charset="-122"/>
              <a:ea typeface="仿宋_GB2312" pitchFamily="49" charset="-122"/>
            </a:endParaRPr>
          </a:p>
          <a:p>
            <a:pPr>
              <a:lnSpc>
                <a:spcPct val="150000"/>
              </a:lnSpc>
            </a:pPr>
            <a:r>
              <a:rPr lang="zh-CN" altLang="en-US" sz="1600" dirty="0" smtClean="0">
                <a:latin typeface="仿宋_GB2312" pitchFamily="49" charset="-122"/>
                <a:ea typeface="仿宋_GB2312" pitchFamily="49" charset="-122"/>
              </a:rPr>
              <a:t>（</a:t>
            </a:r>
            <a:r>
              <a:rPr lang="en-US" altLang="zh-CN" sz="1600" dirty="0" smtClean="0">
                <a:latin typeface="仿宋_GB2312" pitchFamily="49" charset="-122"/>
                <a:ea typeface="仿宋_GB2312" pitchFamily="49" charset="-122"/>
              </a:rPr>
              <a:t>3</a:t>
            </a:r>
            <a:r>
              <a:rPr lang="zh-CN" altLang="en-US" sz="1600" dirty="0" smtClean="0">
                <a:latin typeface="仿宋_GB2312" pitchFamily="49" charset="-122"/>
                <a:ea typeface="仿宋_GB2312" pitchFamily="49" charset="-122"/>
              </a:rPr>
              <a:t>）相关法律和政策性规定以及行业规定引发商纠。买卖双方签署的基础交易合同违反相关规定，比如对“三包”政策的约定与相关规定不符，买方可能会以此为由拒绝付款。</a:t>
            </a:r>
            <a:endParaRPr lang="en-US" altLang="zh-CN" sz="1600" dirty="0" smtClean="0">
              <a:latin typeface="仿宋_GB2312" pitchFamily="49" charset="-122"/>
              <a:ea typeface="仿宋_GB2312" pitchFamily="49" charset="-122"/>
            </a:endParaRPr>
          </a:p>
          <a:p>
            <a:pPr>
              <a:lnSpc>
                <a:spcPct val="150000"/>
              </a:lnSpc>
            </a:pPr>
            <a:r>
              <a:rPr lang="zh-CN" altLang="en-US" sz="1600" dirty="0" smtClean="0">
                <a:latin typeface="仿宋_GB2312" pitchFamily="49" charset="-122"/>
                <a:ea typeface="仿宋_GB2312" pitchFamily="49" charset="-122"/>
              </a:rPr>
              <a:t>（</a:t>
            </a:r>
            <a:r>
              <a:rPr lang="en-US" altLang="zh-CN" sz="1600" dirty="0" smtClean="0">
                <a:latin typeface="仿宋_GB2312" pitchFamily="49" charset="-122"/>
                <a:ea typeface="仿宋_GB2312" pitchFamily="49" charset="-122"/>
              </a:rPr>
              <a:t>4</a:t>
            </a:r>
            <a:r>
              <a:rPr lang="zh-CN" altLang="en-US" sz="1600" dirty="0" smtClean="0">
                <a:latin typeface="仿宋_GB2312" pitchFamily="49" charset="-122"/>
                <a:ea typeface="仿宋_GB2312" pitchFamily="49" charset="-122"/>
              </a:rPr>
              <a:t>）行业特性决定了极易发生商业纠纷。如：工程类（涉及分期付款）、海鲜蔬果类（易变质腐烂）、商品寄售类（易产生留置对抗权）等由于货物或服务本身的特殊性，不易操作保理业务。</a:t>
            </a:r>
            <a:endParaRPr lang="en-US" altLang="zh-CN" sz="1600" dirty="0" smtClean="0">
              <a:latin typeface="仿宋_GB2312" pitchFamily="49" charset="-122"/>
              <a:ea typeface="仿宋_GB2312" pitchFamily="49" charset="-122"/>
            </a:endParaRPr>
          </a:p>
          <a:p>
            <a:pPr>
              <a:lnSpc>
                <a:spcPct val="150000"/>
              </a:lnSpc>
            </a:pPr>
            <a:r>
              <a:rPr lang="zh-CN" altLang="en-US" sz="1600" dirty="0" smtClean="0">
                <a:latin typeface="仿宋_GB2312" pitchFamily="49" charset="-122"/>
                <a:ea typeface="仿宋_GB2312" pitchFamily="49" charset="-122"/>
              </a:rPr>
              <a:t>（</a:t>
            </a:r>
            <a:r>
              <a:rPr lang="en-US" altLang="zh-CN" sz="1600" dirty="0" smtClean="0">
                <a:latin typeface="仿宋_GB2312" pitchFamily="49" charset="-122"/>
                <a:ea typeface="仿宋_GB2312" pitchFamily="49" charset="-122"/>
              </a:rPr>
              <a:t>5</a:t>
            </a:r>
            <a:r>
              <a:rPr lang="zh-CN" altLang="en-US" sz="1600" dirty="0" smtClean="0">
                <a:latin typeface="仿宋_GB2312" pitchFamily="49" charset="-122"/>
                <a:ea typeface="仿宋_GB2312" pitchFamily="49" charset="-122"/>
              </a:rPr>
              <a:t>）买卖双方关联交易，互有其他买卖关系、互负债务或其他原因存在争议，致使买方直接对保理商行使抗辩权或者抵销权等。</a:t>
            </a:r>
            <a:endParaRPr lang="en-US" altLang="zh-CN" sz="1600" dirty="0" smtClean="0">
              <a:latin typeface="仿宋_GB2312" pitchFamily="49" charset="-122"/>
              <a:ea typeface="仿宋_GB2312" pitchFamily="49" charset="-122"/>
            </a:endParaRPr>
          </a:p>
          <a:p>
            <a:pPr>
              <a:lnSpc>
                <a:spcPct val="150000"/>
              </a:lnSpc>
            </a:pPr>
            <a:r>
              <a:rPr lang="zh-CN" altLang="en-US" sz="1600" dirty="0" smtClean="0">
                <a:latin typeface="仿宋_GB2312" pitchFamily="49" charset="-122"/>
                <a:ea typeface="仿宋_GB2312" pitchFamily="49" charset="-122"/>
              </a:rPr>
              <a:t>（</a:t>
            </a:r>
            <a:r>
              <a:rPr lang="en-US" altLang="zh-CN" sz="1600" dirty="0" smtClean="0">
                <a:latin typeface="仿宋_GB2312" pitchFamily="49" charset="-122"/>
                <a:ea typeface="仿宋_GB2312" pitchFamily="49" charset="-122"/>
              </a:rPr>
              <a:t>6</a:t>
            </a:r>
            <a:r>
              <a:rPr lang="zh-CN" altLang="en-US" sz="1600" dirty="0" smtClean="0">
                <a:latin typeface="仿宋_GB2312" pitchFamily="49" charset="-122"/>
                <a:ea typeface="仿宋_GB2312" pitchFamily="49" charset="-122"/>
              </a:rPr>
              <a:t>）其他如内部管理混乱，虚构交易，保理各方间的不合规转让条款和附加条件等引发商业纠纷。</a:t>
            </a:r>
            <a:endParaRPr lang="en-US" altLang="zh-CN" sz="1600" dirty="0" smtClean="0">
              <a:latin typeface="仿宋_GB2312" pitchFamily="49" charset="-122"/>
              <a:ea typeface="仿宋_GB2312" pitchFamily="49" charset="-122"/>
            </a:endParaRPr>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180237"/>
            <a:ext cx="8324950" cy="647699"/>
          </a:xfrm>
        </p:spPr>
        <p:txBody>
          <a:bodyPr>
            <a:normAutofit/>
          </a:bodyPr>
          <a:lstStyle/>
          <a:p>
            <a:r>
              <a:rPr lang="zh-CN" altLang="en-US" sz="2600" b="1" dirty="0">
                <a:latin typeface="黑体" pitchFamily="2" charset="-122"/>
                <a:ea typeface="黑体" pitchFamily="2" charset="-122"/>
              </a:rPr>
              <a:t>保理的基础知识介绍</a:t>
            </a:r>
            <a:r>
              <a:rPr lang="en-US" altLang="zh-CN" sz="2600" b="1" dirty="0" smtClean="0">
                <a:latin typeface="黑体" pitchFamily="2" charset="-122"/>
                <a:ea typeface="黑体" pitchFamily="2" charset="-122"/>
              </a:rPr>
              <a:t>-</a:t>
            </a:r>
            <a:r>
              <a:rPr lang="zh-CN" altLang="en-US" sz="2600" b="1" dirty="0" smtClean="0">
                <a:latin typeface="黑体" pitchFamily="2" charset="-122"/>
                <a:ea typeface="黑体" pitchFamily="2" charset="-122"/>
              </a:rPr>
              <a:t>应收账款回款管理（一）</a:t>
            </a:r>
            <a:endParaRPr lang="zh-CN" altLang="en-US" sz="2600" dirty="0"/>
          </a:p>
        </p:txBody>
      </p:sp>
      <p:sp>
        <p:nvSpPr>
          <p:cNvPr id="4" name="灯片编号占位符 3"/>
          <p:cNvSpPr>
            <a:spLocks noGrp="1"/>
          </p:cNvSpPr>
          <p:nvPr>
            <p:ph type="sldNum" sz="quarter" idx="12"/>
          </p:nvPr>
        </p:nvSpPr>
        <p:spPr>
          <a:xfrm>
            <a:off x="10476382" y="6539230"/>
            <a:ext cx="1139636" cy="365125"/>
          </a:xfrm>
        </p:spPr>
        <p:txBody>
          <a:bodyPr/>
          <a:lstStyle/>
          <a:p>
            <a:fld id="{4B1B0860-3CE7-4EC1-80B2-E4FAEF86BBEB}" type="slidenum">
              <a:rPr lang="zh-CN" altLang="en-US" smtClean="0"/>
              <a:pPr/>
              <a:t>58</a:t>
            </a:fld>
            <a:endParaRPr lang="zh-CN" altLang="en-US"/>
          </a:p>
        </p:txBody>
      </p:sp>
      <p:sp>
        <p:nvSpPr>
          <p:cNvPr id="28" name="矩形 27"/>
          <p:cNvSpPr/>
          <p:nvPr/>
        </p:nvSpPr>
        <p:spPr>
          <a:xfrm>
            <a:off x="32650" y="739234"/>
            <a:ext cx="12159350" cy="6232475"/>
          </a:xfrm>
          <a:prstGeom prst="rect">
            <a:avLst/>
          </a:prstGeom>
        </p:spPr>
        <p:txBody>
          <a:bodyPr wrap="square">
            <a:spAutoFit/>
          </a:bodyPr>
          <a:lstStyle/>
          <a:p>
            <a:pPr>
              <a:lnSpc>
                <a:spcPct val="150000"/>
              </a:lnSpc>
            </a:pPr>
            <a:r>
              <a:rPr lang="zh-CN" altLang="en-US" sz="1400" dirty="0" smtClean="0"/>
              <a:t>  保理业务中应收账款付款方式分为：直接回款和间接回款。</a:t>
            </a:r>
            <a:endParaRPr lang="en-US" altLang="zh-CN" sz="1400" dirty="0" smtClean="0"/>
          </a:p>
          <a:p>
            <a:pPr>
              <a:lnSpc>
                <a:spcPct val="150000"/>
              </a:lnSpc>
            </a:pPr>
            <a:r>
              <a:rPr lang="en-US" altLang="zh-CN" sz="1400" dirty="0" smtClean="0"/>
              <a:t>   1</a:t>
            </a:r>
            <a:r>
              <a:rPr lang="zh-CN" altLang="en-US" sz="1400" dirty="0" smtClean="0"/>
              <a:t>、直接回款，是指买方将款项打入保理商指定的账户。收款的记账工作一般通过保理系统完成，当收到买方的付款时，客户经理会将买卖双方的编号及收款金额输入，保利系统做出相应入账处理，同时对于融资款项，在回款时候也可以与客户确认进行提前偿还处理，或在封闭融资敞口的前提下，转入待还款账户等待还款。在通常情况下，回款按照发票核销，如买方未提供发票编号，应首先冲销敞口期限最长的发票。保理公司应每周向卖方提供有关买方回款的统计表，记录买方的付款情况，供保理公司与卖方之间对账使用。</a:t>
            </a:r>
            <a:endParaRPr lang="en-US" altLang="zh-CN" sz="1400" dirty="0" smtClean="0"/>
          </a:p>
          <a:p>
            <a:pPr>
              <a:lnSpc>
                <a:spcPct val="150000"/>
              </a:lnSpc>
            </a:pPr>
            <a:r>
              <a:rPr lang="en-US" altLang="zh-CN" sz="1400" dirty="0" smtClean="0"/>
              <a:t>    2</a:t>
            </a:r>
            <a:r>
              <a:rPr lang="zh-CN" altLang="en-US" sz="1400" dirty="0" smtClean="0"/>
              <a:t>、间接回款，是指买方没有将款项直接付给保理公司的指定账户，而是付给卖方。发生这种情况时，保理公司应要求卖方将收到款项立即支付给保理公司，如果是票据形式的收款，卖方应将票据背书转让给保理公司或贴现后转付保理公司。如果叙做业务的过程中买方突然没有遵守要求或者频繁发生间接付款现象，保理公司应注意防范买卖双方勾结欺诈的风险。</a:t>
            </a:r>
            <a:endParaRPr lang="en-US" altLang="zh-CN" sz="1400" dirty="0" smtClean="0"/>
          </a:p>
          <a:p>
            <a:pPr>
              <a:lnSpc>
                <a:spcPct val="150000"/>
              </a:lnSpc>
            </a:pPr>
            <a:r>
              <a:rPr lang="en-US" altLang="zh-CN" sz="1400" dirty="0" smtClean="0"/>
              <a:t>     </a:t>
            </a:r>
            <a:r>
              <a:rPr lang="zh-CN" altLang="en-US" sz="1400" dirty="0" smtClean="0"/>
              <a:t>对于间接回款管理包括以下两个方面：</a:t>
            </a:r>
            <a:endParaRPr lang="en-US" altLang="zh-CN" sz="1400" dirty="0" smtClean="0"/>
          </a:p>
          <a:p>
            <a:pPr>
              <a:lnSpc>
                <a:spcPct val="150000"/>
              </a:lnSpc>
            </a:pPr>
            <a:r>
              <a:rPr lang="zh-CN" altLang="en-US" sz="1400" dirty="0" smtClean="0"/>
              <a:t>    第一，预先采取措施尽可能防范和避免发生间接付款。</a:t>
            </a:r>
            <a:endParaRPr lang="en-US" altLang="zh-CN" sz="1400" dirty="0" smtClean="0"/>
          </a:p>
          <a:p>
            <a:pPr>
              <a:lnSpc>
                <a:spcPct val="150000"/>
              </a:lnSpc>
            </a:pPr>
            <a:r>
              <a:rPr lang="en-US" altLang="zh-CN" sz="1400" dirty="0" smtClean="0"/>
              <a:t>    </a:t>
            </a:r>
            <a:r>
              <a:rPr lang="zh-CN" altLang="en-US" sz="1400" dirty="0" smtClean="0"/>
              <a:t>（</a:t>
            </a:r>
            <a:r>
              <a:rPr lang="en-US" altLang="zh-CN" sz="1400" dirty="0" smtClean="0"/>
              <a:t>1</a:t>
            </a:r>
            <a:r>
              <a:rPr lang="zh-CN" altLang="en-US" sz="1400" dirty="0" smtClean="0"/>
              <a:t>）提示买方转让的应收账款必须支付给保理公司方能解除债务上的法律责任。</a:t>
            </a:r>
            <a:endParaRPr lang="en-US" altLang="zh-CN" sz="1400" dirty="0" smtClean="0"/>
          </a:p>
          <a:p>
            <a:pPr>
              <a:lnSpc>
                <a:spcPct val="150000"/>
              </a:lnSpc>
            </a:pPr>
            <a:r>
              <a:rPr lang="en-US" altLang="zh-CN" sz="1400" dirty="0" smtClean="0"/>
              <a:t>    </a:t>
            </a:r>
            <a:r>
              <a:rPr lang="zh-CN" altLang="en-US" sz="1400" dirty="0" smtClean="0"/>
              <a:t>（</a:t>
            </a:r>
            <a:r>
              <a:rPr lang="en-US" altLang="zh-CN" sz="1400" dirty="0" smtClean="0"/>
              <a:t>2</a:t>
            </a:r>
            <a:r>
              <a:rPr lang="zh-CN" altLang="en-US" sz="1400" dirty="0" smtClean="0"/>
              <a:t>）每次应收账款转让时，都要向买方发出应收账款债权转让通知书，告知买方有效付款方式，指明保理公司的收款帐号。</a:t>
            </a:r>
            <a:endParaRPr lang="en-US" altLang="zh-CN" sz="1400" dirty="0" smtClean="0"/>
          </a:p>
          <a:p>
            <a:pPr>
              <a:lnSpc>
                <a:spcPct val="150000"/>
              </a:lnSpc>
            </a:pPr>
            <a:r>
              <a:rPr lang="en-US" altLang="zh-CN" sz="1400" dirty="0" smtClean="0"/>
              <a:t>    </a:t>
            </a:r>
            <a:r>
              <a:rPr lang="zh-CN" altLang="en-US" sz="1400" dirty="0" smtClean="0"/>
              <a:t>（</a:t>
            </a:r>
            <a:r>
              <a:rPr lang="en-US" altLang="zh-CN" sz="1400" dirty="0" smtClean="0"/>
              <a:t>3</a:t>
            </a:r>
            <a:r>
              <a:rPr lang="zh-CN" altLang="en-US" sz="1400" dirty="0" smtClean="0"/>
              <a:t>）随时对账，及时发现间接付款，针对大额发票和集中到期发票，必要时应提前提示买方做出资金安排。</a:t>
            </a:r>
            <a:endParaRPr lang="en-US" altLang="zh-CN" sz="1400" dirty="0" smtClean="0"/>
          </a:p>
          <a:p>
            <a:pPr>
              <a:lnSpc>
                <a:spcPct val="150000"/>
              </a:lnSpc>
            </a:pPr>
            <a:r>
              <a:rPr lang="zh-CN" altLang="en-US" sz="1400" dirty="0" smtClean="0"/>
              <a:t>    （</a:t>
            </a:r>
            <a:r>
              <a:rPr lang="en-US" altLang="zh-CN" sz="1400" dirty="0" smtClean="0"/>
              <a:t>4</a:t>
            </a:r>
            <a:r>
              <a:rPr lang="zh-CN" altLang="en-US" sz="1400" dirty="0" smtClean="0"/>
              <a:t>）检查付款的原始凭证，确保买方直接付款，实际发现间接付款。</a:t>
            </a:r>
            <a:endParaRPr lang="en-US" altLang="zh-CN" sz="1400" dirty="0" smtClean="0"/>
          </a:p>
          <a:p>
            <a:pPr>
              <a:lnSpc>
                <a:spcPct val="150000"/>
              </a:lnSpc>
            </a:pPr>
            <a:r>
              <a:rPr lang="zh-CN" altLang="en-US" sz="1400" dirty="0" smtClean="0"/>
              <a:t>   第二，已发生间接付款后的管理</a:t>
            </a:r>
            <a:endParaRPr lang="en-US" altLang="zh-CN" sz="1400" dirty="0" smtClean="0"/>
          </a:p>
          <a:p>
            <a:pPr>
              <a:lnSpc>
                <a:spcPct val="150000"/>
              </a:lnSpc>
            </a:pPr>
            <a:r>
              <a:rPr lang="en-US" altLang="zh-CN" sz="1400" dirty="0" smtClean="0"/>
              <a:t>     </a:t>
            </a:r>
            <a:r>
              <a:rPr lang="zh-CN" altLang="en-US" sz="1400" dirty="0" smtClean="0"/>
              <a:t>（</a:t>
            </a:r>
            <a:r>
              <a:rPr lang="en-US" altLang="zh-CN" sz="1400" dirty="0" smtClean="0"/>
              <a:t>1</a:t>
            </a:r>
            <a:r>
              <a:rPr lang="zh-CN" altLang="en-US" sz="1400" dirty="0" smtClean="0"/>
              <a:t>）当检查付款的原始凭证及入账凭证发现间接付款时，考察付款时间与入账时间是否吻合，及时发现卖方在收到货款后是否存在违反保理业务协议中关于发生间接付款是时卖方应立即将款项归还保理公司规定。</a:t>
            </a:r>
            <a:endParaRPr lang="en-US" altLang="zh-CN" sz="1400" dirty="0" smtClean="0"/>
          </a:p>
          <a:p>
            <a:pPr>
              <a:lnSpc>
                <a:spcPct val="150000"/>
              </a:lnSpc>
            </a:pPr>
            <a:r>
              <a:rPr lang="en-US" altLang="zh-CN" sz="1400" dirty="0" smtClean="0"/>
              <a:t>     </a:t>
            </a:r>
            <a:r>
              <a:rPr lang="zh-CN" altLang="en-US" sz="1400" dirty="0" smtClean="0"/>
              <a:t>（</a:t>
            </a:r>
            <a:r>
              <a:rPr lang="en-US" altLang="zh-CN" sz="1400" dirty="0" smtClean="0"/>
              <a:t>2</a:t>
            </a:r>
            <a:r>
              <a:rPr lang="zh-CN" altLang="en-US" sz="1400" dirty="0" smtClean="0"/>
              <a:t>）一旦发生间接付款，应督促企业将款项付至保理公司账户内，并要求给予买方进行协调，保证今后遵循保理公司的要求支付，不再出现类似现象。同时针对此行为进行深入调查，确定发生间接付款的原因。</a:t>
            </a:r>
            <a:endParaRPr lang="en-US" altLang="zh-CN" sz="1400" dirty="0" smtClean="0"/>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180237"/>
            <a:ext cx="8324950" cy="647699"/>
          </a:xfrm>
        </p:spPr>
        <p:txBody>
          <a:bodyPr>
            <a:normAutofit/>
          </a:bodyPr>
          <a:lstStyle/>
          <a:p>
            <a:r>
              <a:rPr lang="zh-CN" altLang="en-US" sz="2600" b="1" dirty="0">
                <a:latin typeface="黑体" pitchFamily="2" charset="-122"/>
                <a:ea typeface="黑体" pitchFamily="2" charset="-122"/>
              </a:rPr>
              <a:t>保理的基础知识介绍</a:t>
            </a:r>
            <a:r>
              <a:rPr lang="en-US" altLang="zh-CN" sz="2600" b="1" dirty="0" smtClean="0">
                <a:latin typeface="黑体" pitchFamily="2" charset="-122"/>
                <a:ea typeface="黑体" pitchFamily="2" charset="-122"/>
              </a:rPr>
              <a:t>-</a:t>
            </a:r>
            <a:r>
              <a:rPr lang="zh-CN" altLang="en-US" sz="2600" b="1" dirty="0" smtClean="0">
                <a:latin typeface="黑体" pitchFamily="2" charset="-122"/>
                <a:ea typeface="黑体" pitchFamily="2" charset="-122"/>
              </a:rPr>
              <a:t>应收账款回款管理（二）</a:t>
            </a:r>
            <a:endParaRPr lang="zh-CN" altLang="en-US" sz="2600" dirty="0"/>
          </a:p>
        </p:txBody>
      </p:sp>
      <p:sp>
        <p:nvSpPr>
          <p:cNvPr id="4" name="灯片编号占位符 3"/>
          <p:cNvSpPr>
            <a:spLocks noGrp="1"/>
          </p:cNvSpPr>
          <p:nvPr>
            <p:ph type="sldNum" sz="quarter" idx="12"/>
          </p:nvPr>
        </p:nvSpPr>
        <p:spPr>
          <a:xfrm>
            <a:off x="10476382" y="6539230"/>
            <a:ext cx="1139636" cy="365125"/>
          </a:xfrm>
        </p:spPr>
        <p:txBody>
          <a:bodyPr/>
          <a:lstStyle/>
          <a:p>
            <a:fld id="{4B1B0860-3CE7-4EC1-80B2-E4FAEF86BBEB}" type="slidenum">
              <a:rPr lang="zh-CN" altLang="en-US" smtClean="0"/>
              <a:pPr/>
              <a:t>59</a:t>
            </a:fld>
            <a:endParaRPr lang="zh-CN" altLang="en-US"/>
          </a:p>
        </p:txBody>
      </p:sp>
      <p:sp>
        <p:nvSpPr>
          <p:cNvPr id="28" name="矩形 27"/>
          <p:cNvSpPr/>
          <p:nvPr/>
        </p:nvSpPr>
        <p:spPr>
          <a:xfrm>
            <a:off x="32650" y="739234"/>
            <a:ext cx="12159350" cy="6447919"/>
          </a:xfrm>
          <a:prstGeom prst="rect">
            <a:avLst/>
          </a:prstGeom>
        </p:spPr>
        <p:txBody>
          <a:bodyPr wrap="square">
            <a:spAutoFit/>
          </a:bodyPr>
          <a:lstStyle/>
          <a:p>
            <a:pPr>
              <a:lnSpc>
                <a:spcPct val="150000"/>
              </a:lnSpc>
            </a:pPr>
            <a:r>
              <a:rPr lang="zh-CN" altLang="en-US" sz="1400" dirty="0" smtClean="0"/>
              <a:t>保理业务回款包括</a:t>
            </a:r>
            <a:r>
              <a:rPr lang="zh-CN" altLang="en-US" sz="1400" dirty="0"/>
              <a:t>：现金回款和票据回款。对于商业保理一般都采取现金回款。</a:t>
            </a:r>
            <a:endParaRPr lang="en-US" altLang="zh-CN" sz="1400" dirty="0"/>
          </a:p>
          <a:p>
            <a:pPr>
              <a:lnSpc>
                <a:spcPct val="150000"/>
              </a:lnSpc>
            </a:pPr>
            <a:r>
              <a:rPr lang="zh-CN" altLang="en-US" sz="1400" dirty="0" smtClean="0"/>
              <a:t>（一）</a:t>
            </a:r>
            <a:r>
              <a:rPr lang="zh-CN" altLang="en-US" sz="1400" dirty="0"/>
              <a:t>现金回款，是</a:t>
            </a:r>
            <a:r>
              <a:rPr lang="zh-CN" altLang="zh-CN" sz="1400" dirty="0"/>
              <a:t>买方以现金转账方式将应支付予</a:t>
            </a:r>
            <a:r>
              <a:rPr lang="zh-CN" altLang="en-US" sz="1400" dirty="0"/>
              <a:t>卖方</a:t>
            </a:r>
            <a:r>
              <a:rPr lang="zh-CN" altLang="zh-CN" sz="1400" dirty="0"/>
              <a:t>的款项支付至</a:t>
            </a:r>
            <a:r>
              <a:rPr lang="zh-CN" altLang="en-US" sz="1400" dirty="0"/>
              <a:t>保理商</a:t>
            </a:r>
            <a:r>
              <a:rPr lang="en-US" altLang="zh-CN" sz="1400" dirty="0"/>
              <a:t>/</a:t>
            </a:r>
            <a:r>
              <a:rPr lang="zh-CN" altLang="en-US" sz="1400" dirty="0"/>
              <a:t>商业银行</a:t>
            </a:r>
            <a:r>
              <a:rPr lang="zh-CN" altLang="zh-CN" sz="1400" dirty="0"/>
              <a:t>指定回款账户</a:t>
            </a:r>
            <a:r>
              <a:rPr lang="zh-CN" altLang="en-US" sz="1400" dirty="0"/>
              <a:t>，票据回款，是</a:t>
            </a:r>
            <a:r>
              <a:rPr lang="zh-CN" altLang="zh-CN" sz="1400" dirty="0"/>
              <a:t>买方以票据方式</a:t>
            </a:r>
            <a:r>
              <a:rPr lang="zh-CN" altLang="en-US" sz="1400" dirty="0"/>
              <a:t>（银行承兑汇票、商业承兑汇票）</a:t>
            </a:r>
            <a:r>
              <a:rPr lang="zh-CN" altLang="zh-CN" sz="1400" dirty="0"/>
              <a:t>进行回款。</a:t>
            </a:r>
            <a:endParaRPr lang="en-US" altLang="zh-CN" sz="1400" dirty="0"/>
          </a:p>
          <a:p>
            <a:pPr>
              <a:lnSpc>
                <a:spcPct val="150000"/>
              </a:lnSpc>
            </a:pPr>
            <a:r>
              <a:rPr lang="zh-CN" altLang="en-US" sz="1400" dirty="0" smtClean="0"/>
              <a:t>（二）</a:t>
            </a:r>
            <a:r>
              <a:rPr lang="zh-CN" altLang="en-US" sz="1400" dirty="0"/>
              <a:t>对于银行保理业务中现金回款，</a:t>
            </a:r>
            <a:r>
              <a:rPr lang="zh-CN" altLang="zh-CN" sz="1400" dirty="0"/>
              <a:t>回款账户</a:t>
            </a:r>
            <a:r>
              <a:rPr lang="zh-CN" altLang="en-US" sz="1400" dirty="0"/>
              <a:t>为卖方在融资银行开立的账号，</a:t>
            </a:r>
            <a:r>
              <a:rPr lang="zh-CN" altLang="zh-CN" sz="1400" dirty="0"/>
              <a:t>可以采用以下两种方式：</a:t>
            </a:r>
          </a:p>
          <a:p>
            <a:pPr>
              <a:lnSpc>
                <a:spcPct val="150000"/>
              </a:lnSpc>
            </a:pPr>
            <a:r>
              <a:rPr lang="en-US" altLang="zh-CN" sz="1400" dirty="0"/>
              <a:t>     1</a:t>
            </a:r>
            <a:r>
              <a:rPr lang="zh-CN" altLang="en-US" sz="1400" dirty="0"/>
              <a:t>、</a:t>
            </a:r>
            <a:r>
              <a:rPr lang="zh-CN" altLang="zh-CN" sz="1400" dirty="0"/>
              <a:t>以保证金账户作为回款账户，在此情况下，</a:t>
            </a:r>
            <a:r>
              <a:rPr lang="zh-CN" altLang="en-US" sz="1400" dirty="0"/>
              <a:t>融资银行与</a:t>
            </a:r>
            <a:r>
              <a:rPr lang="zh-CN" altLang="zh-CN" sz="1400" dirty="0"/>
              <a:t>应与</a:t>
            </a:r>
            <a:r>
              <a:rPr lang="zh-CN" altLang="en-US" sz="1400" dirty="0"/>
              <a:t>卖方</a:t>
            </a:r>
            <a:r>
              <a:rPr lang="zh-CN" altLang="zh-CN" sz="1400" dirty="0"/>
              <a:t>签署《保证金协议》</a:t>
            </a:r>
            <a:r>
              <a:rPr lang="zh-CN" altLang="en-US" sz="1400" dirty="0"/>
              <a:t>。</a:t>
            </a:r>
            <a:endParaRPr lang="zh-CN" altLang="zh-CN" sz="1400" dirty="0"/>
          </a:p>
          <a:p>
            <a:pPr>
              <a:lnSpc>
                <a:spcPct val="150000"/>
              </a:lnSpc>
            </a:pPr>
            <a:r>
              <a:rPr lang="en-US" altLang="zh-CN" sz="1400" dirty="0"/>
              <a:t>     2</a:t>
            </a:r>
            <a:r>
              <a:rPr lang="zh-CN" altLang="en-US" sz="1400" dirty="0"/>
              <a:t>、</a:t>
            </a:r>
            <a:r>
              <a:rPr lang="zh-CN" altLang="zh-CN" sz="1400" dirty="0"/>
              <a:t>对于</a:t>
            </a:r>
            <a:r>
              <a:rPr lang="zh-CN" altLang="en-US" sz="1400" dirty="0"/>
              <a:t>卖方</a:t>
            </a:r>
            <a:r>
              <a:rPr lang="zh-CN" altLang="zh-CN" sz="1400" dirty="0"/>
              <a:t>或其下游买方不接受以保证金账户作为回款账户的，可以约定以</a:t>
            </a:r>
            <a:r>
              <a:rPr lang="zh-CN" altLang="en-US" sz="1400" dirty="0"/>
              <a:t>卖方</a:t>
            </a:r>
            <a:r>
              <a:rPr lang="zh-CN" altLang="zh-CN" sz="1400" dirty="0"/>
              <a:t>在</a:t>
            </a:r>
            <a:r>
              <a:rPr lang="zh-CN" altLang="en-US" sz="1400" dirty="0"/>
              <a:t>该融资银行</a:t>
            </a:r>
            <a:r>
              <a:rPr lang="zh-CN" altLang="zh-CN" sz="1400" dirty="0"/>
              <a:t>开立的结算账户作为回款账户，同时，应要求</a:t>
            </a:r>
            <a:r>
              <a:rPr lang="zh-CN" altLang="en-US" sz="1400" dirty="0"/>
              <a:t>卖方</a:t>
            </a:r>
            <a:r>
              <a:rPr lang="zh-CN" altLang="zh-CN" sz="1400" dirty="0"/>
              <a:t>在</a:t>
            </a:r>
            <a:r>
              <a:rPr lang="zh-CN" altLang="en-US" sz="1400" dirty="0"/>
              <a:t>该融资银行</a:t>
            </a:r>
            <a:r>
              <a:rPr lang="zh-CN" altLang="zh-CN" sz="1400" dirty="0"/>
              <a:t>开立保证金账户，用于接收自上述结算账户转入的回款资金。</a:t>
            </a:r>
            <a:endParaRPr lang="en-US" altLang="zh-CN" sz="1400" dirty="0"/>
          </a:p>
          <a:p>
            <a:pPr>
              <a:lnSpc>
                <a:spcPct val="150000"/>
              </a:lnSpc>
            </a:pPr>
            <a:r>
              <a:rPr lang="en-US" altLang="zh-CN" sz="1400" dirty="0"/>
              <a:t>     </a:t>
            </a:r>
            <a:r>
              <a:rPr lang="zh-CN" altLang="en-US" sz="1400" dirty="0"/>
              <a:t>（</a:t>
            </a:r>
            <a:r>
              <a:rPr lang="en-US" altLang="zh-CN" sz="1400" dirty="0"/>
              <a:t>1</a:t>
            </a:r>
            <a:r>
              <a:rPr lang="zh-CN" altLang="en-US" sz="1400" dirty="0"/>
              <a:t>）</a:t>
            </a:r>
            <a:r>
              <a:rPr lang="zh-CN" altLang="zh-CN" sz="1400" dirty="0"/>
              <a:t>对于以结算账户作为回款账户的，</a:t>
            </a:r>
            <a:r>
              <a:rPr lang="zh-CN" altLang="en-US" sz="1400" dirty="0"/>
              <a:t>卖方</a:t>
            </a:r>
            <a:r>
              <a:rPr lang="zh-CN" altLang="zh-CN" sz="1400" dirty="0"/>
              <a:t>应同意由</a:t>
            </a:r>
            <a:r>
              <a:rPr lang="zh-CN" altLang="en-US" sz="1400" dirty="0"/>
              <a:t>该融资银行</a:t>
            </a:r>
            <a:r>
              <a:rPr lang="zh-CN" altLang="zh-CN" sz="1400" dirty="0"/>
              <a:t>监控账户内资金，未经</a:t>
            </a:r>
            <a:r>
              <a:rPr lang="zh-CN" altLang="en-US" sz="1400" dirty="0"/>
              <a:t>该融资银行</a:t>
            </a:r>
            <a:r>
              <a:rPr lang="zh-CN" altLang="zh-CN" sz="1400" dirty="0"/>
              <a:t>同意</a:t>
            </a:r>
            <a:r>
              <a:rPr lang="zh-CN" altLang="en-US" sz="1400" dirty="0"/>
              <a:t>卖方</a:t>
            </a:r>
            <a:r>
              <a:rPr lang="zh-CN" altLang="zh-CN" sz="1400" dirty="0"/>
              <a:t>不得支取账户内资金、对外支付、偿还其它债务或挪作它用。在实际操作中，</a:t>
            </a:r>
            <a:r>
              <a:rPr lang="zh-CN" altLang="en-US" sz="1400" dirty="0"/>
              <a:t>银行会对</a:t>
            </a:r>
            <a:r>
              <a:rPr lang="zh-CN" altLang="zh-CN" sz="1400" dirty="0"/>
              <a:t>该结算账户的网上银行、转账支票等对外支付手段进行有效限制。</a:t>
            </a:r>
          </a:p>
          <a:p>
            <a:pPr>
              <a:lnSpc>
                <a:spcPct val="150000"/>
              </a:lnSpc>
            </a:pPr>
            <a:r>
              <a:rPr lang="zh-CN" altLang="en-US" sz="1400" dirty="0"/>
              <a:t>     （</a:t>
            </a:r>
            <a:r>
              <a:rPr lang="en-US" altLang="zh-CN" sz="1400" dirty="0"/>
              <a:t>2</a:t>
            </a:r>
            <a:r>
              <a:rPr lang="zh-CN" altLang="en-US" sz="1400" dirty="0"/>
              <a:t>）商业银行</a:t>
            </a:r>
            <a:r>
              <a:rPr lang="zh-CN" altLang="zh-CN" sz="1400" dirty="0"/>
              <a:t>应与</a:t>
            </a:r>
            <a:r>
              <a:rPr lang="zh-CN" altLang="en-US" sz="1400" dirty="0"/>
              <a:t>卖方</a:t>
            </a:r>
            <a:r>
              <a:rPr lang="zh-CN" altLang="zh-CN" sz="1400" dirty="0"/>
              <a:t>签署《回款账户监管协议》，约定由</a:t>
            </a:r>
            <a:r>
              <a:rPr lang="zh-CN" altLang="en-US" sz="1400" dirty="0"/>
              <a:t>融资银行</a:t>
            </a:r>
            <a:r>
              <a:rPr lang="zh-CN" altLang="zh-CN" sz="1400" dirty="0"/>
              <a:t>监控回款账户内资金，并授权</a:t>
            </a:r>
            <a:r>
              <a:rPr lang="zh-CN" altLang="en-US" sz="1400" dirty="0"/>
              <a:t>融资银行</a:t>
            </a:r>
            <a:r>
              <a:rPr lang="zh-CN" altLang="zh-CN" sz="1400" dirty="0"/>
              <a:t>将该账户内应收账款项下下游买方回款资金划入其在</a:t>
            </a:r>
            <a:r>
              <a:rPr lang="zh-CN" altLang="en-US" sz="1400" dirty="0"/>
              <a:t>商业银行</a:t>
            </a:r>
            <a:r>
              <a:rPr lang="zh-CN" altLang="zh-CN" sz="1400" dirty="0"/>
              <a:t>开立的保证金账</a:t>
            </a:r>
            <a:r>
              <a:rPr lang="zh-CN" altLang="en-US" sz="1400" dirty="0"/>
              <a:t>。</a:t>
            </a:r>
            <a:endParaRPr lang="en-US" altLang="zh-CN" sz="1400" dirty="0"/>
          </a:p>
          <a:p>
            <a:pPr>
              <a:lnSpc>
                <a:spcPct val="150000"/>
              </a:lnSpc>
            </a:pPr>
            <a:r>
              <a:rPr lang="zh-CN" altLang="en-US" sz="1400" dirty="0" smtClean="0"/>
              <a:t>（三）</a:t>
            </a:r>
            <a:r>
              <a:rPr lang="zh-CN" altLang="en-US" sz="1400" dirty="0"/>
              <a:t>对于商业保理业务中现金回款，</a:t>
            </a:r>
            <a:r>
              <a:rPr lang="zh-CN" altLang="zh-CN" sz="1400" dirty="0"/>
              <a:t>回款账户</a:t>
            </a:r>
            <a:r>
              <a:rPr lang="zh-CN" altLang="en-US" sz="1400" dirty="0"/>
              <a:t>为保理商的结算账号。</a:t>
            </a:r>
            <a:endParaRPr lang="en-US" altLang="zh-CN" sz="1400" dirty="0"/>
          </a:p>
          <a:p>
            <a:pPr>
              <a:lnSpc>
                <a:spcPct val="150000"/>
              </a:lnSpc>
            </a:pPr>
            <a:r>
              <a:rPr lang="zh-CN" altLang="en-US" sz="1400" dirty="0" smtClean="0"/>
              <a:t>（四）</a:t>
            </a:r>
            <a:r>
              <a:rPr lang="zh-CN" altLang="zh-CN" sz="1400" dirty="0"/>
              <a:t>回款账户</a:t>
            </a:r>
            <a:r>
              <a:rPr lang="zh-CN" altLang="zh-CN" sz="1400" dirty="0" smtClean="0"/>
              <a:t>约定</a:t>
            </a:r>
            <a:r>
              <a:rPr lang="zh-CN" altLang="en-US" sz="1400" dirty="0"/>
              <a:t>：</a:t>
            </a:r>
            <a:r>
              <a:rPr lang="en-US" altLang="zh-CN" sz="1400" dirty="0" smtClean="0"/>
              <a:t> </a:t>
            </a:r>
            <a:r>
              <a:rPr lang="zh-CN" altLang="en-US" sz="1400" dirty="0" smtClean="0"/>
              <a:t>（</a:t>
            </a:r>
            <a:r>
              <a:rPr lang="en-US" altLang="zh-CN" sz="1400" dirty="0" smtClean="0"/>
              <a:t>1</a:t>
            </a:r>
            <a:r>
              <a:rPr lang="zh-CN" altLang="en-US" sz="1400" dirty="0" smtClean="0"/>
              <a:t>）</a:t>
            </a:r>
            <a:r>
              <a:rPr lang="zh-CN" altLang="zh-CN" sz="1400" dirty="0" smtClean="0"/>
              <a:t>对于</a:t>
            </a:r>
            <a:r>
              <a:rPr lang="zh-CN" altLang="en-US" sz="1400" dirty="0"/>
              <a:t>保理商</a:t>
            </a:r>
            <a:r>
              <a:rPr lang="en-US" altLang="zh-CN" sz="1400" dirty="0"/>
              <a:t>/</a:t>
            </a:r>
            <a:r>
              <a:rPr lang="zh-CN" altLang="en-US" sz="1400" dirty="0"/>
              <a:t>商业银行</a:t>
            </a:r>
            <a:r>
              <a:rPr lang="zh-CN" altLang="zh-CN" sz="1400" dirty="0"/>
              <a:t>以书面方式与</a:t>
            </a:r>
            <a:r>
              <a:rPr lang="zh-CN" altLang="en-US" sz="1400" dirty="0"/>
              <a:t>卖方</a:t>
            </a:r>
            <a:r>
              <a:rPr lang="zh-CN" altLang="zh-CN" sz="1400" dirty="0"/>
              <a:t>（债权人）联合通知下游买方（债务人）债权转让及相关事项</a:t>
            </a:r>
            <a:r>
              <a:rPr lang="zh-CN" altLang="en-US" sz="1400" dirty="0"/>
              <a:t>的，</a:t>
            </a:r>
            <a:r>
              <a:rPr lang="zh-CN" altLang="zh-CN" sz="1400" dirty="0"/>
              <a:t>应在通知中明确回款账户名称及账号</a:t>
            </a:r>
            <a:r>
              <a:rPr lang="zh-CN" altLang="zh-CN" sz="1400" dirty="0" smtClean="0"/>
              <a:t>。</a:t>
            </a:r>
            <a:r>
              <a:rPr lang="zh-CN" altLang="en-US" sz="1400" dirty="0" smtClean="0"/>
              <a:t>（</a:t>
            </a:r>
            <a:r>
              <a:rPr lang="en-US" altLang="zh-CN" sz="1400" dirty="0" smtClean="0"/>
              <a:t>2</a:t>
            </a:r>
            <a:r>
              <a:rPr lang="zh-CN" altLang="en-US" sz="1400" dirty="0" smtClean="0"/>
              <a:t>）</a:t>
            </a:r>
            <a:r>
              <a:rPr lang="zh-CN" altLang="zh-CN" sz="1400" dirty="0" smtClean="0"/>
              <a:t>对于</a:t>
            </a:r>
            <a:r>
              <a:rPr lang="zh-CN" altLang="en-US" sz="1400" dirty="0"/>
              <a:t>保理商</a:t>
            </a:r>
            <a:r>
              <a:rPr lang="en-US" altLang="zh-CN" sz="1400" dirty="0"/>
              <a:t>/</a:t>
            </a:r>
            <a:r>
              <a:rPr lang="zh-CN" altLang="en-US" sz="1400" dirty="0"/>
              <a:t>商业银行</a:t>
            </a:r>
            <a:r>
              <a:rPr lang="zh-CN" altLang="zh-CN" sz="1400" dirty="0"/>
              <a:t>与</a:t>
            </a:r>
            <a:r>
              <a:rPr lang="zh-CN" altLang="en-US" sz="1400" dirty="0"/>
              <a:t>买方或者卖方签订的业务合同中</a:t>
            </a:r>
            <a:r>
              <a:rPr lang="zh-CN" altLang="zh-CN" sz="1400" dirty="0"/>
              <a:t>应明确约定回款账户名称及账号。</a:t>
            </a:r>
            <a:endParaRPr lang="en-US" altLang="zh-CN" sz="1400" dirty="0"/>
          </a:p>
          <a:p>
            <a:pPr>
              <a:lnSpc>
                <a:spcPct val="150000"/>
              </a:lnSpc>
            </a:pPr>
            <a:r>
              <a:rPr lang="zh-CN" altLang="en-US" sz="1400" dirty="0" smtClean="0"/>
              <a:t>（</a:t>
            </a:r>
            <a:r>
              <a:rPr lang="zh-CN" altLang="en-US" sz="1400" dirty="0"/>
              <a:t>五</a:t>
            </a:r>
            <a:r>
              <a:rPr lang="zh-CN" altLang="en-US" sz="1400" dirty="0" smtClean="0"/>
              <a:t>）</a:t>
            </a:r>
            <a:r>
              <a:rPr lang="zh-CN" altLang="zh-CN" sz="1400" dirty="0" smtClean="0"/>
              <a:t>对于</a:t>
            </a:r>
            <a:r>
              <a:rPr lang="zh-CN" altLang="zh-CN" sz="1400" dirty="0"/>
              <a:t>采用票据方式回款的业务，票据应由下游买方或其委托的银行直接交付至</a:t>
            </a:r>
            <a:r>
              <a:rPr lang="zh-CN" altLang="en-US" sz="1400" dirty="0"/>
              <a:t>融资</a:t>
            </a:r>
            <a:r>
              <a:rPr lang="zh-CN" altLang="en-US" sz="1400" dirty="0" smtClean="0"/>
              <a:t>银行</a:t>
            </a:r>
            <a:r>
              <a:rPr lang="en-US" altLang="zh-CN" sz="1400" dirty="0" smtClean="0"/>
              <a:t>/</a:t>
            </a:r>
            <a:r>
              <a:rPr lang="zh-CN" altLang="en-US" sz="1400" dirty="0" smtClean="0"/>
              <a:t>保理商</a:t>
            </a:r>
            <a:r>
              <a:rPr lang="zh-CN" altLang="zh-CN" sz="1400" dirty="0" smtClean="0"/>
              <a:t>，</a:t>
            </a:r>
            <a:r>
              <a:rPr lang="zh-CN" altLang="zh-CN" sz="1400" dirty="0"/>
              <a:t>一般情况下不得通过</a:t>
            </a:r>
            <a:r>
              <a:rPr lang="zh-CN" altLang="en-US" sz="1400" dirty="0"/>
              <a:t>卖方</a:t>
            </a:r>
            <a:r>
              <a:rPr lang="zh-CN" altLang="zh-CN" sz="1400" dirty="0"/>
              <a:t>交付</a:t>
            </a:r>
            <a:r>
              <a:rPr lang="zh-CN" altLang="en-US" sz="1400" dirty="0"/>
              <a:t>融资</a:t>
            </a:r>
            <a:r>
              <a:rPr lang="zh-CN" altLang="en-US" sz="1400" dirty="0" smtClean="0"/>
              <a:t>银行</a:t>
            </a:r>
            <a:r>
              <a:rPr lang="en-US" altLang="zh-CN" sz="1400" dirty="0" smtClean="0"/>
              <a:t>/</a:t>
            </a:r>
            <a:r>
              <a:rPr lang="zh-CN" altLang="en-US" sz="1400" dirty="0" smtClean="0"/>
              <a:t>保理商</a:t>
            </a:r>
            <a:r>
              <a:rPr lang="zh-CN" altLang="zh-CN" sz="1400" dirty="0" smtClean="0"/>
              <a:t>。票据处理</a:t>
            </a:r>
            <a:r>
              <a:rPr lang="zh-CN" altLang="en-US" sz="1400" dirty="0" smtClean="0"/>
              <a:t>如下：</a:t>
            </a:r>
            <a:endParaRPr lang="en-US" altLang="zh-CN" sz="1400" dirty="0" smtClean="0"/>
          </a:p>
          <a:p>
            <a:pPr>
              <a:lnSpc>
                <a:spcPct val="150000"/>
              </a:lnSpc>
            </a:pPr>
            <a:r>
              <a:rPr lang="zh-CN" altLang="en-US" sz="1400" dirty="0" smtClean="0"/>
              <a:t>（</a:t>
            </a:r>
            <a:r>
              <a:rPr lang="en-US" altLang="zh-CN" sz="1400" dirty="0" smtClean="0"/>
              <a:t>1</a:t>
            </a:r>
            <a:r>
              <a:rPr lang="zh-CN" altLang="en-US" sz="1400" dirty="0" smtClean="0"/>
              <a:t>）</a:t>
            </a:r>
            <a:r>
              <a:rPr lang="zh-CN" altLang="zh-CN" sz="1400" dirty="0" smtClean="0"/>
              <a:t>票据</a:t>
            </a:r>
            <a:r>
              <a:rPr lang="zh-CN" altLang="zh-CN" sz="1400" dirty="0"/>
              <a:t>回款方式下，</a:t>
            </a:r>
            <a:r>
              <a:rPr lang="zh-CN" altLang="en-US" sz="1400" dirty="0"/>
              <a:t>融资</a:t>
            </a:r>
            <a:r>
              <a:rPr lang="zh-CN" altLang="en-US" sz="1400" dirty="0" smtClean="0"/>
              <a:t>银行</a:t>
            </a:r>
            <a:r>
              <a:rPr lang="en-US" altLang="zh-CN" sz="1400" dirty="0" smtClean="0"/>
              <a:t>/</a:t>
            </a:r>
            <a:r>
              <a:rPr lang="zh-CN" altLang="en-US" sz="1400" dirty="0" smtClean="0"/>
              <a:t>保理商</a:t>
            </a:r>
            <a:r>
              <a:rPr lang="zh-CN" altLang="zh-CN" sz="1400" dirty="0" smtClean="0"/>
              <a:t>应</a:t>
            </a:r>
            <a:r>
              <a:rPr lang="zh-CN" altLang="zh-CN" sz="1400" dirty="0"/>
              <a:t>与</a:t>
            </a:r>
            <a:r>
              <a:rPr lang="zh-CN" altLang="en-US" sz="1400" dirty="0"/>
              <a:t>卖方</a:t>
            </a:r>
            <a:r>
              <a:rPr lang="zh-CN" altLang="zh-CN" sz="1400" dirty="0"/>
              <a:t>在协议中约定，票据送达</a:t>
            </a:r>
            <a:r>
              <a:rPr lang="zh-CN" altLang="en-US" sz="1400" dirty="0"/>
              <a:t>融资银行</a:t>
            </a:r>
            <a:r>
              <a:rPr lang="zh-CN" altLang="zh-CN" sz="1400" dirty="0"/>
              <a:t>之日起两个工作日内</a:t>
            </a:r>
            <a:r>
              <a:rPr lang="zh-CN" altLang="en-US" sz="1400" dirty="0"/>
              <a:t>卖方</a:t>
            </a:r>
            <a:r>
              <a:rPr lang="zh-CN" altLang="zh-CN" sz="1400" dirty="0"/>
              <a:t>须配合</a:t>
            </a:r>
            <a:r>
              <a:rPr lang="zh-CN" altLang="en-US" sz="1400" dirty="0"/>
              <a:t>融资</a:t>
            </a:r>
            <a:r>
              <a:rPr lang="zh-CN" altLang="en-US" sz="1400" dirty="0" smtClean="0"/>
              <a:t>银行</a:t>
            </a:r>
            <a:r>
              <a:rPr lang="en-US" altLang="zh-CN" sz="1400" dirty="0" smtClean="0"/>
              <a:t>/</a:t>
            </a:r>
            <a:r>
              <a:rPr lang="zh-CN" altLang="en-US" sz="1400" dirty="0" smtClean="0"/>
              <a:t>保理商</a:t>
            </a:r>
            <a:r>
              <a:rPr lang="zh-CN" altLang="zh-CN" sz="1400" dirty="0" smtClean="0"/>
              <a:t>办理</a:t>
            </a:r>
            <a:r>
              <a:rPr lang="zh-CN" altLang="zh-CN" sz="1400" dirty="0"/>
              <a:t>质押、贴现等手续。</a:t>
            </a:r>
            <a:r>
              <a:rPr lang="zh-CN" altLang="en-US" sz="1400" dirty="0"/>
              <a:t>融资</a:t>
            </a:r>
            <a:r>
              <a:rPr lang="zh-CN" altLang="en-US" sz="1400" dirty="0" smtClean="0"/>
              <a:t>银行</a:t>
            </a:r>
            <a:r>
              <a:rPr lang="en-US" altLang="zh-CN" sz="1400" dirty="0" smtClean="0"/>
              <a:t>/</a:t>
            </a:r>
            <a:r>
              <a:rPr lang="zh-CN" altLang="en-US" sz="1400" dirty="0" smtClean="0"/>
              <a:t>保理商</a:t>
            </a:r>
            <a:r>
              <a:rPr lang="zh-CN" altLang="zh-CN" sz="1400" dirty="0" smtClean="0"/>
              <a:t>收到</a:t>
            </a:r>
            <a:r>
              <a:rPr lang="zh-CN" altLang="zh-CN" sz="1400" dirty="0"/>
              <a:t>票据后，应立即通知</a:t>
            </a:r>
            <a:r>
              <a:rPr lang="zh-CN" altLang="en-US" sz="1400" dirty="0"/>
              <a:t>卖方</a:t>
            </a:r>
            <a:r>
              <a:rPr lang="zh-CN" altLang="zh-CN" sz="1400" dirty="0"/>
              <a:t>在约定时间内办理上述手续，以保障</a:t>
            </a:r>
            <a:r>
              <a:rPr lang="zh-CN" altLang="en-US" sz="1400" dirty="0"/>
              <a:t>融资</a:t>
            </a:r>
            <a:r>
              <a:rPr lang="zh-CN" altLang="en-US" sz="1400" dirty="0" smtClean="0"/>
              <a:t>银行</a:t>
            </a:r>
            <a:r>
              <a:rPr lang="en-US" altLang="zh-CN" sz="1400" dirty="0" smtClean="0"/>
              <a:t>/</a:t>
            </a:r>
            <a:r>
              <a:rPr lang="zh-CN" altLang="en-US" sz="1400" dirty="0" smtClean="0"/>
              <a:t>保理商</a:t>
            </a:r>
            <a:r>
              <a:rPr lang="zh-CN" altLang="zh-CN" sz="1400" dirty="0" smtClean="0"/>
              <a:t>票据</a:t>
            </a:r>
            <a:r>
              <a:rPr lang="zh-CN" altLang="zh-CN" sz="1400" dirty="0"/>
              <a:t>项下权利</a:t>
            </a:r>
            <a:r>
              <a:rPr lang="zh-CN" altLang="zh-CN" sz="1400" dirty="0" smtClean="0"/>
              <a:t>。</a:t>
            </a:r>
            <a:endParaRPr lang="en-US" altLang="zh-CN" sz="1400" dirty="0" smtClean="0"/>
          </a:p>
          <a:p>
            <a:pPr>
              <a:lnSpc>
                <a:spcPct val="150000"/>
              </a:lnSpc>
            </a:pPr>
            <a:r>
              <a:rPr lang="en-US" altLang="zh-CN" sz="1400" dirty="0" smtClean="0"/>
              <a:t> </a:t>
            </a:r>
            <a:r>
              <a:rPr lang="zh-CN" altLang="en-US" sz="1400" dirty="0" smtClean="0"/>
              <a:t>（</a:t>
            </a:r>
            <a:r>
              <a:rPr lang="en-US" altLang="zh-CN" sz="1400" dirty="0" smtClean="0"/>
              <a:t>2</a:t>
            </a:r>
            <a:r>
              <a:rPr lang="zh-CN" altLang="en-US" sz="1400" dirty="0" smtClean="0"/>
              <a:t>）</a:t>
            </a:r>
            <a:r>
              <a:rPr lang="zh-CN" altLang="zh-CN" sz="1400" dirty="0" smtClean="0"/>
              <a:t>票据</a:t>
            </a:r>
            <a:r>
              <a:rPr lang="zh-CN" altLang="zh-CN" sz="1400" dirty="0"/>
              <a:t>回款方式下，</a:t>
            </a:r>
            <a:r>
              <a:rPr lang="zh-CN" altLang="en-US" sz="1400" dirty="0"/>
              <a:t>卖方</a:t>
            </a:r>
            <a:r>
              <a:rPr lang="zh-CN" altLang="zh-CN" sz="1400" dirty="0"/>
              <a:t>办理票据贴现的，贴现款须进入其在</a:t>
            </a:r>
            <a:r>
              <a:rPr lang="zh-CN" altLang="en-US" sz="1400" dirty="0"/>
              <a:t>融资银行</a:t>
            </a:r>
            <a:r>
              <a:rPr lang="zh-CN" altLang="zh-CN" sz="1400" dirty="0"/>
              <a:t>开立的回款</a:t>
            </a:r>
            <a:r>
              <a:rPr lang="zh-CN" altLang="zh-CN" sz="1400" dirty="0" smtClean="0"/>
              <a:t>账户</a:t>
            </a:r>
            <a:r>
              <a:rPr lang="zh-CN" altLang="en-US" sz="1400" dirty="0" smtClean="0"/>
              <a:t>或者保理商指定回款账户。</a:t>
            </a:r>
            <a:endParaRPr lang="en-US" altLang="zh-CN" sz="1400" dirty="0"/>
          </a:p>
          <a:p>
            <a:endParaRPr lang="zh-CN" altLang="zh-CN" sz="1400"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38525" y="163840"/>
            <a:ext cx="5247875" cy="647699"/>
          </a:xfrm>
        </p:spPr>
        <p:txBody>
          <a:bodyPr>
            <a:normAutofit fontScale="90000"/>
          </a:bodyPr>
          <a:lstStyle/>
          <a:p>
            <a:r>
              <a:rPr lang="en-US" altLang="zh-CN" b="1" dirty="0" smtClean="0">
                <a:solidFill>
                  <a:srgbClr val="26AB8E"/>
                </a:solidFill>
              </a:rPr>
              <a:t/>
            </a:r>
            <a:br>
              <a:rPr lang="en-US" altLang="zh-CN" b="1" dirty="0" smtClean="0">
                <a:solidFill>
                  <a:srgbClr val="26AB8E"/>
                </a:solidFill>
              </a:rPr>
            </a:br>
            <a:endParaRPr lang="zh-CN" altLang="en-US" sz="3100" dirty="0"/>
          </a:p>
        </p:txBody>
      </p:sp>
      <p:sp>
        <p:nvSpPr>
          <p:cNvPr id="4" name="灯片编号占位符 3"/>
          <p:cNvSpPr>
            <a:spLocks noGrp="1"/>
          </p:cNvSpPr>
          <p:nvPr>
            <p:ph type="sldNum" sz="quarter" idx="12"/>
          </p:nvPr>
        </p:nvSpPr>
        <p:spPr/>
        <p:txBody>
          <a:bodyPr/>
          <a:lstStyle/>
          <a:p>
            <a:fld id="{4B1B0860-3CE7-4EC1-80B2-E4FAEF86BBEB}" type="slidenum">
              <a:rPr lang="zh-CN" altLang="en-US" smtClean="0"/>
              <a:pPr/>
              <a:t>6</a:t>
            </a:fld>
            <a:endParaRPr lang="zh-CN" altLang="en-US"/>
          </a:p>
        </p:txBody>
      </p:sp>
      <p:sp>
        <p:nvSpPr>
          <p:cNvPr id="22" name="Text Box 9"/>
          <p:cNvSpPr txBox="1">
            <a:spLocks noChangeArrowheads="1"/>
          </p:cNvSpPr>
          <p:nvPr/>
        </p:nvSpPr>
        <p:spPr bwMode="auto">
          <a:xfrm>
            <a:off x="568325" y="1000125"/>
            <a:ext cx="1625600" cy="920750"/>
          </a:xfrm>
          <a:prstGeom prst="rect">
            <a:avLst/>
          </a:prstGeom>
          <a:noFill/>
          <a:ln w="9525">
            <a:noFill/>
            <a:miter lim="800000"/>
            <a:headEnd/>
            <a:tailEnd/>
          </a:ln>
        </p:spPr>
        <p:txBody>
          <a:bodyPr>
            <a:spAutoFit/>
          </a:bodyPr>
          <a:lstStyle/>
          <a:p>
            <a:pPr marL="266700" indent="-266700" algn="l" eaLnBrk="0" hangingPunct="0">
              <a:lnSpc>
                <a:spcPct val="160000"/>
              </a:lnSpc>
              <a:spcBef>
                <a:spcPct val="50000"/>
              </a:spcBef>
              <a:spcAft>
                <a:spcPct val="20000"/>
              </a:spcAft>
              <a:buSzPct val="90000"/>
              <a:buFont typeface="Wingdings" pitchFamily="2" charset="2"/>
              <a:buNone/>
            </a:pPr>
            <a:r>
              <a:rPr lang="en-US" altLang="zh-CN" sz="1400" b="1">
                <a:solidFill>
                  <a:schemeClr val="bg1"/>
                </a:solidFill>
              </a:rPr>
              <a:t>2</a:t>
            </a:r>
            <a:r>
              <a:rPr lang="zh-CN" altLang="en-US" sz="1400" b="1">
                <a:solidFill>
                  <a:schemeClr val="bg1"/>
                </a:solidFill>
              </a:rPr>
              <a:t>、业务分类标准</a:t>
            </a:r>
          </a:p>
          <a:p>
            <a:pPr marL="266700" indent="-266700" algn="l" eaLnBrk="0" hangingPunct="0">
              <a:lnSpc>
                <a:spcPct val="160000"/>
              </a:lnSpc>
              <a:spcBef>
                <a:spcPct val="50000"/>
              </a:spcBef>
              <a:spcAft>
                <a:spcPct val="20000"/>
              </a:spcAft>
              <a:buSzPct val="90000"/>
              <a:buFont typeface="Wingdings" pitchFamily="2" charset="2"/>
              <a:buNone/>
            </a:pPr>
            <a:endParaRPr lang="zh-CN" altLang="en-US" sz="1400" b="1">
              <a:solidFill>
                <a:schemeClr val="bg1"/>
              </a:solidFill>
            </a:endParaRPr>
          </a:p>
        </p:txBody>
      </p:sp>
      <p:sp>
        <p:nvSpPr>
          <p:cNvPr id="25" name="矩形 24"/>
          <p:cNvSpPr/>
          <p:nvPr/>
        </p:nvSpPr>
        <p:spPr>
          <a:xfrm>
            <a:off x="102497" y="293342"/>
            <a:ext cx="4104456" cy="523220"/>
          </a:xfrm>
          <a:prstGeom prst="rect">
            <a:avLst/>
          </a:prstGeom>
        </p:spPr>
        <p:txBody>
          <a:bodyPr wrap="square" lIns="91440" tIns="45720" rIns="91440" bIns="45720">
            <a:spAutoFit/>
          </a:bodyPr>
          <a:lstStyle/>
          <a:p>
            <a:r>
              <a:rPr lang="zh-CN" altLang="en-US" sz="2800" b="1" dirty="0" smtClean="0">
                <a:solidFill>
                  <a:schemeClr val="bg1"/>
                </a:solidFill>
                <a:latin typeface="黑体" pitchFamily="2" charset="-122"/>
                <a:ea typeface="黑体" pitchFamily="2" charset="-122"/>
              </a:rPr>
              <a:t>供应链金融模式构成</a:t>
            </a:r>
            <a:endParaRPr lang="zh-CN" altLang="en-US" sz="2800" b="1" dirty="0">
              <a:solidFill>
                <a:schemeClr val="bg1"/>
              </a:solidFill>
              <a:latin typeface="黑体" pitchFamily="2" charset="-122"/>
              <a:ea typeface="黑体" pitchFamily="2" charset="-122"/>
            </a:endParaRPr>
          </a:p>
        </p:txBody>
      </p:sp>
      <p:sp>
        <p:nvSpPr>
          <p:cNvPr id="26" name="Rectangle 15"/>
          <p:cNvSpPr>
            <a:spLocks noChangeArrowheads="1"/>
          </p:cNvSpPr>
          <p:nvPr/>
        </p:nvSpPr>
        <p:spPr bwMode="auto">
          <a:xfrm>
            <a:off x="136580" y="935916"/>
            <a:ext cx="11724640" cy="5262979"/>
          </a:xfrm>
          <a:prstGeom prst="rect">
            <a:avLst/>
          </a:prstGeom>
          <a:noFill/>
          <a:ln w="9525">
            <a:noFill/>
            <a:miter lim="800000"/>
            <a:headEnd/>
            <a:tailEnd/>
          </a:ln>
        </p:spPr>
        <p:txBody>
          <a:bodyPr wrap="square" lIns="91440" tIns="45720" rIns="91440" bIns="45720">
            <a:spAutoFit/>
          </a:bodyPr>
          <a:lstStyle/>
          <a:p>
            <a:pPr fontAlgn="ctr">
              <a:buFont typeface="Wingdings" pitchFamily="2" charset="2"/>
              <a:buChar char="u"/>
            </a:pPr>
            <a:endParaRPr lang="en-US" altLang="zh-CN" sz="1600" b="1" dirty="0" smtClean="0">
              <a:solidFill>
                <a:schemeClr val="accent6">
                  <a:lumMod val="75000"/>
                </a:schemeClr>
              </a:solidFill>
            </a:endParaRPr>
          </a:p>
          <a:p>
            <a:pPr fontAlgn="ctr">
              <a:buFont typeface="Wingdings" pitchFamily="2" charset="2"/>
              <a:buChar char="u"/>
            </a:pPr>
            <a:endParaRPr lang="en-US" altLang="zh-CN" sz="1600" b="1" dirty="0" smtClean="0">
              <a:solidFill>
                <a:schemeClr val="accent6">
                  <a:lumMod val="75000"/>
                </a:schemeClr>
              </a:solidFill>
            </a:endParaRPr>
          </a:p>
          <a:p>
            <a:pPr fontAlgn="ctr">
              <a:buFont typeface="Wingdings" pitchFamily="2" charset="2"/>
              <a:buChar char="u"/>
            </a:pPr>
            <a:endParaRPr lang="en-US" altLang="zh-CN" sz="1600" b="1" dirty="0" smtClean="0">
              <a:solidFill>
                <a:schemeClr val="accent6">
                  <a:lumMod val="75000"/>
                </a:schemeClr>
              </a:solidFill>
            </a:endParaRPr>
          </a:p>
          <a:p>
            <a:pPr fontAlgn="ctr">
              <a:buFont typeface="Wingdings" pitchFamily="2" charset="2"/>
              <a:buChar char="u"/>
            </a:pPr>
            <a:endParaRPr lang="en-US" altLang="zh-CN" sz="1600" b="1" dirty="0" smtClean="0">
              <a:solidFill>
                <a:schemeClr val="accent6">
                  <a:lumMod val="75000"/>
                </a:schemeClr>
              </a:solidFill>
            </a:endParaRPr>
          </a:p>
          <a:p>
            <a:pPr fontAlgn="ctr">
              <a:buFont typeface="Wingdings" pitchFamily="2" charset="2"/>
              <a:buChar char="u"/>
            </a:pPr>
            <a:endParaRPr lang="en-US" altLang="zh-CN" sz="1600" b="1" dirty="0" smtClean="0">
              <a:solidFill>
                <a:schemeClr val="accent6">
                  <a:lumMod val="75000"/>
                </a:schemeClr>
              </a:solidFill>
            </a:endParaRPr>
          </a:p>
          <a:p>
            <a:pPr fontAlgn="ctr">
              <a:buFont typeface="Wingdings" pitchFamily="2" charset="2"/>
              <a:buChar char="u"/>
            </a:pPr>
            <a:endParaRPr lang="en-US" altLang="zh-CN" sz="1600" b="1" dirty="0" smtClean="0">
              <a:solidFill>
                <a:schemeClr val="accent6">
                  <a:lumMod val="75000"/>
                </a:schemeClr>
              </a:solidFill>
            </a:endParaRPr>
          </a:p>
          <a:p>
            <a:pPr fontAlgn="ctr">
              <a:buFont typeface="Wingdings" pitchFamily="2" charset="2"/>
              <a:buChar char="u"/>
            </a:pPr>
            <a:endParaRPr lang="en-US" altLang="zh-CN" sz="1600" b="1" dirty="0" smtClean="0">
              <a:solidFill>
                <a:schemeClr val="accent6">
                  <a:lumMod val="75000"/>
                </a:schemeClr>
              </a:solidFill>
            </a:endParaRPr>
          </a:p>
          <a:p>
            <a:pPr fontAlgn="ctr">
              <a:buFont typeface="Wingdings" pitchFamily="2" charset="2"/>
              <a:buChar char="u"/>
            </a:pPr>
            <a:endParaRPr lang="en-US" altLang="zh-CN" sz="1600" b="1" dirty="0" smtClean="0">
              <a:solidFill>
                <a:schemeClr val="accent6">
                  <a:lumMod val="75000"/>
                </a:schemeClr>
              </a:solidFill>
            </a:endParaRPr>
          </a:p>
          <a:p>
            <a:pPr fontAlgn="ctr">
              <a:buFont typeface="Wingdings" pitchFamily="2" charset="2"/>
              <a:buChar char="u"/>
            </a:pPr>
            <a:endParaRPr lang="en-US" altLang="zh-CN" sz="1600" b="1" dirty="0" smtClean="0">
              <a:solidFill>
                <a:schemeClr val="accent6">
                  <a:lumMod val="75000"/>
                </a:schemeClr>
              </a:solidFill>
            </a:endParaRPr>
          </a:p>
          <a:p>
            <a:pPr fontAlgn="ctr">
              <a:buFont typeface="Wingdings" pitchFamily="2" charset="2"/>
              <a:buChar char="u"/>
            </a:pPr>
            <a:endParaRPr lang="en-US" altLang="zh-CN" sz="1600" b="1" dirty="0" smtClean="0">
              <a:solidFill>
                <a:schemeClr val="accent6">
                  <a:lumMod val="75000"/>
                </a:schemeClr>
              </a:solidFill>
            </a:endParaRPr>
          </a:p>
          <a:p>
            <a:pPr fontAlgn="ctr">
              <a:buFont typeface="Wingdings" pitchFamily="2" charset="2"/>
              <a:buChar char="u"/>
            </a:pPr>
            <a:endParaRPr lang="en-US" altLang="zh-CN" sz="1600" b="1" dirty="0" smtClean="0">
              <a:solidFill>
                <a:schemeClr val="accent6">
                  <a:lumMod val="75000"/>
                </a:schemeClr>
              </a:solidFill>
            </a:endParaRPr>
          </a:p>
          <a:p>
            <a:pPr fontAlgn="ctr">
              <a:buFont typeface="Wingdings" pitchFamily="2" charset="2"/>
              <a:buChar char="u"/>
            </a:pPr>
            <a:endParaRPr lang="en-US" altLang="zh-CN" sz="1600" b="1" dirty="0" smtClean="0">
              <a:solidFill>
                <a:schemeClr val="accent6">
                  <a:lumMod val="75000"/>
                </a:schemeClr>
              </a:solidFill>
            </a:endParaRPr>
          </a:p>
          <a:p>
            <a:pPr fontAlgn="ctr">
              <a:buFont typeface="Wingdings" pitchFamily="2" charset="2"/>
              <a:buChar char="u"/>
            </a:pPr>
            <a:endParaRPr lang="en-US" altLang="zh-CN" sz="1600" b="1" dirty="0" smtClean="0">
              <a:solidFill>
                <a:schemeClr val="accent6">
                  <a:lumMod val="75000"/>
                </a:schemeClr>
              </a:solidFill>
            </a:endParaRPr>
          </a:p>
          <a:p>
            <a:pPr fontAlgn="ctr">
              <a:buFont typeface="Wingdings" pitchFamily="2" charset="2"/>
              <a:buChar char="u"/>
            </a:pPr>
            <a:endParaRPr lang="en-US" altLang="zh-CN" sz="1600" b="1" dirty="0" smtClean="0">
              <a:solidFill>
                <a:schemeClr val="accent6">
                  <a:lumMod val="75000"/>
                </a:schemeClr>
              </a:solidFill>
            </a:endParaRPr>
          </a:p>
          <a:p>
            <a:pPr fontAlgn="ctr">
              <a:buFont typeface="Wingdings" pitchFamily="2" charset="2"/>
              <a:buChar char="u"/>
            </a:pPr>
            <a:endParaRPr lang="en-US" altLang="zh-CN" sz="1600" b="1" dirty="0" smtClean="0">
              <a:solidFill>
                <a:schemeClr val="accent6">
                  <a:lumMod val="75000"/>
                </a:schemeClr>
              </a:solidFill>
            </a:endParaRPr>
          </a:p>
          <a:p>
            <a:pPr fontAlgn="ctr">
              <a:buFont typeface="Wingdings" pitchFamily="2" charset="2"/>
              <a:buChar char="u"/>
            </a:pPr>
            <a:endParaRPr lang="en-US" altLang="zh-CN" sz="1600" b="1" dirty="0" smtClean="0">
              <a:solidFill>
                <a:schemeClr val="accent6">
                  <a:lumMod val="75000"/>
                </a:schemeClr>
              </a:solidFill>
            </a:endParaRPr>
          </a:p>
          <a:p>
            <a:pPr fontAlgn="ctr">
              <a:buFont typeface="Wingdings" pitchFamily="2" charset="2"/>
              <a:buChar char="u"/>
            </a:pPr>
            <a:endParaRPr lang="en-US" altLang="zh-CN" sz="1600" b="1" dirty="0" smtClean="0">
              <a:solidFill>
                <a:schemeClr val="accent6">
                  <a:lumMod val="75000"/>
                </a:schemeClr>
              </a:solidFill>
            </a:endParaRPr>
          </a:p>
          <a:p>
            <a:pPr fontAlgn="ctr">
              <a:buFont typeface="Wingdings" pitchFamily="2" charset="2"/>
              <a:buChar char="u"/>
            </a:pPr>
            <a:endParaRPr lang="en-US" altLang="zh-CN" sz="1600" b="1" dirty="0" smtClean="0">
              <a:solidFill>
                <a:schemeClr val="accent6">
                  <a:lumMod val="75000"/>
                </a:schemeClr>
              </a:solidFill>
            </a:endParaRPr>
          </a:p>
          <a:p>
            <a:pPr fontAlgn="ctr">
              <a:buFont typeface="Wingdings" pitchFamily="2" charset="2"/>
              <a:buChar char="u"/>
            </a:pPr>
            <a:endParaRPr lang="en-US" altLang="zh-CN" sz="1600" b="1" dirty="0" smtClean="0">
              <a:solidFill>
                <a:schemeClr val="accent6">
                  <a:lumMod val="75000"/>
                </a:schemeClr>
              </a:solidFill>
            </a:endParaRPr>
          </a:p>
          <a:p>
            <a:pPr fontAlgn="ctr">
              <a:buFont typeface="Wingdings" pitchFamily="2" charset="2"/>
              <a:buChar char="u"/>
            </a:pPr>
            <a:endParaRPr lang="en-US" altLang="zh-CN" sz="1600" b="1" dirty="0" smtClean="0">
              <a:solidFill>
                <a:schemeClr val="accent6">
                  <a:lumMod val="75000"/>
                </a:schemeClr>
              </a:solidFill>
            </a:endParaRPr>
          </a:p>
          <a:p>
            <a:pPr fontAlgn="ctr">
              <a:buFont typeface="Wingdings" pitchFamily="2" charset="2"/>
              <a:buChar char="u"/>
            </a:pPr>
            <a:endParaRPr lang="en-US" altLang="zh-CN" sz="1600" b="1" dirty="0" smtClean="0">
              <a:solidFill>
                <a:schemeClr val="accent6">
                  <a:lumMod val="75000"/>
                </a:schemeClr>
              </a:solidFill>
            </a:endParaRPr>
          </a:p>
        </p:txBody>
      </p:sp>
      <p:sp>
        <p:nvSpPr>
          <p:cNvPr id="48" name="圆角矩形 47"/>
          <p:cNvSpPr/>
          <p:nvPr/>
        </p:nvSpPr>
        <p:spPr bwMode="auto">
          <a:xfrm>
            <a:off x="4603254" y="1214423"/>
            <a:ext cx="1512168" cy="4929222"/>
          </a:xfrm>
          <a:prstGeom prst="roundRect">
            <a:avLst/>
          </a:prstGeom>
          <a:noFill/>
          <a:ln w="19050" cap="flat" cmpd="sng" algn="ctr">
            <a:solidFill>
              <a:srgbClr val="FF0000"/>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lang="zh-CN" altLang="en-US" sz="1400" dirty="0" smtClean="0">
                <a:solidFill>
                  <a:srgbClr val="FF0000"/>
                </a:solidFill>
                <a:latin typeface="黑体" pitchFamily="2" charset="-122"/>
                <a:ea typeface="黑体" pitchFamily="2" charset="-122"/>
              </a:rPr>
              <a:t>担保种类</a:t>
            </a:r>
            <a:endParaRPr kumimoji="0" lang="zh-CN" altLang="en-US" sz="1400" i="0" u="none" strike="noStrike" cap="none" normalizeH="0" baseline="0" dirty="0" smtClean="0">
              <a:ln>
                <a:noFill/>
              </a:ln>
              <a:solidFill>
                <a:srgbClr val="FF0000"/>
              </a:solidFill>
              <a:latin typeface="黑体" pitchFamily="2" charset="-122"/>
              <a:ea typeface="黑体" pitchFamily="2" charset="-122"/>
            </a:endParaRPr>
          </a:p>
        </p:txBody>
      </p:sp>
      <p:grpSp>
        <p:nvGrpSpPr>
          <p:cNvPr id="49" name="组合 11"/>
          <p:cNvGrpSpPr/>
          <p:nvPr/>
        </p:nvGrpSpPr>
        <p:grpSpPr>
          <a:xfrm>
            <a:off x="5030501" y="1714489"/>
            <a:ext cx="642942" cy="830996"/>
            <a:chOff x="6832616" y="4214819"/>
            <a:chExt cx="642942" cy="830996"/>
          </a:xfrm>
        </p:grpSpPr>
        <p:pic>
          <p:nvPicPr>
            <p:cNvPr id="50" name="Picture 5"/>
            <p:cNvPicPr>
              <a:picLocks noChangeAspect="1" noChangeArrowheads="1"/>
            </p:cNvPicPr>
            <p:nvPr/>
          </p:nvPicPr>
          <p:blipFill>
            <a:blip r:embed="rId3" cstate="print"/>
            <a:srcRect/>
            <a:stretch>
              <a:fillRect/>
            </a:stretch>
          </p:blipFill>
          <p:spPr bwMode="auto">
            <a:xfrm>
              <a:off x="6858016" y="4214819"/>
              <a:ext cx="574362" cy="523220"/>
            </a:xfrm>
            <a:prstGeom prst="rect">
              <a:avLst/>
            </a:prstGeom>
            <a:noFill/>
            <a:ln w="9525">
              <a:noFill/>
              <a:miter lim="800000"/>
              <a:headEnd/>
              <a:tailEnd/>
            </a:ln>
            <a:effectLst/>
          </p:spPr>
        </p:pic>
        <p:sp>
          <p:nvSpPr>
            <p:cNvPr id="51" name="TextBox 50"/>
            <p:cNvSpPr txBox="1"/>
            <p:nvPr/>
          </p:nvSpPr>
          <p:spPr>
            <a:xfrm>
              <a:off x="6832616" y="4738038"/>
              <a:ext cx="642942" cy="307777"/>
            </a:xfrm>
            <a:prstGeom prst="rect">
              <a:avLst/>
            </a:prstGeom>
            <a:noFill/>
          </p:spPr>
          <p:txBody>
            <a:bodyPr wrap="square" rtlCol="0">
              <a:spAutoFit/>
            </a:bodyPr>
            <a:lstStyle/>
            <a:p>
              <a:pPr algn="ctr"/>
              <a:r>
                <a:rPr lang="zh-CN" altLang="en-US" sz="1400" dirty="0" smtClean="0">
                  <a:latin typeface="黑体" pitchFamily="2" charset="-122"/>
                  <a:ea typeface="黑体" pitchFamily="2" charset="-122"/>
                </a:rPr>
                <a:t>现货</a:t>
              </a:r>
              <a:endParaRPr lang="en-US" altLang="zh-CN" sz="1400" dirty="0" smtClean="0">
                <a:latin typeface="黑体" pitchFamily="2" charset="-122"/>
                <a:ea typeface="黑体" pitchFamily="2" charset="-122"/>
              </a:endParaRPr>
            </a:p>
          </p:txBody>
        </p:sp>
      </p:grpSp>
      <p:grpSp>
        <p:nvGrpSpPr>
          <p:cNvPr id="52" name="组合 9"/>
          <p:cNvGrpSpPr/>
          <p:nvPr/>
        </p:nvGrpSpPr>
        <p:grpSpPr>
          <a:xfrm>
            <a:off x="4616934" y="2571745"/>
            <a:ext cx="1335312" cy="950719"/>
            <a:chOff x="906652" y="2786058"/>
            <a:chExt cx="1335312" cy="950719"/>
          </a:xfrm>
        </p:grpSpPr>
        <p:pic>
          <p:nvPicPr>
            <p:cNvPr id="53" name="Picture 2" descr="C:\Program Files\Microsoft Office\MEDIA\CAGCAT10\j0300840.wmf"/>
            <p:cNvPicPr>
              <a:picLocks noChangeAspect="1" noChangeArrowheads="1"/>
            </p:cNvPicPr>
            <p:nvPr/>
          </p:nvPicPr>
          <p:blipFill>
            <a:blip r:embed="rId4" cstate="print"/>
            <a:srcRect/>
            <a:stretch>
              <a:fillRect/>
            </a:stretch>
          </p:blipFill>
          <p:spPr bwMode="auto">
            <a:xfrm>
              <a:off x="1214414" y="2786058"/>
              <a:ext cx="848113" cy="714380"/>
            </a:xfrm>
            <a:prstGeom prst="rect">
              <a:avLst/>
            </a:prstGeom>
            <a:noFill/>
          </p:spPr>
        </p:pic>
        <p:sp>
          <p:nvSpPr>
            <p:cNvPr id="54" name="TextBox 53"/>
            <p:cNvSpPr txBox="1"/>
            <p:nvPr/>
          </p:nvSpPr>
          <p:spPr>
            <a:xfrm>
              <a:off x="906652" y="3429000"/>
              <a:ext cx="1335312" cy="307777"/>
            </a:xfrm>
            <a:prstGeom prst="rect">
              <a:avLst/>
            </a:prstGeom>
            <a:noFill/>
          </p:spPr>
          <p:txBody>
            <a:bodyPr wrap="square" rtlCol="0">
              <a:spAutoFit/>
            </a:bodyPr>
            <a:lstStyle/>
            <a:p>
              <a:pPr algn="ctr"/>
              <a:r>
                <a:rPr lang="zh-CN" altLang="en-US" sz="1400" dirty="0" smtClean="0">
                  <a:latin typeface="黑体" pitchFamily="2" charset="-122"/>
                  <a:ea typeface="黑体" pitchFamily="2" charset="-122"/>
                </a:rPr>
                <a:t>（未来）货权</a:t>
              </a:r>
              <a:endParaRPr lang="en-US" altLang="zh-CN" sz="1400" dirty="0" smtClean="0">
                <a:latin typeface="黑体" pitchFamily="2" charset="-122"/>
                <a:ea typeface="黑体" pitchFamily="2" charset="-122"/>
              </a:endParaRPr>
            </a:p>
          </p:txBody>
        </p:sp>
      </p:grpSp>
      <p:grpSp>
        <p:nvGrpSpPr>
          <p:cNvPr id="55" name="组合 22"/>
          <p:cNvGrpSpPr/>
          <p:nvPr/>
        </p:nvGrpSpPr>
        <p:grpSpPr>
          <a:xfrm>
            <a:off x="4887625" y="3643315"/>
            <a:ext cx="1000132" cy="807843"/>
            <a:chOff x="1142976" y="3786190"/>
            <a:chExt cx="1000132" cy="807843"/>
          </a:xfrm>
        </p:grpSpPr>
        <p:sp>
          <p:nvSpPr>
            <p:cNvPr id="56" name="Document"/>
            <p:cNvSpPr>
              <a:spLocks noEditPoints="1" noChangeArrowheads="1"/>
            </p:cNvSpPr>
            <p:nvPr/>
          </p:nvSpPr>
          <p:spPr bwMode="auto">
            <a:xfrm>
              <a:off x="1142976" y="3786190"/>
              <a:ext cx="890590" cy="404809"/>
            </a:xfrm>
            <a:custGeom>
              <a:avLst/>
              <a:gdLst>
                <a:gd name="T0" fmla="*/ 10757 w 21600"/>
                <a:gd name="T1" fmla="*/ 21632 h 21600"/>
                <a:gd name="T2" fmla="*/ 85 w 21600"/>
                <a:gd name="T3" fmla="*/ 10849 h 21600"/>
                <a:gd name="T4" fmla="*/ 10757 w 21600"/>
                <a:gd name="T5" fmla="*/ 81 h 21600"/>
                <a:gd name="T6" fmla="*/ 21706 w 21600"/>
                <a:gd name="T7" fmla="*/ 10652 h 21600"/>
                <a:gd name="T8" fmla="*/ 10757 w 21600"/>
                <a:gd name="T9" fmla="*/ 21632 h 21600"/>
                <a:gd name="T10" fmla="*/ 0 w 21600"/>
                <a:gd name="T11" fmla="*/ 0 h 21600"/>
                <a:gd name="T12" fmla="*/ 21600 w 21600"/>
                <a:gd name="T13" fmla="*/ 0 h 21600"/>
                <a:gd name="T14" fmla="*/ 21600 w 21600"/>
                <a:gd name="T15" fmla="*/ 21600 h 21600"/>
                <a:gd name="T16" fmla="*/ 977 w 21600"/>
                <a:gd name="T17" fmla="*/ 818 h 21600"/>
                <a:gd name="T18" fmla="*/ 20622 w 21600"/>
                <a:gd name="T19" fmla="*/ 16429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10757" y="21632"/>
                  </a:moveTo>
                  <a:lnTo>
                    <a:pt x="5187" y="21632"/>
                  </a:lnTo>
                  <a:lnTo>
                    <a:pt x="85" y="17509"/>
                  </a:lnTo>
                  <a:lnTo>
                    <a:pt x="85" y="10849"/>
                  </a:lnTo>
                  <a:lnTo>
                    <a:pt x="85" y="81"/>
                  </a:lnTo>
                  <a:lnTo>
                    <a:pt x="10757" y="81"/>
                  </a:lnTo>
                  <a:lnTo>
                    <a:pt x="21706" y="81"/>
                  </a:lnTo>
                  <a:lnTo>
                    <a:pt x="21706" y="10652"/>
                  </a:lnTo>
                  <a:lnTo>
                    <a:pt x="21706" y="21632"/>
                  </a:lnTo>
                  <a:lnTo>
                    <a:pt x="10757" y="21632"/>
                  </a:lnTo>
                  <a:close/>
                </a:path>
                <a:path w="21600" h="21600">
                  <a:moveTo>
                    <a:pt x="85" y="17509"/>
                  </a:moveTo>
                  <a:lnTo>
                    <a:pt x="5187" y="17509"/>
                  </a:lnTo>
                  <a:lnTo>
                    <a:pt x="5187" y="21632"/>
                  </a:lnTo>
                  <a:lnTo>
                    <a:pt x="85" y="17509"/>
                  </a:lnTo>
                  <a:close/>
                </a:path>
              </a:pathLst>
            </a:custGeom>
            <a:solidFill>
              <a:srgbClr val="00B0F0"/>
            </a:solidFill>
            <a:ln w="9525">
              <a:solidFill>
                <a:srgbClr val="000000"/>
              </a:solidFill>
              <a:miter lim="800000"/>
              <a:headEnd/>
              <a:tailEnd/>
            </a:ln>
            <a:effectLst>
              <a:outerShdw dist="107763" dir="2700000" algn="ctr" rotWithShape="0">
                <a:srgbClr val="808080"/>
              </a:outerShdw>
            </a:effectLst>
          </p:spPr>
          <p:txBody>
            <a:bodyPr vert="horz" wrap="square" lIns="91440" tIns="45720" rIns="91440" bIns="45720" numCol="1" anchor="t" anchorCtr="0" compatLnSpc="1">
              <a:prstTxWarp prst="textNoShape">
                <a:avLst/>
              </a:prstTxWarp>
            </a:bodyPr>
            <a:lstStyle/>
            <a:p>
              <a:endParaRPr lang="zh-CN" altLang="en-US"/>
            </a:p>
          </p:txBody>
        </p:sp>
        <p:sp>
          <p:nvSpPr>
            <p:cNvPr id="57" name="TextBox 56"/>
            <p:cNvSpPr txBox="1"/>
            <p:nvPr/>
          </p:nvSpPr>
          <p:spPr>
            <a:xfrm>
              <a:off x="1142976" y="4286256"/>
              <a:ext cx="1000132" cy="307777"/>
            </a:xfrm>
            <a:prstGeom prst="rect">
              <a:avLst/>
            </a:prstGeom>
            <a:noFill/>
          </p:spPr>
          <p:txBody>
            <a:bodyPr wrap="square" rtlCol="0">
              <a:spAutoFit/>
            </a:bodyPr>
            <a:lstStyle/>
            <a:p>
              <a:pPr algn="ctr"/>
              <a:r>
                <a:rPr lang="zh-CN" altLang="en-US" sz="1400" dirty="0" smtClean="0">
                  <a:latin typeface="黑体" pitchFamily="2" charset="-122"/>
                  <a:ea typeface="黑体" pitchFamily="2" charset="-122"/>
                </a:rPr>
                <a:t>应收账款</a:t>
              </a:r>
              <a:endParaRPr lang="en-US" altLang="zh-CN" sz="1400" dirty="0" smtClean="0">
                <a:latin typeface="黑体" pitchFamily="2" charset="-122"/>
                <a:ea typeface="黑体" pitchFamily="2" charset="-122"/>
              </a:endParaRPr>
            </a:p>
          </p:txBody>
        </p:sp>
      </p:grpSp>
      <p:grpSp>
        <p:nvGrpSpPr>
          <p:cNvPr id="58" name="组合 24"/>
          <p:cNvGrpSpPr/>
          <p:nvPr/>
        </p:nvGrpSpPr>
        <p:grpSpPr>
          <a:xfrm>
            <a:off x="4831248" y="4572009"/>
            <a:ext cx="1143008" cy="1093595"/>
            <a:chOff x="1071538" y="4714884"/>
            <a:chExt cx="1143008" cy="1093595"/>
          </a:xfrm>
        </p:grpSpPr>
        <p:grpSp>
          <p:nvGrpSpPr>
            <p:cNvPr id="59" name="Group 10"/>
            <p:cNvGrpSpPr>
              <a:grpSpLocks/>
            </p:cNvGrpSpPr>
            <p:nvPr/>
          </p:nvGrpSpPr>
          <p:grpSpPr bwMode="auto">
            <a:xfrm>
              <a:off x="1214413" y="4714884"/>
              <a:ext cx="714379" cy="642941"/>
              <a:chOff x="1632" y="1248"/>
              <a:chExt cx="2682" cy="2286"/>
            </a:xfrm>
          </p:grpSpPr>
          <p:sp>
            <p:nvSpPr>
              <p:cNvPr id="61" name="Gear"/>
              <p:cNvSpPr>
                <a:spLocks noEditPoints="1" noChangeArrowheads="1"/>
              </p:cNvSpPr>
              <p:nvPr/>
            </p:nvSpPr>
            <p:spPr bwMode="auto">
              <a:xfrm>
                <a:off x="3119" y="1248"/>
                <a:ext cx="1195" cy="1048"/>
              </a:xfrm>
              <a:custGeom>
                <a:avLst/>
                <a:gdLst>
                  <a:gd name="T0" fmla="*/ 10800 w 21600"/>
                  <a:gd name="T1" fmla="*/ 0 h 21600"/>
                  <a:gd name="T2" fmla="*/ 21600 w 21600"/>
                  <a:gd name="T3" fmla="*/ 10800 h 21600"/>
                  <a:gd name="T4" fmla="*/ 10800 w 21600"/>
                  <a:gd name="T5" fmla="*/ 21600 h 21600"/>
                  <a:gd name="T6" fmla="*/ 0 w 21600"/>
                  <a:gd name="T7" fmla="*/ 10800 h 21600"/>
                  <a:gd name="T8" fmla="*/ 4374 w 21600"/>
                  <a:gd name="T9" fmla="*/ 3964 h 21600"/>
                  <a:gd name="T10" fmla="*/ 17841 w 21600"/>
                  <a:gd name="T11" fmla="*/ 17635 h 21600"/>
                </a:gdLst>
                <a:ahLst/>
                <a:cxnLst>
                  <a:cxn ang="0">
                    <a:pos x="T0" y="T1"/>
                  </a:cxn>
                  <a:cxn ang="0">
                    <a:pos x="T2" y="T3"/>
                  </a:cxn>
                  <a:cxn ang="0">
                    <a:pos x="T4" y="T5"/>
                  </a:cxn>
                  <a:cxn ang="0">
                    <a:pos x="T6" y="T7"/>
                  </a:cxn>
                </a:cxnLst>
                <a:rect l="T8" t="T9" r="T10" b="T11"/>
                <a:pathLst>
                  <a:path w="21600" h="21600">
                    <a:moveTo>
                      <a:pt x="9689" y="1725"/>
                    </a:moveTo>
                    <a:lnTo>
                      <a:pt x="10304" y="85"/>
                    </a:lnTo>
                    <a:lnTo>
                      <a:pt x="11637" y="85"/>
                    </a:lnTo>
                    <a:lnTo>
                      <a:pt x="12303" y="1777"/>
                    </a:lnTo>
                    <a:lnTo>
                      <a:pt x="13072" y="1931"/>
                    </a:lnTo>
                    <a:lnTo>
                      <a:pt x="14303" y="598"/>
                    </a:lnTo>
                    <a:lnTo>
                      <a:pt x="15533" y="1110"/>
                    </a:lnTo>
                    <a:lnTo>
                      <a:pt x="15584" y="2905"/>
                    </a:lnTo>
                    <a:lnTo>
                      <a:pt x="16405" y="3520"/>
                    </a:lnTo>
                    <a:lnTo>
                      <a:pt x="17891" y="2751"/>
                    </a:lnTo>
                    <a:lnTo>
                      <a:pt x="18917" y="3674"/>
                    </a:lnTo>
                    <a:lnTo>
                      <a:pt x="18199" y="5314"/>
                    </a:lnTo>
                    <a:lnTo>
                      <a:pt x="18763" y="6083"/>
                    </a:lnTo>
                    <a:lnTo>
                      <a:pt x="20403" y="6032"/>
                    </a:lnTo>
                    <a:lnTo>
                      <a:pt x="20865" y="7211"/>
                    </a:lnTo>
                    <a:lnTo>
                      <a:pt x="19737" y="8185"/>
                    </a:lnTo>
                    <a:lnTo>
                      <a:pt x="20096" y="9723"/>
                    </a:lnTo>
                    <a:lnTo>
                      <a:pt x="21634" y="10287"/>
                    </a:lnTo>
                    <a:lnTo>
                      <a:pt x="21582" y="11620"/>
                    </a:lnTo>
                    <a:lnTo>
                      <a:pt x="20147" y="12184"/>
                    </a:lnTo>
                    <a:lnTo>
                      <a:pt x="19942" y="13158"/>
                    </a:lnTo>
                    <a:lnTo>
                      <a:pt x="21070" y="14234"/>
                    </a:lnTo>
                    <a:lnTo>
                      <a:pt x="20608" y="15362"/>
                    </a:lnTo>
                    <a:lnTo>
                      <a:pt x="19019" y="15465"/>
                    </a:lnTo>
                    <a:lnTo>
                      <a:pt x="18404" y="16439"/>
                    </a:lnTo>
                    <a:lnTo>
                      <a:pt x="19122" y="17925"/>
                    </a:lnTo>
                    <a:lnTo>
                      <a:pt x="18096" y="18797"/>
                    </a:lnTo>
                    <a:lnTo>
                      <a:pt x="16763" y="18284"/>
                    </a:lnTo>
                    <a:lnTo>
                      <a:pt x="15431" y="19002"/>
                    </a:lnTo>
                    <a:lnTo>
                      <a:pt x="15277" y="20848"/>
                    </a:lnTo>
                    <a:lnTo>
                      <a:pt x="14149" y="21155"/>
                    </a:lnTo>
                    <a:lnTo>
                      <a:pt x="13021" y="19925"/>
                    </a:lnTo>
                    <a:lnTo>
                      <a:pt x="12252" y="20181"/>
                    </a:lnTo>
                    <a:lnTo>
                      <a:pt x="11739" y="21668"/>
                    </a:lnTo>
                    <a:lnTo>
                      <a:pt x="10201" y="21668"/>
                    </a:lnTo>
                    <a:lnTo>
                      <a:pt x="9740" y="20130"/>
                    </a:lnTo>
                    <a:lnTo>
                      <a:pt x="8253" y="19771"/>
                    </a:lnTo>
                    <a:lnTo>
                      <a:pt x="7125" y="21001"/>
                    </a:lnTo>
                    <a:lnTo>
                      <a:pt x="5895" y="20489"/>
                    </a:lnTo>
                    <a:lnTo>
                      <a:pt x="5946" y="18592"/>
                    </a:lnTo>
                    <a:lnTo>
                      <a:pt x="5177" y="18131"/>
                    </a:lnTo>
                    <a:lnTo>
                      <a:pt x="3383" y="18848"/>
                    </a:lnTo>
                    <a:lnTo>
                      <a:pt x="2614" y="17874"/>
                    </a:lnTo>
                    <a:lnTo>
                      <a:pt x="3383" y="16182"/>
                    </a:lnTo>
                    <a:lnTo>
                      <a:pt x="2922" y="15465"/>
                    </a:lnTo>
                    <a:lnTo>
                      <a:pt x="922" y="15516"/>
                    </a:lnTo>
                    <a:lnTo>
                      <a:pt x="512" y="14234"/>
                    </a:lnTo>
                    <a:lnTo>
                      <a:pt x="1948" y="12901"/>
                    </a:lnTo>
                    <a:lnTo>
                      <a:pt x="1896" y="12184"/>
                    </a:lnTo>
                    <a:lnTo>
                      <a:pt x="0" y="11415"/>
                    </a:lnTo>
                    <a:lnTo>
                      <a:pt x="51" y="10031"/>
                    </a:lnTo>
                    <a:lnTo>
                      <a:pt x="1948" y="9313"/>
                    </a:lnTo>
                    <a:lnTo>
                      <a:pt x="2101" y="8595"/>
                    </a:lnTo>
                    <a:lnTo>
                      <a:pt x="615" y="7160"/>
                    </a:lnTo>
                    <a:lnTo>
                      <a:pt x="1127" y="5878"/>
                    </a:lnTo>
                    <a:lnTo>
                      <a:pt x="3178" y="5981"/>
                    </a:lnTo>
                    <a:lnTo>
                      <a:pt x="3588" y="5417"/>
                    </a:lnTo>
                    <a:lnTo>
                      <a:pt x="2819" y="3520"/>
                    </a:lnTo>
                    <a:lnTo>
                      <a:pt x="3742" y="2597"/>
                    </a:lnTo>
                    <a:lnTo>
                      <a:pt x="5536" y="3417"/>
                    </a:lnTo>
                    <a:lnTo>
                      <a:pt x="6049" y="3058"/>
                    </a:lnTo>
                    <a:lnTo>
                      <a:pt x="6100" y="1264"/>
                    </a:lnTo>
                    <a:lnTo>
                      <a:pt x="7228" y="700"/>
                    </a:lnTo>
                    <a:lnTo>
                      <a:pt x="8510" y="2033"/>
                    </a:lnTo>
                    <a:lnTo>
                      <a:pt x="9689" y="1725"/>
                    </a:lnTo>
                    <a:close/>
                    <a:moveTo>
                      <a:pt x="10817" y="14422"/>
                    </a:moveTo>
                    <a:lnTo>
                      <a:pt x="11175" y="14388"/>
                    </a:lnTo>
                    <a:lnTo>
                      <a:pt x="11534" y="14354"/>
                    </a:lnTo>
                    <a:lnTo>
                      <a:pt x="11893" y="14268"/>
                    </a:lnTo>
                    <a:lnTo>
                      <a:pt x="12218" y="14166"/>
                    </a:lnTo>
                    <a:lnTo>
                      <a:pt x="12508" y="13995"/>
                    </a:lnTo>
                    <a:lnTo>
                      <a:pt x="12816" y="13807"/>
                    </a:lnTo>
                    <a:lnTo>
                      <a:pt x="13106" y="13602"/>
                    </a:lnTo>
                    <a:lnTo>
                      <a:pt x="13329" y="13380"/>
                    </a:lnTo>
                    <a:lnTo>
                      <a:pt x="13568" y="13106"/>
                    </a:lnTo>
                    <a:lnTo>
                      <a:pt x="13790" y="12850"/>
                    </a:lnTo>
                    <a:lnTo>
                      <a:pt x="13961" y="12560"/>
                    </a:lnTo>
                    <a:lnTo>
                      <a:pt x="14115" y="12269"/>
                    </a:lnTo>
                    <a:lnTo>
                      <a:pt x="14217" y="11927"/>
                    </a:lnTo>
                    <a:lnTo>
                      <a:pt x="14320" y="11568"/>
                    </a:lnTo>
                    <a:lnTo>
                      <a:pt x="14388" y="11210"/>
                    </a:lnTo>
                    <a:lnTo>
                      <a:pt x="14388" y="10851"/>
                    </a:lnTo>
                    <a:lnTo>
                      <a:pt x="14388" y="10492"/>
                    </a:lnTo>
                    <a:lnTo>
                      <a:pt x="14320" y="10133"/>
                    </a:lnTo>
                    <a:lnTo>
                      <a:pt x="14217" y="9808"/>
                    </a:lnTo>
                    <a:lnTo>
                      <a:pt x="14115" y="9467"/>
                    </a:lnTo>
                    <a:lnTo>
                      <a:pt x="13961" y="9142"/>
                    </a:lnTo>
                    <a:lnTo>
                      <a:pt x="13790" y="8851"/>
                    </a:lnTo>
                    <a:lnTo>
                      <a:pt x="13568" y="8595"/>
                    </a:lnTo>
                    <a:lnTo>
                      <a:pt x="13329" y="8322"/>
                    </a:lnTo>
                    <a:lnTo>
                      <a:pt x="13106" y="8100"/>
                    </a:lnTo>
                    <a:lnTo>
                      <a:pt x="12816" y="7894"/>
                    </a:lnTo>
                    <a:lnTo>
                      <a:pt x="12508" y="7741"/>
                    </a:lnTo>
                    <a:lnTo>
                      <a:pt x="12218" y="7570"/>
                    </a:lnTo>
                    <a:lnTo>
                      <a:pt x="11893" y="7433"/>
                    </a:lnTo>
                    <a:lnTo>
                      <a:pt x="11534" y="7382"/>
                    </a:lnTo>
                    <a:lnTo>
                      <a:pt x="11175" y="7313"/>
                    </a:lnTo>
                    <a:lnTo>
                      <a:pt x="10817" y="7313"/>
                    </a:lnTo>
                    <a:lnTo>
                      <a:pt x="10441" y="7313"/>
                    </a:lnTo>
                    <a:lnTo>
                      <a:pt x="10082" y="7382"/>
                    </a:lnTo>
                    <a:lnTo>
                      <a:pt x="9757" y="7433"/>
                    </a:lnTo>
                    <a:lnTo>
                      <a:pt x="9432" y="7570"/>
                    </a:lnTo>
                    <a:lnTo>
                      <a:pt x="9142" y="7741"/>
                    </a:lnTo>
                    <a:lnTo>
                      <a:pt x="8834" y="7894"/>
                    </a:lnTo>
                    <a:lnTo>
                      <a:pt x="8544" y="8100"/>
                    </a:lnTo>
                    <a:lnTo>
                      <a:pt x="8287" y="8322"/>
                    </a:lnTo>
                    <a:lnTo>
                      <a:pt x="8048" y="8595"/>
                    </a:lnTo>
                    <a:lnTo>
                      <a:pt x="7860" y="8851"/>
                    </a:lnTo>
                    <a:lnTo>
                      <a:pt x="7689" y="9142"/>
                    </a:lnTo>
                    <a:lnTo>
                      <a:pt x="7536" y="9467"/>
                    </a:lnTo>
                    <a:lnTo>
                      <a:pt x="7399" y="9808"/>
                    </a:lnTo>
                    <a:lnTo>
                      <a:pt x="7331" y="10133"/>
                    </a:lnTo>
                    <a:lnTo>
                      <a:pt x="7262" y="10492"/>
                    </a:lnTo>
                    <a:lnTo>
                      <a:pt x="7262" y="10851"/>
                    </a:lnTo>
                    <a:lnTo>
                      <a:pt x="7262" y="11210"/>
                    </a:lnTo>
                    <a:lnTo>
                      <a:pt x="7331" y="11568"/>
                    </a:lnTo>
                    <a:lnTo>
                      <a:pt x="7399" y="11927"/>
                    </a:lnTo>
                    <a:lnTo>
                      <a:pt x="7536" y="12269"/>
                    </a:lnTo>
                    <a:lnTo>
                      <a:pt x="7689" y="12560"/>
                    </a:lnTo>
                    <a:lnTo>
                      <a:pt x="7860" y="12850"/>
                    </a:lnTo>
                    <a:lnTo>
                      <a:pt x="8048" y="13106"/>
                    </a:lnTo>
                    <a:lnTo>
                      <a:pt x="8287" y="13380"/>
                    </a:lnTo>
                    <a:lnTo>
                      <a:pt x="8544" y="13602"/>
                    </a:lnTo>
                    <a:lnTo>
                      <a:pt x="8834" y="13807"/>
                    </a:lnTo>
                    <a:lnTo>
                      <a:pt x="9142" y="13995"/>
                    </a:lnTo>
                    <a:lnTo>
                      <a:pt x="9432" y="14166"/>
                    </a:lnTo>
                    <a:lnTo>
                      <a:pt x="9757" y="14268"/>
                    </a:lnTo>
                    <a:lnTo>
                      <a:pt x="10082" y="14354"/>
                    </a:lnTo>
                    <a:lnTo>
                      <a:pt x="10441" y="14388"/>
                    </a:lnTo>
                    <a:lnTo>
                      <a:pt x="10817" y="14422"/>
                    </a:lnTo>
                    <a:close/>
                  </a:path>
                </a:pathLst>
              </a:custGeom>
              <a:solidFill>
                <a:srgbClr val="FFC000"/>
              </a:solidFill>
              <a:ln w="9525">
                <a:miter lim="800000"/>
                <a:headEnd/>
                <a:tailEnd/>
              </a:ln>
              <a:effectLst/>
              <a:scene3d>
                <a:camera prst="legacyPerspectiveFront">
                  <a:rot lat="20099999" lon="1500000" rev="0"/>
                </a:camera>
                <a:lightRig rig="legacyFlat4" dir="b"/>
              </a:scene3d>
              <a:sp3d extrusionH="430200" prstMaterial="legacyMatte">
                <a:bevelT w="13500" h="13500" prst="angle"/>
                <a:bevelB w="13500" h="13500" prst="angle"/>
                <a:extrusionClr>
                  <a:srgbClr val="C0C0C0"/>
                </a:extrusionClr>
              </a:sp3d>
            </p:spPr>
            <p:txBody>
              <a:bodyPr vert="horz" wrap="square" lIns="91440" tIns="45720" rIns="91440" bIns="45720" numCol="1" anchor="t" anchorCtr="0" compatLnSpc="1">
                <a:prstTxWarp prst="textNoShape">
                  <a:avLst/>
                </a:prstTxWarp>
                <a:flatTx/>
              </a:bodyPr>
              <a:lstStyle/>
              <a:p>
                <a:endParaRPr lang="zh-CN" altLang="en-US"/>
              </a:p>
            </p:txBody>
          </p:sp>
          <p:sp>
            <p:nvSpPr>
              <p:cNvPr id="62" name="AutoShape 12"/>
              <p:cNvSpPr>
                <a:spLocks noEditPoints="1" noChangeArrowheads="1"/>
              </p:cNvSpPr>
              <p:nvPr/>
            </p:nvSpPr>
            <p:spPr bwMode="auto">
              <a:xfrm>
                <a:off x="1632" y="1680"/>
                <a:ext cx="1429" cy="1253"/>
              </a:xfrm>
              <a:custGeom>
                <a:avLst/>
                <a:gdLst>
                  <a:gd name="T0" fmla="*/ 10800 w 21600"/>
                  <a:gd name="T1" fmla="*/ 0 h 21600"/>
                  <a:gd name="T2" fmla="*/ 21600 w 21600"/>
                  <a:gd name="T3" fmla="*/ 10800 h 21600"/>
                  <a:gd name="T4" fmla="*/ 10800 w 21600"/>
                  <a:gd name="T5" fmla="*/ 21600 h 21600"/>
                  <a:gd name="T6" fmla="*/ 0 w 21600"/>
                  <a:gd name="T7" fmla="*/ 10800 h 21600"/>
                  <a:gd name="T8" fmla="*/ 4374 w 21600"/>
                  <a:gd name="T9" fmla="*/ 3964 h 21600"/>
                  <a:gd name="T10" fmla="*/ 17841 w 21600"/>
                  <a:gd name="T11" fmla="*/ 17635 h 21600"/>
                </a:gdLst>
                <a:ahLst/>
                <a:cxnLst>
                  <a:cxn ang="0">
                    <a:pos x="T0" y="T1"/>
                  </a:cxn>
                  <a:cxn ang="0">
                    <a:pos x="T2" y="T3"/>
                  </a:cxn>
                  <a:cxn ang="0">
                    <a:pos x="T4" y="T5"/>
                  </a:cxn>
                  <a:cxn ang="0">
                    <a:pos x="T6" y="T7"/>
                  </a:cxn>
                </a:cxnLst>
                <a:rect l="T8" t="T9" r="T10" b="T11"/>
                <a:pathLst>
                  <a:path w="21600" h="21600">
                    <a:moveTo>
                      <a:pt x="9689" y="1725"/>
                    </a:moveTo>
                    <a:lnTo>
                      <a:pt x="10304" y="85"/>
                    </a:lnTo>
                    <a:lnTo>
                      <a:pt x="11637" y="85"/>
                    </a:lnTo>
                    <a:lnTo>
                      <a:pt x="12303" y="1777"/>
                    </a:lnTo>
                    <a:lnTo>
                      <a:pt x="13072" y="1931"/>
                    </a:lnTo>
                    <a:lnTo>
                      <a:pt x="14303" y="598"/>
                    </a:lnTo>
                    <a:lnTo>
                      <a:pt x="15533" y="1110"/>
                    </a:lnTo>
                    <a:lnTo>
                      <a:pt x="15584" y="2905"/>
                    </a:lnTo>
                    <a:lnTo>
                      <a:pt x="16405" y="3520"/>
                    </a:lnTo>
                    <a:lnTo>
                      <a:pt x="17891" y="2751"/>
                    </a:lnTo>
                    <a:lnTo>
                      <a:pt x="18917" y="3674"/>
                    </a:lnTo>
                    <a:lnTo>
                      <a:pt x="18199" y="5314"/>
                    </a:lnTo>
                    <a:lnTo>
                      <a:pt x="18763" y="6083"/>
                    </a:lnTo>
                    <a:lnTo>
                      <a:pt x="20403" y="6032"/>
                    </a:lnTo>
                    <a:lnTo>
                      <a:pt x="20865" y="7211"/>
                    </a:lnTo>
                    <a:lnTo>
                      <a:pt x="19737" y="8185"/>
                    </a:lnTo>
                    <a:lnTo>
                      <a:pt x="20096" y="9723"/>
                    </a:lnTo>
                    <a:lnTo>
                      <a:pt x="21634" y="10287"/>
                    </a:lnTo>
                    <a:lnTo>
                      <a:pt x="21582" y="11620"/>
                    </a:lnTo>
                    <a:lnTo>
                      <a:pt x="20147" y="12184"/>
                    </a:lnTo>
                    <a:lnTo>
                      <a:pt x="19942" y="13158"/>
                    </a:lnTo>
                    <a:lnTo>
                      <a:pt x="21070" y="14234"/>
                    </a:lnTo>
                    <a:lnTo>
                      <a:pt x="20608" y="15362"/>
                    </a:lnTo>
                    <a:lnTo>
                      <a:pt x="19019" y="15465"/>
                    </a:lnTo>
                    <a:lnTo>
                      <a:pt x="18404" y="16439"/>
                    </a:lnTo>
                    <a:lnTo>
                      <a:pt x="19122" y="17925"/>
                    </a:lnTo>
                    <a:lnTo>
                      <a:pt x="18096" y="18797"/>
                    </a:lnTo>
                    <a:lnTo>
                      <a:pt x="16763" y="18284"/>
                    </a:lnTo>
                    <a:lnTo>
                      <a:pt x="15431" y="19002"/>
                    </a:lnTo>
                    <a:lnTo>
                      <a:pt x="15277" y="20848"/>
                    </a:lnTo>
                    <a:lnTo>
                      <a:pt x="14149" y="21155"/>
                    </a:lnTo>
                    <a:lnTo>
                      <a:pt x="13021" y="19925"/>
                    </a:lnTo>
                    <a:lnTo>
                      <a:pt x="12252" y="20181"/>
                    </a:lnTo>
                    <a:lnTo>
                      <a:pt x="11739" y="21668"/>
                    </a:lnTo>
                    <a:lnTo>
                      <a:pt x="10201" y="21668"/>
                    </a:lnTo>
                    <a:lnTo>
                      <a:pt x="9740" y="20130"/>
                    </a:lnTo>
                    <a:lnTo>
                      <a:pt x="8253" y="19771"/>
                    </a:lnTo>
                    <a:lnTo>
                      <a:pt x="7125" y="21001"/>
                    </a:lnTo>
                    <a:lnTo>
                      <a:pt x="5895" y="20489"/>
                    </a:lnTo>
                    <a:lnTo>
                      <a:pt x="5946" y="18592"/>
                    </a:lnTo>
                    <a:lnTo>
                      <a:pt x="5177" y="18131"/>
                    </a:lnTo>
                    <a:lnTo>
                      <a:pt x="3383" y="18848"/>
                    </a:lnTo>
                    <a:lnTo>
                      <a:pt x="2614" y="17874"/>
                    </a:lnTo>
                    <a:lnTo>
                      <a:pt x="3383" y="16182"/>
                    </a:lnTo>
                    <a:lnTo>
                      <a:pt x="2922" y="15465"/>
                    </a:lnTo>
                    <a:lnTo>
                      <a:pt x="922" y="15516"/>
                    </a:lnTo>
                    <a:lnTo>
                      <a:pt x="512" y="14234"/>
                    </a:lnTo>
                    <a:lnTo>
                      <a:pt x="1948" y="12901"/>
                    </a:lnTo>
                    <a:lnTo>
                      <a:pt x="1896" y="12184"/>
                    </a:lnTo>
                    <a:lnTo>
                      <a:pt x="0" y="11415"/>
                    </a:lnTo>
                    <a:lnTo>
                      <a:pt x="51" y="10031"/>
                    </a:lnTo>
                    <a:lnTo>
                      <a:pt x="1948" y="9313"/>
                    </a:lnTo>
                    <a:lnTo>
                      <a:pt x="2101" y="8595"/>
                    </a:lnTo>
                    <a:lnTo>
                      <a:pt x="615" y="7160"/>
                    </a:lnTo>
                    <a:lnTo>
                      <a:pt x="1127" y="5878"/>
                    </a:lnTo>
                    <a:lnTo>
                      <a:pt x="3178" y="5981"/>
                    </a:lnTo>
                    <a:lnTo>
                      <a:pt x="3588" y="5417"/>
                    </a:lnTo>
                    <a:lnTo>
                      <a:pt x="2819" y="3520"/>
                    </a:lnTo>
                    <a:lnTo>
                      <a:pt x="3742" y="2597"/>
                    </a:lnTo>
                    <a:lnTo>
                      <a:pt x="5536" y="3417"/>
                    </a:lnTo>
                    <a:lnTo>
                      <a:pt x="6049" y="3058"/>
                    </a:lnTo>
                    <a:lnTo>
                      <a:pt x="6100" y="1264"/>
                    </a:lnTo>
                    <a:lnTo>
                      <a:pt x="7228" y="700"/>
                    </a:lnTo>
                    <a:lnTo>
                      <a:pt x="8510" y="2033"/>
                    </a:lnTo>
                    <a:lnTo>
                      <a:pt x="9689" y="1725"/>
                    </a:lnTo>
                    <a:close/>
                    <a:moveTo>
                      <a:pt x="10817" y="14422"/>
                    </a:moveTo>
                    <a:lnTo>
                      <a:pt x="11175" y="14388"/>
                    </a:lnTo>
                    <a:lnTo>
                      <a:pt x="11534" y="14354"/>
                    </a:lnTo>
                    <a:lnTo>
                      <a:pt x="11893" y="14268"/>
                    </a:lnTo>
                    <a:lnTo>
                      <a:pt x="12218" y="14166"/>
                    </a:lnTo>
                    <a:lnTo>
                      <a:pt x="12508" y="13995"/>
                    </a:lnTo>
                    <a:lnTo>
                      <a:pt x="12816" y="13807"/>
                    </a:lnTo>
                    <a:lnTo>
                      <a:pt x="13106" y="13602"/>
                    </a:lnTo>
                    <a:lnTo>
                      <a:pt x="13329" y="13380"/>
                    </a:lnTo>
                    <a:lnTo>
                      <a:pt x="13568" y="13106"/>
                    </a:lnTo>
                    <a:lnTo>
                      <a:pt x="13790" y="12850"/>
                    </a:lnTo>
                    <a:lnTo>
                      <a:pt x="13961" y="12560"/>
                    </a:lnTo>
                    <a:lnTo>
                      <a:pt x="14115" y="12269"/>
                    </a:lnTo>
                    <a:lnTo>
                      <a:pt x="14217" y="11927"/>
                    </a:lnTo>
                    <a:lnTo>
                      <a:pt x="14320" y="11568"/>
                    </a:lnTo>
                    <a:lnTo>
                      <a:pt x="14388" y="11210"/>
                    </a:lnTo>
                    <a:lnTo>
                      <a:pt x="14388" y="10851"/>
                    </a:lnTo>
                    <a:lnTo>
                      <a:pt x="14388" y="10492"/>
                    </a:lnTo>
                    <a:lnTo>
                      <a:pt x="14320" y="10133"/>
                    </a:lnTo>
                    <a:lnTo>
                      <a:pt x="14217" y="9808"/>
                    </a:lnTo>
                    <a:lnTo>
                      <a:pt x="14115" y="9467"/>
                    </a:lnTo>
                    <a:lnTo>
                      <a:pt x="13961" y="9142"/>
                    </a:lnTo>
                    <a:lnTo>
                      <a:pt x="13790" y="8851"/>
                    </a:lnTo>
                    <a:lnTo>
                      <a:pt x="13568" y="8595"/>
                    </a:lnTo>
                    <a:lnTo>
                      <a:pt x="13329" y="8322"/>
                    </a:lnTo>
                    <a:lnTo>
                      <a:pt x="13106" y="8100"/>
                    </a:lnTo>
                    <a:lnTo>
                      <a:pt x="12816" y="7894"/>
                    </a:lnTo>
                    <a:lnTo>
                      <a:pt x="12508" y="7741"/>
                    </a:lnTo>
                    <a:lnTo>
                      <a:pt x="12218" y="7570"/>
                    </a:lnTo>
                    <a:lnTo>
                      <a:pt x="11893" y="7433"/>
                    </a:lnTo>
                    <a:lnTo>
                      <a:pt x="11534" y="7382"/>
                    </a:lnTo>
                    <a:lnTo>
                      <a:pt x="11175" y="7313"/>
                    </a:lnTo>
                    <a:lnTo>
                      <a:pt x="10817" y="7313"/>
                    </a:lnTo>
                    <a:lnTo>
                      <a:pt x="10441" y="7313"/>
                    </a:lnTo>
                    <a:lnTo>
                      <a:pt x="10082" y="7382"/>
                    </a:lnTo>
                    <a:lnTo>
                      <a:pt x="9757" y="7433"/>
                    </a:lnTo>
                    <a:lnTo>
                      <a:pt x="9432" y="7570"/>
                    </a:lnTo>
                    <a:lnTo>
                      <a:pt x="9142" y="7741"/>
                    </a:lnTo>
                    <a:lnTo>
                      <a:pt x="8834" y="7894"/>
                    </a:lnTo>
                    <a:lnTo>
                      <a:pt x="8544" y="8100"/>
                    </a:lnTo>
                    <a:lnTo>
                      <a:pt x="8287" y="8322"/>
                    </a:lnTo>
                    <a:lnTo>
                      <a:pt x="8048" y="8595"/>
                    </a:lnTo>
                    <a:lnTo>
                      <a:pt x="7860" y="8851"/>
                    </a:lnTo>
                    <a:lnTo>
                      <a:pt x="7689" y="9142"/>
                    </a:lnTo>
                    <a:lnTo>
                      <a:pt x="7536" y="9467"/>
                    </a:lnTo>
                    <a:lnTo>
                      <a:pt x="7399" y="9808"/>
                    </a:lnTo>
                    <a:lnTo>
                      <a:pt x="7331" y="10133"/>
                    </a:lnTo>
                    <a:lnTo>
                      <a:pt x="7262" y="10492"/>
                    </a:lnTo>
                    <a:lnTo>
                      <a:pt x="7262" y="10851"/>
                    </a:lnTo>
                    <a:lnTo>
                      <a:pt x="7262" y="11210"/>
                    </a:lnTo>
                    <a:lnTo>
                      <a:pt x="7331" y="11568"/>
                    </a:lnTo>
                    <a:lnTo>
                      <a:pt x="7399" y="11927"/>
                    </a:lnTo>
                    <a:lnTo>
                      <a:pt x="7536" y="12269"/>
                    </a:lnTo>
                    <a:lnTo>
                      <a:pt x="7689" y="12560"/>
                    </a:lnTo>
                    <a:lnTo>
                      <a:pt x="7860" y="12850"/>
                    </a:lnTo>
                    <a:lnTo>
                      <a:pt x="8048" y="13106"/>
                    </a:lnTo>
                    <a:lnTo>
                      <a:pt x="8287" y="13380"/>
                    </a:lnTo>
                    <a:lnTo>
                      <a:pt x="8544" y="13602"/>
                    </a:lnTo>
                    <a:lnTo>
                      <a:pt x="8834" y="13807"/>
                    </a:lnTo>
                    <a:lnTo>
                      <a:pt x="9142" y="13995"/>
                    </a:lnTo>
                    <a:lnTo>
                      <a:pt x="9432" y="14166"/>
                    </a:lnTo>
                    <a:lnTo>
                      <a:pt x="9757" y="14268"/>
                    </a:lnTo>
                    <a:lnTo>
                      <a:pt x="10082" y="14354"/>
                    </a:lnTo>
                    <a:lnTo>
                      <a:pt x="10441" y="14388"/>
                    </a:lnTo>
                    <a:lnTo>
                      <a:pt x="10817" y="14422"/>
                    </a:lnTo>
                    <a:close/>
                  </a:path>
                </a:pathLst>
              </a:custGeom>
              <a:solidFill>
                <a:srgbClr val="0CA446"/>
              </a:solidFill>
              <a:ln w="9525">
                <a:miter lim="800000"/>
                <a:headEnd/>
                <a:tailEnd/>
              </a:ln>
              <a:effectLst/>
              <a:scene3d>
                <a:camera prst="legacyPerspectiveFront">
                  <a:rot lat="20099999" lon="1500000" rev="0"/>
                </a:camera>
                <a:lightRig rig="legacyFlat4" dir="b"/>
              </a:scene3d>
              <a:sp3d extrusionH="430200" prstMaterial="legacyMatte">
                <a:bevelT w="13500" h="13500" prst="angle"/>
                <a:bevelB w="13500" h="13500" prst="angle"/>
                <a:extrusionClr>
                  <a:srgbClr val="C0C0C0"/>
                </a:extrusionClr>
              </a:sp3d>
            </p:spPr>
            <p:txBody>
              <a:bodyPr vert="horz" wrap="square" lIns="91440" tIns="45720" rIns="91440" bIns="45720" numCol="1" anchor="t" anchorCtr="0" compatLnSpc="1">
                <a:prstTxWarp prst="textNoShape">
                  <a:avLst/>
                </a:prstTxWarp>
                <a:flatTx/>
              </a:bodyPr>
              <a:lstStyle/>
              <a:p>
                <a:endParaRPr lang="zh-CN" altLang="en-US"/>
              </a:p>
            </p:txBody>
          </p:sp>
          <p:sp>
            <p:nvSpPr>
              <p:cNvPr id="63" name="AutoShape 13"/>
              <p:cNvSpPr>
                <a:spLocks noEditPoints="1" noChangeArrowheads="1"/>
              </p:cNvSpPr>
              <p:nvPr/>
            </p:nvSpPr>
            <p:spPr bwMode="auto">
              <a:xfrm>
                <a:off x="2559" y="2142"/>
                <a:ext cx="1588" cy="1392"/>
              </a:xfrm>
              <a:custGeom>
                <a:avLst/>
                <a:gdLst>
                  <a:gd name="T0" fmla="*/ 10800 w 21600"/>
                  <a:gd name="T1" fmla="*/ 0 h 21600"/>
                  <a:gd name="T2" fmla="*/ 21600 w 21600"/>
                  <a:gd name="T3" fmla="*/ 10800 h 21600"/>
                  <a:gd name="T4" fmla="*/ 10800 w 21600"/>
                  <a:gd name="T5" fmla="*/ 21600 h 21600"/>
                  <a:gd name="T6" fmla="*/ 0 w 21600"/>
                  <a:gd name="T7" fmla="*/ 10800 h 21600"/>
                  <a:gd name="T8" fmla="*/ 4374 w 21600"/>
                  <a:gd name="T9" fmla="*/ 3964 h 21600"/>
                  <a:gd name="T10" fmla="*/ 17841 w 21600"/>
                  <a:gd name="T11" fmla="*/ 17635 h 21600"/>
                </a:gdLst>
                <a:ahLst/>
                <a:cxnLst>
                  <a:cxn ang="0">
                    <a:pos x="T0" y="T1"/>
                  </a:cxn>
                  <a:cxn ang="0">
                    <a:pos x="T2" y="T3"/>
                  </a:cxn>
                  <a:cxn ang="0">
                    <a:pos x="T4" y="T5"/>
                  </a:cxn>
                  <a:cxn ang="0">
                    <a:pos x="T6" y="T7"/>
                  </a:cxn>
                </a:cxnLst>
                <a:rect l="T8" t="T9" r="T10" b="T11"/>
                <a:pathLst>
                  <a:path w="21600" h="21600">
                    <a:moveTo>
                      <a:pt x="9689" y="1725"/>
                    </a:moveTo>
                    <a:lnTo>
                      <a:pt x="10304" y="85"/>
                    </a:lnTo>
                    <a:lnTo>
                      <a:pt x="11637" y="85"/>
                    </a:lnTo>
                    <a:lnTo>
                      <a:pt x="12303" y="1777"/>
                    </a:lnTo>
                    <a:lnTo>
                      <a:pt x="13072" y="1931"/>
                    </a:lnTo>
                    <a:lnTo>
                      <a:pt x="14303" y="598"/>
                    </a:lnTo>
                    <a:lnTo>
                      <a:pt x="15533" y="1110"/>
                    </a:lnTo>
                    <a:lnTo>
                      <a:pt x="15584" y="2905"/>
                    </a:lnTo>
                    <a:lnTo>
                      <a:pt x="16405" y="3520"/>
                    </a:lnTo>
                    <a:lnTo>
                      <a:pt x="17891" y="2751"/>
                    </a:lnTo>
                    <a:lnTo>
                      <a:pt x="18917" y="3674"/>
                    </a:lnTo>
                    <a:lnTo>
                      <a:pt x="18199" y="5314"/>
                    </a:lnTo>
                    <a:lnTo>
                      <a:pt x="18763" y="6083"/>
                    </a:lnTo>
                    <a:lnTo>
                      <a:pt x="20403" y="6032"/>
                    </a:lnTo>
                    <a:lnTo>
                      <a:pt x="20865" y="7211"/>
                    </a:lnTo>
                    <a:lnTo>
                      <a:pt x="19737" y="8185"/>
                    </a:lnTo>
                    <a:lnTo>
                      <a:pt x="20096" y="9723"/>
                    </a:lnTo>
                    <a:lnTo>
                      <a:pt x="21634" y="10287"/>
                    </a:lnTo>
                    <a:lnTo>
                      <a:pt x="21582" y="11620"/>
                    </a:lnTo>
                    <a:lnTo>
                      <a:pt x="20147" y="12184"/>
                    </a:lnTo>
                    <a:lnTo>
                      <a:pt x="19942" y="13158"/>
                    </a:lnTo>
                    <a:lnTo>
                      <a:pt x="21070" y="14234"/>
                    </a:lnTo>
                    <a:lnTo>
                      <a:pt x="20608" y="15362"/>
                    </a:lnTo>
                    <a:lnTo>
                      <a:pt x="19019" y="15465"/>
                    </a:lnTo>
                    <a:lnTo>
                      <a:pt x="18404" y="16439"/>
                    </a:lnTo>
                    <a:lnTo>
                      <a:pt x="19122" y="17925"/>
                    </a:lnTo>
                    <a:lnTo>
                      <a:pt x="18096" y="18797"/>
                    </a:lnTo>
                    <a:lnTo>
                      <a:pt x="16763" y="18284"/>
                    </a:lnTo>
                    <a:lnTo>
                      <a:pt x="15431" y="19002"/>
                    </a:lnTo>
                    <a:lnTo>
                      <a:pt x="15277" y="20848"/>
                    </a:lnTo>
                    <a:lnTo>
                      <a:pt x="14149" y="21155"/>
                    </a:lnTo>
                    <a:lnTo>
                      <a:pt x="13021" y="19925"/>
                    </a:lnTo>
                    <a:lnTo>
                      <a:pt x="12252" y="20181"/>
                    </a:lnTo>
                    <a:lnTo>
                      <a:pt x="11739" y="21668"/>
                    </a:lnTo>
                    <a:lnTo>
                      <a:pt x="10201" y="21668"/>
                    </a:lnTo>
                    <a:lnTo>
                      <a:pt x="9740" y="20130"/>
                    </a:lnTo>
                    <a:lnTo>
                      <a:pt x="8253" y="19771"/>
                    </a:lnTo>
                    <a:lnTo>
                      <a:pt x="7125" y="21001"/>
                    </a:lnTo>
                    <a:lnTo>
                      <a:pt x="5895" y="20489"/>
                    </a:lnTo>
                    <a:lnTo>
                      <a:pt x="5946" y="18592"/>
                    </a:lnTo>
                    <a:lnTo>
                      <a:pt x="5177" y="18131"/>
                    </a:lnTo>
                    <a:lnTo>
                      <a:pt x="3383" y="18848"/>
                    </a:lnTo>
                    <a:lnTo>
                      <a:pt x="2614" y="17874"/>
                    </a:lnTo>
                    <a:lnTo>
                      <a:pt x="3383" y="16182"/>
                    </a:lnTo>
                    <a:lnTo>
                      <a:pt x="2922" y="15465"/>
                    </a:lnTo>
                    <a:lnTo>
                      <a:pt x="922" y="15516"/>
                    </a:lnTo>
                    <a:lnTo>
                      <a:pt x="512" y="14234"/>
                    </a:lnTo>
                    <a:lnTo>
                      <a:pt x="1948" y="12901"/>
                    </a:lnTo>
                    <a:lnTo>
                      <a:pt x="1896" y="12184"/>
                    </a:lnTo>
                    <a:lnTo>
                      <a:pt x="0" y="11415"/>
                    </a:lnTo>
                    <a:lnTo>
                      <a:pt x="51" y="10031"/>
                    </a:lnTo>
                    <a:lnTo>
                      <a:pt x="1948" y="9313"/>
                    </a:lnTo>
                    <a:lnTo>
                      <a:pt x="2101" y="8595"/>
                    </a:lnTo>
                    <a:lnTo>
                      <a:pt x="615" y="7160"/>
                    </a:lnTo>
                    <a:lnTo>
                      <a:pt x="1127" y="5878"/>
                    </a:lnTo>
                    <a:lnTo>
                      <a:pt x="3178" y="5981"/>
                    </a:lnTo>
                    <a:lnTo>
                      <a:pt x="3588" y="5417"/>
                    </a:lnTo>
                    <a:lnTo>
                      <a:pt x="2819" y="3520"/>
                    </a:lnTo>
                    <a:lnTo>
                      <a:pt x="3742" y="2597"/>
                    </a:lnTo>
                    <a:lnTo>
                      <a:pt x="5536" y="3417"/>
                    </a:lnTo>
                    <a:lnTo>
                      <a:pt x="6049" y="3058"/>
                    </a:lnTo>
                    <a:lnTo>
                      <a:pt x="6100" y="1264"/>
                    </a:lnTo>
                    <a:lnTo>
                      <a:pt x="7228" y="700"/>
                    </a:lnTo>
                    <a:lnTo>
                      <a:pt x="8510" y="2033"/>
                    </a:lnTo>
                    <a:lnTo>
                      <a:pt x="9689" y="1725"/>
                    </a:lnTo>
                    <a:close/>
                    <a:moveTo>
                      <a:pt x="10817" y="14422"/>
                    </a:moveTo>
                    <a:lnTo>
                      <a:pt x="11175" y="14388"/>
                    </a:lnTo>
                    <a:lnTo>
                      <a:pt x="11534" y="14354"/>
                    </a:lnTo>
                    <a:lnTo>
                      <a:pt x="11893" y="14268"/>
                    </a:lnTo>
                    <a:lnTo>
                      <a:pt x="12218" y="14166"/>
                    </a:lnTo>
                    <a:lnTo>
                      <a:pt x="12508" y="13995"/>
                    </a:lnTo>
                    <a:lnTo>
                      <a:pt x="12816" y="13807"/>
                    </a:lnTo>
                    <a:lnTo>
                      <a:pt x="13106" y="13602"/>
                    </a:lnTo>
                    <a:lnTo>
                      <a:pt x="13329" y="13380"/>
                    </a:lnTo>
                    <a:lnTo>
                      <a:pt x="13568" y="13106"/>
                    </a:lnTo>
                    <a:lnTo>
                      <a:pt x="13790" y="12850"/>
                    </a:lnTo>
                    <a:lnTo>
                      <a:pt x="13961" y="12560"/>
                    </a:lnTo>
                    <a:lnTo>
                      <a:pt x="14115" y="12269"/>
                    </a:lnTo>
                    <a:lnTo>
                      <a:pt x="14217" y="11927"/>
                    </a:lnTo>
                    <a:lnTo>
                      <a:pt x="14320" y="11568"/>
                    </a:lnTo>
                    <a:lnTo>
                      <a:pt x="14388" y="11210"/>
                    </a:lnTo>
                    <a:lnTo>
                      <a:pt x="14388" y="10851"/>
                    </a:lnTo>
                    <a:lnTo>
                      <a:pt x="14388" y="10492"/>
                    </a:lnTo>
                    <a:lnTo>
                      <a:pt x="14320" y="10133"/>
                    </a:lnTo>
                    <a:lnTo>
                      <a:pt x="14217" y="9808"/>
                    </a:lnTo>
                    <a:lnTo>
                      <a:pt x="14115" y="9467"/>
                    </a:lnTo>
                    <a:lnTo>
                      <a:pt x="13961" y="9142"/>
                    </a:lnTo>
                    <a:lnTo>
                      <a:pt x="13790" y="8851"/>
                    </a:lnTo>
                    <a:lnTo>
                      <a:pt x="13568" y="8595"/>
                    </a:lnTo>
                    <a:lnTo>
                      <a:pt x="13329" y="8322"/>
                    </a:lnTo>
                    <a:lnTo>
                      <a:pt x="13106" y="8100"/>
                    </a:lnTo>
                    <a:lnTo>
                      <a:pt x="12816" y="7894"/>
                    </a:lnTo>
                    <a:lnTo>
                      <a:pt x="12508" y="7741"/>
                    </a:lnTo>
                    <a:lnTo>
                      <a:pt x="12218" y="7570"/>
                    </a:lnTo>
                    <a:lnTo>
                      <a:pt x="11893" y="7433"/>
                    </a:lnTo>
                    <a:lnTo>
                      <a:pt x="11534" y="7382"/>
                    </a:lnTo>
                    <a:lnTo>
                      <a:pt x="11175" y="7313"/>
                    </a:lnTo>
                    <a:lnTo>
                      <a:pt x="10817" y="7313"/>
                    </a:lnTo>
                    <a:lnTo>
                      <a:pt x="10441" y="7313"/>
                    </a:lnTo>
                    <a:lnTo>
                      <a:pt x="10082" y="7382"/>
                    </a:lnTo>
                    <a:lnTo>
                      <a:pt x="9757" y="7433"/>
                    </a:lnTo>
                    <a:lnTo>
                      <a:pt x="9432" y="7570"/>
                    </a:lnTo>
                    <a:lnTo>
                      <a:pt x="9142" y="7741"/>
                    </a:lnTo>
                    <a:lnTo>
                      <a:pt x="8834" y="7894"/>
                    </a:lnTo>
                    <a:lnTo>
                      <a:pt x="8544" y="8100"/>
                    </a:lnTo>
                    <a:lnTo>
                      <a:pt x="8287" y="8322"/>
                    </a:lnTo>
                    <a:lnTo>
                      <a:pt x="8048" y="8595"/>
                    </a:lnTo>
                    <a:lnTo>
                      <a:pt x="7860" y="8851"/>
                    </a:lnTo>
                    <a:lnTo>
                      <a:pt x="7689" y="9142"/>
                    </a:lnTo>
                    <a:lnTo>
                      <a:pt x="7536" y="9467"/>
                    </a:lnTo>
                    <a:lnTo>
                      <a:pt x="7399" y="9808"/>
                    </a:lnTo>
                    <a:lnTo>
                      <a:pt x="7331" y="10133"/>
                    </a:lnTo>
                    <a:lnTo>
                      <a:pt x="7262" y="10492"/>
                    </a:lnTo>
                    <a:lnTo>
                      <a:pt x="7262" y="10851"/>
                    </a:lnTo>
                    <a:lnTo>
                      <a:pt x="7262" y="11210"/>
                    </a:lnTo>
                    <a:lnTo>
                      <a:pt x="7331" y="11568"/>
                    </a:lnTo>
                    <a:lnTo>
                      <a:pt x="7399" y="11927"/>
                    </a:lnTo>
                    <a:lnTo>
                      <a:pt x="7536" y="12269"/>
                    </a:lnTo>
                    <a:lnTo>
                      <a:pt x="7689" y="12560"/>
                    </a:lnTo>
                    <a:lnTo>
                      <a:pt x="7860" y="12850"/>
                    </a:lnTo>
                    <a:lnTo>
                      <a:pt x="8048" y="13106"/>
                    </a:lnTo>
                    <a:lnTo>
                      <a:pt x="8287" y="13380"/>
                    </a:lnTo>
                    <a:lnTo>
                      <a:pt x="8544" y="13602"/>
                    </a:lnTo>
                    <a:lnTo>
                      <a:pt x="8834" y="13807"/>
                    </a:lnTo>
                    <a:lnTo>
                      <a:pt x="9142" y="13995"/>
                    </a:lnTo>
                    <a:lnTo>
                      <a:pt x="9432" y="14166"/>
                    </a:lnTo>
                    <a:lnTo>
                      <a:pt x="9757" y="14268"/>
                    </a:lnTo>
                    <a:lnTo>
                      <a:pt x="10082" y="14354"/>
                    </a:lnTo>
                    <a:lnTo>
                      <a:pt x="10441" y="14388"/>
                    </a:lnTo>
                    <a:lnTo>
                      <a:pt x="10817" y="14422"/>
                    </a:lnTo>
                    <a:close/>
                  </a:path>
                </a:pathLst>
              </a:custGeom>
              <a:solidFill>
                <a:schemeClr val="tx1">
                  <a:lumMod val="85000"/>
                  <a:lumOff val="15000"/>
                </a:schemeClr>
              </a:solidFill>
              <a:ln w="9525">
                <a:miter lim="800000"/>
                <a:headEnd/>
                <a:tailEnd/>
              </a:ln>
              <a:effectLst/>
              <a:scene3d>
                <a:camera prst="legacyPerspectiveFront">
                  <a:rot lat="20099999" lon="1500000" rev="0"/>
                </a:camera>
                <a:lightRig rig="legacyFlat4" dir="b"/>
              </a:scene3d>
              <a:sp3d extrusionH="430200" prstMaterial="legacyMatte">
                <a:bevelT w="13500" h="13500" prst="angle"/>
                <a:bevelB w="13500" h="13500" prst="angle"/>
                <a:extrusionClr>
                  <a:srgbClr val="C0C0C0"/>
                </a:extrusionClr>
              </a:sp3d>
            </p:spPr>
            <p:txBody>
              <a:bodyPr vert="horz" wrap="square" lIns="91440" tIns="45720" rIns="91440" bIns="45720" numCol="1" anchor="t" anchorCtr="0" compatLnSpc="1">
                <a:prstTxWarp prst="textNoShape">
                  <a:avLst/>
                </a:prstTxWarp>
                <a:flatTx/>
              </a:bodyPr>
              <a:lstStyle/>
              <a:p>
                <a:endParaRPr lang="zh-CN" altLang="en-US"/>
              </a:p>
            </p:txBody>
          </p:sp>
        </p:grpSp>
        <p:sp>
          <p:nvSpPr>
            <p:cNvPr id="60" name="TextBox 59"/>
            <p:cNvSpPr txBox="1"/>
            <p:nvPr/>
          </p:nvSpPr>
          <p:spPr>
            <a:xfrm>
              <a:off x="1071538" y="5500702"/>
              <a:ext cx="1143008" cy="307777"/>
            </a:xfrm>
            <a:prstGeom prst="rect">
              <a:avLst/>
            </a:prstGeom>
            <a:noFill/>
          </p:spPr>
          <p:txBody>
            <a:bodyPr wrap="square" rtlCol="0">
              <a:spAutoFit/>
            </a:bodyPr>
            <a:lstStyle/>
            <a:p>
              <a:pPr algn="ctr"/>
              <a:r>
                <a:rPr lang="zh-CN" altLang="en-US" sz="1400" dirty="0" smtClean="0">
                  <a:latin typeface="黑体" pitchFamily="2" charset="-122"/>
                  <a:ea typeface="黑体" pitchFamily="2" charset="-122"/>
                </a:rPr>
                <a:t>第三方担保</a:t>
              </a:r>
              <a:endParaRPr lang="en-US" altLang="zh-CN" sz="1400" dirty="0" smtClean="0">
                <a:latin typeface="黑体" pitchFamily="2" charset="-122"/>
                <a:ea typeface="黑体" pitchFamily="2" charset="-122"/>
              </a:endParaRPr>
            </a:p>
          </p:txBody>
        </p:sp>
      </p:grpSp>
      <p:sp>
        <p:nvSpPr>
          <p:cNvPr id="64" name="圆角矩形 63"/>
          <p:cNvSpPr/>
          <p:nvPr/>
        </p:nvSpPr>
        <p:spPr bwMode="auto">
          <a:xfrm>
            <a:off x="7987630" y="1214423"/>
            <a:ext cx="1656184" cy="4929222"/>
          </a:xfrm>
          <a:prstGeom prst="roundRect">
            <a:avLst/>
          </a:prstGeom>
          <a:noFill/>
          <a:ln w="19050" cap="flat" cmpd="sng" algn="ctr">
            <a:solidFill>
              <a:srgbClr val="FF0000"/>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zh-CN" altLang="en-US" sz="1400" i="0" u="none" strike="noStrike" cap="none" normalizeH="0" baseline="0" dirty="0" smtClean="0">
                <a:ln>
                  <a:noFill/>
                </a:ln>
                <a:solidFill>
                  <a:srgbClr val="FF0000"/>
                </a:solidFill>
                <a:latin typeface="黑体" pitchFamily="2" charset="-122"/>
                <a:ea typeface="黑体" pitchFamily="2" charset="-122"/>
              </a:rPr>
              <a:t>融资</a:t>
            </a:r>
            <a:r>
              <a:rPr lang="zh-CN" altLang="en-US" sz="1400" dirty="0" smtClean="0">
                <a:solidFill>
                  <a:srgbClr val="FF0000"/>
                </a:solidFill>
                <a:latin typeface="黑体" pitchFamily="2" charset="-122"/>
                <a:ea typeface="黑体" pitchFamily="2" charset="-122"/>
              </a:rPr>
              <a:t>方式</a:t>
            </a:r>
            <a:endParaRPr kumimoji="0" lang="zh-CN" altLang="en-US" sz="1400" i="0" u="none" strike="noStrike" cap="none" normalizeH="0" baseline="0" dirty="0" smtClean="0">
              <a:ln>
                <a:noFill/>
              </a:ln>
              <a:solidFill>
                <a:srgbClr val="FF0000"/>
              </a:solidFill>
              <a:latin typeface="黑体" pitchFamily="2" charset="-122"/>
              <a:ea typeface="黑体" pitchFamily="2" charset="-122"/>
            </a:endParaRPr>
          </a:p>
        </p:txBody>
      </p:sp>
      <p:grpSp>
        <p:nvGrpSpPr>
          <p:cNvPr id="65" name="组合 28"/>
          <p:cNvGrpSpPr/>
          <p:nvPr/>
        </p:nvGrpSpPr>
        <p:grpSpPr>
          <a:xfrm>
            <a:off x="8143046" y="1643051"/>
            <a:ext cx="1357322" cy="593531"/>
            <a:chOff x="5357818" y="1678970"/>
            <a:chExt cx="985895" cy="504334"/>
          </a:xfrm>
        </p:grpSpPr>
        <p:pic>
          <p:nvPicPr>
            <p:cNvPr id="66" name="Picture 15" descr="http://a1.att.hudong.com/83/80/01200000232312116168091948583.jpg"/>
            <p:cNvPicPr>
              <a:picLocks noChangeAspect="1" noChangeArrowheads="1"/>
            </p:cNvPicPr>
            <p:nvPr/>
          </p:nvPicPr>
          <p:blipFill>
            <a:blip r:embed="rId5" cstate="print"/>
            <a:srcRect/>
            <a:stretch>
              <a:fillRect/>
            </a:stretch>
          </p:blipFill>
          <p:spPr bwMode="auto">
            <a:xfrm>
              <a:off x="5357818" y="1678970"/>
              <a:ext cx="985895" cy="500066"/>
            </a:xfrm>
            <a:prstGeom prst="rect">
              <a:avLst/>
            </a:prstGeom>
            <a:noFill/>
          </p:spPr>
        </p:pic>
        <p:sp>
          <p:nvSpPr>
            <p:cNvPr id="67" name="TextBox 66"/>
            <p:cNvSpPr txBox="1"/>
            <p:nvPr/>
          </p:nvSpPr>
          <p:spPr>
            <a:xfrm>
              <a:off x="5545103" y="1921780"/>
              <a:ext cx="642942" cy="261524"/>
            </a:xfrm>
            <a:prstGeom prst="rect">
              <a:avLst/>
            </a:prstGeom>
            <a:noFill/>
          </p:spPr>
          <p:txBody>
            <a:bodyPr wrap="square" rtlCol="0">
              <a:spAutoFit/>
            </a:bodyPr>
            <a:lstStyle/>
            <a:p>
              <a:pPr algn="ctr"/>
              <a:r>
                <a:rPr lang="zh-CN" altLang="en-US" sz="1400" b="1" dirty="0" smtClean="0">
                  <a:latin typeface="黑体" pitchFamily="2" charset="-122"/>
                  <a:ea typeface="黑体" pitchFamily="2" charset="-122"/>
                </a:rPr>
                <a:t>贷款</a:t>
              </a:r>
              <a:endParaRPr lang="en-US" altLang="zh-CN" sz="1400" b="1" dirty="0" smtClean="0">
                <a:latin typeface="黑体" pitchFamily="2" charset="-122"/>
                <a:ea typeface="黑体" pitchFamily="2" charset="-122"/>
              </a:endParaRPr>
            </a:p>
          </p:txBody>
        </p:sp>
      </p:grpSp>
      <p:grpSp>
        <p:nvGrpSpPr>
          <p:cNvPr id="68" name="组合 32"/>
          <p:cNvGrpSpPr/>
          <p:nvPr/>
        </p:nvGrpSpPr>
        <p:grpSpPr>
          <a:xfrm>
            <a:off x="8143046" y="2357431"/>
            <a:ext cx="1357322" cy="714380"/>
            <a:chOff x="5214942" y="2709855"/>
            <a:chExt cx="1200961" cy="690553"/>
          </a:xfrm>
        </p:grpSpPr>
        <p:pic>
          <p:nvPicPr>
            <p:cNvPr id="69" name="Picture 19" descr="http://i03.c.aliimg.com/blog/upload/2007/05/30/12366957170b8507c370215fc843fa09.jpg"/>
            <p:cNvPicPr>
              <a:picLocks noChangeAspect="1" noChangeArrowheads="1"/>
            </p:cNvPicPr>
            <p:nvPr/>
          </p:nvPicPr>
          <p:blipFill>
            <a:blip r:embed="rId6" cstate="print"/>
            <a:srcRect/>
            <a:stretch>
              <a:fillRect/>
            </a:stretch>
          </p:blipFill>
          <p:spPr bwMode="auto">
            <a:xfrm>
              <a:off x="5214942" y="2709855"/>
              <a:ext cx="1200961" cy="690553"/>
            </a:xfrm>
            <a:prstGeom prst="rect">
              <a:avLst/>
            </a:prstGeom>
            <a:noFill/>
          </p:spPr>
        </p:pic>
        <p:sp>
          <p:nvSpPr>
            <p:cNvPr id="70" name="TextBox 69"/>
            <p:cNvSpPr txBox="1"/>
            <p:nvPr/>
          </p:nvSpPr>
          <p:spPr>
            <a:xfrm>
              <a:off x="5500694" y="2835471"/>
              <a:ext cx="642942" cy="307777"/>
            </a:xfrm>
            <a:prstGeom prst="rect">
              <a:avLst/>
            </a:prstGeom>
            <a:noFill/>
          </p:spPr>
          <p:txBody>
            <a:bodyPr wrap="square" rtlCol="0">
              <a:spAutoFit/>
            </a:bodyPr>
            <a:lstStyle/>
            <a:p>
              <a:pPr algn="ctr"/>
              <a:r>
                <a:rPr lang="zh-CN" altLang="en-US" sz="1400" b="1" dirty="0" smtClean="0">
                  <a:latin typeface="黑体" pitchFamily="2" charset="-122"/>
                  <a:ea typeface="黑体" pitchFamily="2" charset="-122"/>
                </a:rPr>
                <a:t>开银票</a:t>
              </a:r>
              <a:endParaRPr lang="en-US" altLang="zh-CN" sz="1400" b="1" dirty="0" smtClean="0">
                <a:latin typeface="黑体" pitchFamily="2" charset="-122"/>
                <a:ea typeface="黑体" pitchFamily="2" charset="-122"/>
              </a:endParaRPr>
            </a:p>
          </p:txBody>
        </p:sp>
      </p:grpSp>
      <p:grpSp>
        <p:nvGrpSpPr>
          <p:cNvPr id="71" name="组合 89"/>
          <p:cNvGrpSpPr/>
          <p:nvPr/>
        </p:nvGrpSpPr>
        <p:grpSpPr>
          <a:xfrm>
            <a:off x="8144217" y="3286125"/>
            <a:ext cx="1356151" cy="785818"/>
            <a:chOff x="5000627" y="3429000"/>
            <a:chExt cx="1356151" cy="785818"/>
          </a:xfrm>
        </p:grpSpPr>
        <p:pic>
          <p:nvPicPr>
            <p:cNvPr id="72" name="Picture 21" descr="http://www.jx.bookuu.com/photo/book/C/00519/97875049441841181252-fm.jpg"/>
            <p:cNvPicPr>
              <a:picLocks noChangeAspect="1" noChangeArrowheads="1"/>
            </p:cNvPicPr>
            <p:nvPr/>
          </p:nvPicPr>
          <p:blipFill>
            <a:blip r:embed="rId7" cstate="print"/>
            <a:srcRect/>
            <a:stretch>
              <a:fillRect/>
            </a:stretch>
          </p:blipFill>
          <p:spPr bwMode="auto">
            <a:xfrm>
              <a:off x="5000627" y="3429000"/>
              <a:ext cx="1356151" cy="785818"/>
            </a:xfrm>
            <a:prstGeom prst="rect">
              <a:avLst/>
            </a:prstGeom>
            <a:noFill/>
          </p:spPr>
        </p:pic>
        <p:sp>
          <p:nvSpPr>
            <p:cNvPr id="73" name="TextBox 72"/>
            <p:cNvSpPr txBox="1"/>
            <p:nvPr/>
          </p:nvSpPr>
          <p:spPr>
            <a:xfrm>
              <a:off x="5214942" y="3714752"/>
              <a:ext cx="1000132" cy="307777"/>
            </a:xfrm>
            <a:prstGeom prst="rect">
              <a:avLst/>
            </a:prstGeom>
            <a:noFill/>
          </p:spPr>
          <p:txBody>
            <a:bodyPr wrap="square" rtlCol="0">
              <a:spAutoFit/>
            </a:bodyPr>
            <a:lstStyle/>
            <a:p>
              <a:pPr algn="ctr"/>
              <a:r>
                <a:rPr lang="zh-CN" altLang="en-US" sz="1400" b="1" dirty="0" smtClean="0">
                  <a:latin typeface="黑体" pitchFamily="2" charset="-122"/>
                  <a:ea typeface="黑体" pitchFamily="2" charset="-122"/>
                </a:rPr>
                <a:t>开信用证</a:t>
              </a:r>
              <a:endParaRPr lang="en-US" altLang="zh-CN" sz="1400" b="1" dirty="0" smtClean="0">
                <a:latin typeface="黑体" pitchFamily="2" charset="-122"/>
                <a:ea typeface="黑体" pitchFamily="2" charset="-122"/>
              </a:endParaRPr>
            </a:p>
          </p:txBody>
        </p:sp>
      </p:grpSp>
      <p:grpSp>
        <p:nvGrpSpPr>
          <p:cNvPr id="74" name="组合 88"/>
          <p:cNvGrpSpPr/>
          <p:nvPr/>
        </p:nvGrpSpPr>
        <p:grpSpPr>
          <a:xfrm>
            <a:off x="8131646" y="4071943"/>
            <a:ext cx="1357322" cy="928694"/>
            <a:chOff x="5000628" y="4214818"/>
            <a:chExt cx="1357322" cy="928694"/>
          </a:xfrm>
        </p:grpSpPr>
        <p:pic>
          <p:nvPicPr>
            <p:cNvPr id="75" name="Picture 25" descr="http://www.xxjxsj.cn/article/UploadPic/2008-10/20081081121328701.jpg"/>
            <p:cNvPicPr>
              <a:picLocks noChangeAspect="1" noChangeArrowheads="1"/>
            </p:cNvPicPr>
            <p:nvPr/>
          </p:nvPicPr>
          <p:blipFill>
            <a:blip r:embed="rId8" cstate="print"/>
            <a:srcRect/>
            <a:stretch>
              <a:fillRect/>
            </a:stretch>
          </p:blipFill>
          <p:spPr bwMode="auto">
            <a:xfrm>
              <a:off x="5000628" y="4214818"/>
              <a:ext cx="1357322" cy="928694"/>
            </a:xfrm>
            <a:prstGeom prst="rect">
              <a:avLst/>
            </a:prstGeom>
            <a:noFill/>
          </p:spPr>
        </p:pic>
        <p:sp>
          <p:nvSpPr>
            <p:cNvPr id="76" name="TextBox 75"/>
            <p:cNvSpPr txBox="1"/>
            <p:nvPr/>
          </p:nvSpPr>
          <p:spPr>
            <a:xfrm>
              <a:off x="5357818" y="4500570"/>
              <a:ext cx="726651" cy="318397"/>
            </a:xfrm>
            <a:prstGeom prst="rect">
              <a:avLst/>
            </a:prstGeom>
            <a:noFill/>
          </p:spPr>
          <p:txBody>
            <a:bodyPr wrap="square" rtlCol="0">
              <a:spAutoFit/>
            </a:bodyPr>
            <a:lstStyle/>
            <a:p>
              <a:pPr algn="ctr"/>
              <a:r>
                <a:rPr lang="zh-CN" altLang="en-US" sz="1400" b="1" dirty="0" smtClean="0">
                  <a:latin typeface="黑体" pitchFamily="2" charset="-122"/>
                  <a:ea typeface="黑体" pitchFamily="2" charset="-122"/>
                </a:rPr>
                <a:t>保函</a:t>
              </a:r>
              <a:endParaRPr lang="en-US" altLang="zh-CN" sz="1400" b="1" dirty="0" smtClean="0">
                <a:latin typeface="黑体" pitchFamily="2" charset="-122"/>
                <a:ea typeface="黑体" pitchFamily="2" charset="-122"/>
              </a:endParaRPr>
            </a:p>
          </p:txBody>
        </p:sp>
      </p:grpSp>
      <p:grpSp>
        <p:nvGrpSpPr>
          <p:cNvPr id="77" name="组合 87"/>
          <p:cNvGrpSpPr/>
          <p:nvPr/>
        </p:nvGrpSpPr>
        <p:grpSpPr>
          <a:xfrm>
            <a:off x="8143046" y="5072075"/>
            <a:ext cx="1428760" cy="667119"/>
            <a:chOff x="5000628" y="5214950"/>
            <a:chExt cx="1428760" cy="667119"/>
          </a:xfrm>
        </p:grpSpPr>
        <p:pic>
          <p:nvPicPr>
            <p:cNvPr id="78" name="Picture 27" descr="http://www.12366zg.net/uploads/allimg/c100720/12O5Y41R0-59139.jpg"/>
            <p:cNvPicPr>
              <a:picLocks noChangeAspect="1" noChangeArrowheads="1"/>
            </p:cNvPicPr>
            <p:nvPr/>
          </p:nvPicPr>
          <p:blipFill>
            <a:blip r:embed="rId9" cstate="print"/>
            <a:srcRect/>
            <a:stretch>
              <a:fillRect/>
            </a:stretch>
          </p:blipFill>
          <p:spPr bwMode="auto">
            <a:xfrm>
              <a:off x="5000628" y="5214950"/>
              <a:ext cx="1428760" cy="667119"/>
            </a:xfrm>
            <a:prstGeom prst="rect">
              <a:avLst/>
            </a:prstGeom>
            <a:noFill/>
          </p:spPr>
        </p:pic>
        <p:sp>
          <p:nvSpPr>
            <p:cNvPr id="79" name="TextBox 78"/>
            <p:cNvSpPr txBox="1"/>
            <p:nvPr/>
          </p:nvSpPr>
          <p:spPr>
            <a:xfrm>
              <a:off x="5214942" y="5357826"/>
              <a:ext cx="928694" cy="307777"/>
            </a:xfrm>
            <a:prstGeom prst="rect">
              <a:avLst/>
            </a:prstGeom>
            <a:noFill/>
          </p:spPr>
          <p:txBody>
            <a:bodyPr wrap="square" rtlCol="0">
              <a:spAutoFit/>
            </a:bodyPr>
            <a:lstStyle/>
            <a:p>
              <a:pPr algn="ctr"/>
              <a:r>
                <a:rPr lang="zh-CN" altLang="en-US" sz="1400" b="1" dirty="0" smtClean="0">
                  <a:latin typeface="黑体" pitchFamily="2" charset="-122"/>
                  <a:ea typeface="黑体" pitchFamily="2" charset="-122"/>
                </a:rPr>
                <a:t>商票保贴</a:t>
              </a:r>
              <a:endParaRPr lang="en-US" altLang="zh-CN" sz="1400" b="1" dirty="0" smtClean="0">
                <a:latin typeface="黑体" pitchFamily="2" charset="-122"/>
                <a:ea typeface="黑体" pitchFamily="2" charset="-122"/>
              </a:endParaRPr>
            </a:p>
          </p:txBody>
        </p:sp>
      </p:grpSp>
      <p:sp>
        <p:nvSpPr>
          <p:cNvPr id="80" name="圆角矩形 79"/>
          <p:cNvSpPr/>
          <p:nvPr/>
        </p:nvSpPr>
        <p:spPr bwMode="auto">
          <a:xfrm>
            <a:off x="6331446" y="1214423"/>
            <a:ext cx="1425910" cy="4929222"/>
          </a:xfrm>
          <a:prstGeom prst="roundRect">
            <a:avLst/>
          </a:prstGeom>
          <a:noFill/>
          <a:ln w="19050" cap="flat" cmpd="sng" algn="ctr">
            <a:solidFill>
              <a:srgbClr val="FF0000"/>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zh-CN" altLang="en-US" sz="1400" i="0" u="none" strike="noStrike" cap="none" normalizeH="0" baseline="0" dirty="0" smtClean="0">
                <a:ln>
                  <a:noFill/>
                </a:ln>
                <a:solidFill>
                  <a:srgbClr val="FF0000"/>
                </a:solidFill>
                <a:latin typeface="黑体" pitchFamily="2" charset="-122"/>
                <a:ea typeface="黑体" pitchFamily="2" charset="-122"/>
              </a:rPr>
              <a:t>操作方式</a:t>
            </a:r>
          </a:p>
        </p:txBody>
      </p:sp>
      <p:grpSp>
        <p:nvGrpSpPr>
          <p:cNvPr id="81" name="组合 43"/>
          <p:cNvGrpSpPr/>
          <p:nvPr/>
        </p:nvGrpSpPr>
        <p:grpSpPr>
          <a:xfrm>
            <a:off x="6628028" y="1805979"/>
            <a:ext cx="1071570" cy="980080"/>
            <a:chOff x="2928926" y="3163300"/>
            <a:chExt cx="1071570" cy="980080"/>
          </a:xfrm>
        </p:grpSpPr>
        <p:pic>
          <p:nvPicPr>
            <p:cNvPr id="82" name="Picture 28" descr="C:\Program Files\Microsoft Office\MEDIA\CAGCAT10\j0187423.wmf"/>
            <p:cNvPicPr>
              <a:picLocks noChangeAspect="1" noChangeArrowheads="1"/>
            </p:cNvPicPr>
            <p:nvPr/>
          </p:nvPicPr>
          <p:blipFill>
            <a:blip r:embed="rId10" cstate="print"/>
            <a:srcRect/>
            <a:stretch>
              <a:fillRect/>
            </a:stretch>
          </p:blipFill>
          <p:spPr bwMode="auto">
            <a:xfrm>
              <a:off x="2928926" y="3163300"/>
              <a:ext cx="1071570" cy="815179"/>
            </a:xfrm>
            <a:prstGeom prst="rect">
              <a:avLst/>
            </a:prstGeom>
            <a:noFill/>
          </p:spPr>
        </p:pic>
        <p:sp>
          <p:nvSpPr>
            <p:cNvPr id="83" name="TextBox 82"/>
            <p:cNvSpPr txBox="1"/>
            <p:nvPr/>
          </p:nvSpPr>
          <p:spPr>
            <a:xfrm>
              <a:off x="3012721" y="3835603"/>
              <a:ext cx="642942" cy="307777"/>
            </a:xfrm>
            <a:prstGeom prst="rect">
              <a:avLst/>
            </a:prstGeom>
            <a:noFill/>
          </p:spPr>
          <p:txBody>
            <a:bodyPr wrap="square" rtlCol="0">
              <a:spAutoFit/>
            </a:bodyPr>
            <a:lstStyle/>
            <a:p>
              <a:pPr algn="ctr"/>
              <a:r>
                <a:rPr lang="zh-CN" altLang="en-US" sz="1400" dirty="0" smtClean="0">
                  <a:latin typeface="黑体" pitchFamily="2" charset="-122"/>
                  <a:ea typeface="黑体" pitchFamily="2" charset="-122"/>
                </a:rPr>
                <a:t>质押</a:t>
              </a:r>
              <a:endParaRPr lang="en-US" altLang="zh-CN" sz="1400" dirty="0" smtClean="0">
                <a:latin typeface="黑体" pitchFamily="2" charset="-122"/>
                <a:ea typeface="黑体" pitchFamily="2" charset="-122"/>
              </a:endParaRPr>
            </a:p>
          </p:txBody>
        </p:sp>
      </p:grpSp>
      <p:grpSp>
        <p:nvGrpSpPr>
          <p:cNvPr id="84" name="组合 56"/>
          <p:cNvGrpSpPr/>
          <p:nvPr/>
        </p:nvGrpSpPr>
        <p:grpSpPr>
          <a:xfrm>
            <a:off x="6628028" y="2857497"/>
            <a:ext cx="714380" cy="928694"/>
            <a:chOff x="3000364" y="4286256"/>
            <a:chExt cx="714380" cy="928694"/>
          </a:xfrm>
        </p:grpSpPr>
        <p:pic>
          <p:nvPicPr>
            <p:cNvPr id="85" name="Picture 29" descr="C:\Program Files\Microsoft Office\MEDIA\CAGCAT10\j0222019.wmf"/>
            <p:cNvPicPr>
              <a:picLocks noChangeAspect="1" noChangeArrowheads="1"/>
            </p:cNvPicPr>
            <p:nvPr/>
          </p:nvPicPr>
          <p:blipFill>
            <a:blip r:embed="rId11" cstate="print"/>
            <a:srcRect/>
            <a:stretch>
              <a:fillRect/>
            </a:stretch>
          </p:blipFill>
          <p:spPr bwMode="auto">
            <a:xfrm>
              <a:off x="3000364" y="4286256"/>
              <a:ext cx="713518" cy="716082"/>
            </a:xfrm>
            <a:prstGeom prst="rect">
              <a:avLst/>
            </a:prstGeom>
            <a:noFill/>
          </p:spPr>
        </p:pic>
        <p:sp>
          <p:nvSpPr>
            <p:cNvPr id="86" name="TextBox 85"/>
            <p:cNvSpPr txBox="1"/>
            <p:nvPr/>
          </p:nvSpPr>
          <p:spPr>
            <a:xfrm>
              <a:off x="3071802" y="4907173"/>
              <a:ext cx="642942" cy="307777"/>
            </a:xfrm>
            <a:prstGeom prst="rect">
              <a:avLst/>
            </a:prstGeom>
            <a:noFill/>
          </p:spPr>
          <p:txBody>
            <a:bodyPr wrap="square" rtlCol="0">
              <a:spAutoFit/>
            </a:bodyPr>
            <a:lstStyle/>
            <a:p>
              <a:pPr algn="ctr"/>
              <a:r>
                <a:rPr lang="zh-CN" altLang="en-US" sz="1400" dirty="0" smtClean="0">
                  <a:latin typeface="黑体" pitchFamily="2" charset="-122"/>
                  <a:ea typeface="黑体" pitchFamily="2" charset="-122"/>
                </a:rPr>
                <a:t>买断</a:t>
              </a:r>
              <a:endParaRPr lang="en-US" altLang="zh-CN" sz="1400" dirty="0" smtClean="0">
                <a:latin typeface="黑体" pitchFamily="2" charset="-122"/>
                <a:ea typeface="黑体" pitchFamily="2" charset="-122"/>
              </a:endParaRPr>
            </a:p>
          </p:txBody>
        </p:sp>
      </p:grpSp>
      <p:grpSp>
        <p:nvGrpSpPr>
          <p:cNvPr id="87" name="组合 92"/>
          <p:cNvGrpSpPr/>
          <p:nvPr/>
        </p:nvGrpSpPr>
        <p:grpSpPr>
          <a:xfrm>
            <a:off x="6559448" y="3929067"/>
            <a:ext cx="1138102" cy="807843"/>
            <a:chOff x="2931784" y="4071942"/>
            <a:chExt cx="1138102" cy="807843"/>
          </a:xfrm>
        </p:grpSpPr>
        <p:pic>
          <p:nvPicPr>
            <p:cNvPr id="88" name="Picture 2" descr="C:\Program Files\Microsoft Office\MEDIA\CAGCAT10\j0222015.wmf"/>
            <p:cNvPicPr>
              <a:picLocks noChangeAspect="1" noChangeArrowheads="1"/>
            </p:cNvPicPr>
            <p:nvPr/>
          </p:nvPicPr>
          <p:blipFill>
            <a:blip r:embed="rId12" cstate="print"/>
            <a:srcRect/>
            <a:stretch>
              <a:fillRect/>
            </a:stretch>
          </p:blipFill>
          <p:spPr bwMode="auto">
            <a:xfrm>
              <a:off x="3500430" y="4071942"/>
              <a:ext cx="569456" cy="571504"/>
            </a:xfrm>
            <a:prstGeom prst="rect">
              <a:avLst/>
            </a:prstGeom>
            <a:noFill/>
          </p:spPr>
        </p:pic>
        <p:pic>
          <p:nvPicPr>
            <p:cNvPr id="89" name="Picture 5"/>
            <p:cNvPicPr>
              <a:picLocks noChangeAspect="1" noChangeArrowheads="1"/>
            </p:cNvPicPr>
            <p:nvPr/>
          </p:nvPicPr>
          <p:blipFill>
            <a:blip r:embed="rId13" cstate="print"/>
            <a:srcRect/>
            <a:stretch>
              <a:fillRect/>
            </a:stretch>
          </p:blipFill>
          <p:spPr bwMode="auto">
            <a:xfrm flipH="1">
              <a:off x="2931784" y="4139622"/>
              <a:ext cx="425770" cy="387860"/>
            </a:xfrm>
            <a:prstGeom prst="rect">
              <a:avLst/>
            </a:prstGeom>
            <a:noFill/>
            <a:ln w="9525">
              <a:noFill/>
              <a:miter lim="800000"/>
              <a:headEnd/>
              <a:tailEnd/>
            </a:ln>
            <a:effectLst/>
          </p:spPr>
        </p:pic>
        <p:sp>
          <p:nvSpPr>
            <p:cNvPr id="90" name="TextBox 89"/>
            <p:cNvSpPr txBox="1"/>
            <p:nvPr/>
          </p:nvSpPr>
          <p:spPr>
            <a:xfrm>
              <a:off x="3000364" y="4572008"/>
              <a:ext cx="1000132" cy="307777"/>
            </a:xfrm>
            <a:prstGeom prst="rect">
              <a:avLst/>
            </a:prstGeom>
            <a:noFill/>
          </p:spPr>
          <p:txBody>
            <a:bodyPr wrap="square" rtlCol="0">
              <a:spAutoFit/>
            </a:bodyPr>
            <a:lstStyle/>
            <a:p>
              <a:pPr algn="ctr"/>
              <a:r>
                <a:rPr lang="zh-CN" altLang="en-US" sz="1400" dirty="0" smtClean="0">
                  <a:latin typeface="黑体" pitchFamily="2" charset="-122"/>
                  <a:ea typeface="黑体" pitchFamily="2" charset="-122"/>
                </a:rPr>
                <a:t>先货后款</a:t>
              </a:r>
              <a:endParaRPr lang="en-US" altLang="zh-CN" sz="1400" dirty="0" smtClean="0">
                <a:latin typeface="黑体" pitchFamily="2" charset="-122"/>
                <a:ea typeface="黑体" pitchFamily="2" charset="-122"/>
              </a:endParaRPr>
            </a:p>
          </p:txBody>
        </p:sp>
      </p:grpSp>
      <p:grpSp>
        <p:nvGrpSpPr>
          <p:cNvPr id="91" name="组合 93"/>
          <p:cNvGrpSpPr/>
          <p:nvPr/>
        </p:nvGrpSpPr>
        <p:grpSpPr>
          <a:xfrm>
            <a:off x="6487200" y="4857761"/>
            <a:ext cx="1138102" cy="857256"/>
            <a:chOff x="2859536" y="5000636"/>
            <a:chExt cx="1138102" cy="857256"/>
          </a:xfrm>
        </p:grpSpPr>
        <p:pic>
          <p:nvPicPr>
            <p:cNvPr id="92" name="Picture 5"/>
            <p:cNvPicPr>
              <a:picLocks noChangeAspect="1" noChangeArrowheads="1"/>
            </p:cNvPicPr>
            <p:nvPr/>
          </p:nvPicPr>
          <p:blipFill>
            <a:blip r:embed="rId13" cstate="print"/>
            <a:srcRect/>
            <a:stretch>
              <a:fillRect/>
            </a:stretch>
          </p:blipFill>
          <p:spPr bwMode="auto">
            <a:xfrm flipH="1">
              <a:off x="3571868" y="5072074"/>
              <a:ext cx="425770" cy="387860"/>
            </a:xfrm>
            <a:prstGeom prst="rect">
              <a:avLst/>
            </a:prstGeom>
            <a:noFill/>
            <a:ln w="9525">
              <a:noFill/>
              <a:miter lim="800000"/>
              <a:headEnd/>
              <a:tailEnd/>
            </a:ln>
            <a:effectLst/>
          </p:spPr>
        </p:pic>
        <p:sp>
          <p:nvSpPr>
            <p:cNvPr id="93" name="TextBox 92"/>
            <p:cNvSpPr txBox="1"/>
            <p:nvPr/>
          </p:nvSpPr>
          <p:spPr>
            <a:xfrm>
              <a:off x="2997506" y="5550115"/>
              <a:ext cx="1000132" cy="307777"/>
            </a:xfrm>
            <a:prstGeom prst="rect">
              <a:avLst/>
            </a:prstGeom>
            <a:noFill/>
          </p:spPr>
          <p:txBody>
            <a:bodyPr wrap="square" rtlCol="0">
              <a:spAutoFit/>
            </a:bodyPr>
            <a:lstStyle/>
            <a:p>
              <a:pPr algn="ctr"/>
              <a:r>
                <a:rPr lang="zh-CN" altLang="en-US" sz="1400" dirty="0" smtClean="0">
                  <a:latin typeface="黑体" pitchFamily="2" charset="-122"/>
                  <a:ea typeface="黑体" pitchFamily="2" charset="-122"/>
                </a:rPr>
                <a:t>先款后货</a:t>
              </a:r>
              <a:endParaRPr lang="en-US" altLang="zh-CN" sz="1400" dirty="0" smtClean="0">
                <a:latin typeface="黑体" pitchFamily="2" charset="-122"/>
                <a:ea typeface="黑体" pitchFamily="2" charset="-122"/>
              </a:endParaRPr>
            </a:p>
          </p:txBody>
        </p:sp>
        <p:pic>
          <p:nvPicPr>
            <p:cNvPr id="94" name="Picture 2" descr="C:\Program Files\Microsoft Office\MEDIA\CAGCAT10\j0222015.wmf"/>
            <p:cNvPicPr>
              <a:picLocks noChangeAspect="1" noChangeArrowheads="1"/>
            </p:cNvPicPr>
            <p:nvPr/>
          </p:nvPicPr>
          <p:blipFill>
            <a:blip r:embed="rId12" cstate="print"/>
            <a:srcRect/>
            <a:stretch>
              <a:fillRect/>
            </a:stretch>
          </p:blipFill>
          <p:spPr bwMode="auto">
            <a:xfrm>
              <a:off x="2859536" y="5000636"/>
              <a:ext cx="569456" cy="571504"/>
            </a:xfrm>
            <a:prstGeom prst="rect">
              <a:avLst/>
            </a:prstGeom>
            <a:noFill/>
          </p:spPr>
        </p:pic>
      </p:grpSp>
      <p:sp>
        <p:nvSpPr>
          <p:cNvPr id="95" name="圆角矩形 94"/>
          <p:cNvSpPr/>
          <p:nvPr/>
        </p:nvSpPr>
        <p:spPr bwMode="auto">
          <a:xfrm>
            <a:off x="1218878" y="1214423"/>
            <a:ext cx="1440160" cy="4929222"/>
          </a:xfrm>
          <a:prstGeom prst="roundRect">
            <a:avLst/>
          </a:prstGeom>
          <a:noFill/>
          <a:ln w="19050" cap="flat" cmpd="sng" algn="ctr">
            <a:solidFill>
              <a:srgbClr val="FF0000"/>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zh-CN" altLang="en-US" sz="1400" i="0" u="none" strike="noStrike" cap="none" normalizeH="0" baseline="0" dirty="0" smtClean="0">
                <a:ln>
                  <a:noFill/>
                </a:ln>
                <a:solidFill>
                  <a:srgbClr val="FF0000"/>
                </a:solidFill>
                <a:latin typeface="黑体" pitchFamily="2" charset="-122"/>
                <a:ea typeface="黑体" pitchFamily="2" charset="-122"/>
              </a:rPr>
              <a:t>服务行业</a:t>
            </a:r>
          </a:p>
        </p:txBody>
      </p:sp>
      <p:grpSp>
        <p:nvGrpSpPr>
          <p:cNvPr id="96" name="组合 82"/>
          <p:cNvGrpSpPr/>
          <p:nvPr/>
        </p:nvGrpSpPr>
        <p:grpSpPr>
          <a:xfrm>
            <a:off x="1505771" y="1643051"/>
            <a:ext cx="785818" cy="950719"/>
            <a:chOff x="928662" y="1785926"/>
            <a:chExt cx="785818" cy="950719"/>
          </a:xfrm>
        </p:grpSpPr>
        <p:pic>
          <p:nvPicPr>
            <p:cNvPr id="97" name="Picture 2" descr="C:\Program Files\Microsoft Office\MEDIA\CAGCAT10\j0293570.wmf"/>
            <p:cNvPicPr>
              <a:picLocks noChangeAspect="1" noChangeArrowheads="1"/>
            </p:cNvPicPr>
            <p:nvPr/>
          </p:nvPicPr>
          <p:blipFill>
            <a:blip r:embed="rId14" cstate="print"/>
            <a:srcRect/>
            <a:stretch>
              <a:fillRect/>
            </a:stretch>
          </p:blipFill>
          <p:spPr bwMode="auto">
            <a:xfrm>
              <a:off x="1000100" y="1785926"/>
              <a:ext cx="691158" cy="691856"/>
            </a:xfrm>
            <a:prstGeom prst="rect">
              <a:avLst/>
            </a:prstGeom>
            <a:noFill/>
          </p:spPr>
        </p:pic>
        <p:sp>
          <p:nvSpPr>
            <p:cNvPr id="98" name="TextBox 97"/>
            <p:cNvSpPr txBox="1"/>
            <p:nvPr/>
          </p:nvSpPr>
          <p:spPr>
            <a:xfrm>
              <a:off x="928662" y="2428868"/>
              <a:ext cx="785818" cy="307777"/>
            </a:xfrm>
            <a:prstGeom prst="rect">
              <a:avLst/>
            </a:prstGeom>
            <a:noFill/>
          </p:spPr>
          <p:txBody>
            <a:bodyPr wrap="square" rtlCol="0">
              <a:spAutoFit/>
            </a:bodyPr>
            <a:lstStyle/>
            <a:p>
              <a:pPr algn="ctr"/>
              <a:r>
                <a:rPr lang="zh-CN" altLang="en-US" sz="1400" dirty="0" smtClean="0">
                  <a:latin typeface="黑体" pitchFamily="2" charset="-122"/>
                  <a:ea typeface="黑体" pitchFamily="2" charset="-122"/>
                </a:rPr>
                <a:t>钢材</a:t>
              </a:r>
              <a:endParaRPr lang="en-US" altLang="zh-CN" sz="1400" dirty="0" smtClean="0">
                <a:latin typeface="黑体" pitchFamily="2" charset="-122"/>
                <a:ea typeface="黑体" pitchFamily="2" charset="-122"/>
              </a:endParaRPr>
            </a:p>
          </p:txBody>
        </p:sp>
      </p:grpSp>
      <p:grpSp>
        <p:nvGrpSpPr>
          <p:cNvPr id="99" name="组合 85"/>
          <p:cNvGrpSpPr/>
          <p:nvPr/>
        </p:nvGrpSpPr>
        <p:grpSpPr>
          <a:xfrm>
            <a:off x="1362894" y="2714621"/>
            <a:ext cx="1143008" cy="807843"/>
            <a:chOff x="785785" y="2857496"/>
            <a:chExt cx="1143008" cy="807843"/>
          </a:xfrm>
        </p:grpSpPr>
        <p:sp>
          <p:nvSpPr>
            <p:cNvPr id="100" name="TextBox 99"/>
            <p:cNvSpPr txBox="1"/>
            <p:nvPr/>
          </p:nvSpPr>
          <p:spPr>
            <a:xfrm>
              <a:off x="785785" y="3357562"/>
              <a:ext cx="1143008" cy="307777"/>
            </a:xfrm>
            <a:prstGeom prst="rect">
              <a:avLst/>
            </a:prstGeom>
            <a:noFill/>
          </p:spPr>
          <p:txBody>
            <a:bodyPr wrap="square" rtlCol="0">
              <a:spAutoFit/>
            </a:bodyPr>
            <a:lstStyle/>
            <a:p>
              <a:pPr algn="ctr"/>
              <a:r>
                <a:rPr lang="zh-CN" altLang="en-US" sz="1400" dirty="0" smtClean="0">
                  <a:latin typeface="黑体" pitchFamily="2" charset="-122"/>
                  <a:ea typeface="黑体" pitchFamily="2" charset="-122"/>
                </a:rPr>
                <a:t>汽车</a:t>
              </a:r>
              <a:endParaRPr lang="en-US" altLang="zh-CN" sz="1400" dirty="0" smtClean="0">
                <a:latin typeface="黑体" pitchFamily="2" charset="-122"/>
                <a:ea typeface="黑体" pitchFamily="2" charset="-122"/>
              </a:endParaRPr>
            </a:p>
          </p:txBody>
        </p:sp>
        <p:pic>
          <p:nvPicPr>
            <p:cNvPr id="101" name="Picture 6" descr="C:\Program Files\Microsoft Office\MEDIA\CAGCAT10\j0211949.wmf"/>
            <p:cNvPicPr>
              <a:picLocks noChangeAspect="1" noChangeArrowheads="1"/>
            </p:cNvPicPr>
            <p:nvPr/>
          </p:nvPicPr>
          <p:blipFill>
            <a:blip r:embed="rId15" cstate="print"/>
            <a:srcRect/>
            <a:stretch>
              <a:fillRect/>
            </a:stretch>
          </p:blipFill>
          <p:spPr bwMode="auto">
            <a:xfrm>
              <a:off x="928662" y="2857496"/>
              <a:ext cx="950062" cy="582930"/>
            </a:xfrm>
            <a:prstGeom prst="rect">
              <a:avLst/>
            </a:prstGeom>
            <a:noFill/>
          </p:spPr>
        </p:pic>
      </p:grpSp>
      <p:grpSp>
        <p:nvGrpSpPr>
          <p:cNvPr id="102" name="组合 89"/>
          <p:cNvGrpSpPr/>
          <p:nvPr/>
        </p:nvGrpSpPr>
        <p:grpSpPr>
          <a:xfrm>
            <a:off x="1362895" y="3714753"/>
            <a:ext cx="1143008" cy="891638"/>
            <a:chOff x="785786" y="3857628"/>
            <a:chExt cx="1143008" cy="891638"/>
          </a:xfrm>
        </p:grpSpPr>
        <p:pic>
          <p:nvPicPr>
            <p:cNvPr id="103" name="Picture 8" descr="C:\Program Files\Microsoft Office\MEDIA\CAGCAT10\j0285750.wmf"/>
            <p:cNvPicPr>
              <a:picLocks noChangeAspect="1" noChangeArrowheads="1"/>
            </p:cNvPicPr>
            <p:nvPr/>
          </p:nvPicPr>
          <p:blipFill>
            <a:blip r:embed="rId16" cstate="print"/>
            <a:srcRect/>
            <a:stretch>
              <a:fillRect/>
            </a:stretch>
          </p:blipFill>
          <p:spPr bwMode="auto">
            <a:xfrm>
              <a:off x="857224" y="3857628"/>
              <a:ext cx="1046223" cy="642942"/>
            </a:xfrm>
            <a:prstGeom prst="rect">
              <a:avLst/>
            </a:prstGeom>
            <a:noFill/>
          </p:spPr>
        </p:pic>
        <p:sp>
          <p:nvSpPr>
            <p:cNvPr id="104" name="TextBox 103"/>
            <p:cNvSpPr txBox="1"/>
            <p:nvPr/>
          </p:nvSpPr>
          <p:spPr>
            <a:xfrm>
              <a:off x="785786" y="4441489"/>
              <a:ext cx="1143008" cy="307777"/>
            </a:xfrm>
            <a:prstGeom prst="rect">
              <a:avLst/>
            </a:prstGeom>
            <a:noFill/>
          </p:spPr>
          <p:txBody>
            <a:bodyPr wrap="square" rtlCol="0">
              <a:spAutoFit/>
            </a:bodyPr>
            <a:lstStyle/>
            <a:p>
              <a:pPr algn="ctr"/>
              <a:r>
                <a:rPr lang="zh-CN" altLang="en-US" sz="1400" dirty="0" smtClean="0">
                  <a:latin typeface="黑体" pitchFamily="2" charset="-122"/>
                  <a:ea typeface="黑体" pitchFamily="2" charset="-122"/>
                </a:rPr>
                <a:t>家电</a:t>
              </a:r>
              <a:endParaRPr lang="en-US" altLang="zh-CN" sz="1400" dirty="0" smtClean="0">
                <a:latin typeface="黑体" pitchFamily="2" charset="-122"/>
                <a:ea typeface="黑体" pitchFamily="2" charset="-122"/>
              </a:endParaRPr>
            </a:p>
          </p:txBody>
        </p:sp>
      </p:grpSp>
      <p:grpSp>
        <p:nvGrpSpPr>
          <p:cNvPr id="105" name="组合 92"/>
          <p:cNvGrpSpPr/>
          <p:nvPr/>
        </p:nvGrpSpPr>
        <p:grpSpPr>
          <a:xfrm>
            <a:off x="1362895" y="4786323"/>
            <a:ext cx="1143008" cy="1022157"/>
            <a:chOff x="785786" y="4929198"/>
            <a:chExt cx="1143008" cy="1022157"/>
          </a:xfrm>
        </p:grpSpPr>
        <p:pic>
          <p:nvPicPr>
            <p:cNvPr id="106" name="Picture 10" descr="http://t2.baidu.com/it/u=2625355605,1579989466&amp;fm=0&amp;gp=0.jpg">
              <a:hlinkClick r:id="rId17"/>
            </p:cNvPr>
            <p:cNvPicPr>
              <a:picLocks noChangeAspect="1" noChangeArrowheads="1"/>
            </p:cNvPicPr>
            <p:nvPr/>
          </p:nvPicPr>
          <p:blipFill>
            <a:blip r:embed="rId18" cstate="print"/>
            <a:srcRect/>
            <a:stretch>
              <a:fillRect/>
            </a:stretch>
          </p:blipFill>
          <p:spPr bwMode="auto">
            <a:xfrm>
              <a:off x="928662" y="4929198"/>
              <a:ext cx="857256" cy="714380"/>
            </a:xfrm>
            <a:prstGeom prst="rect">
              <a:avLst/>
            </a:prstGeom>
            <a:noFill/>
          </p:spPr>
        </p:pic>
        <p:sp>
          <p:nvSpPr>
            <p:cNvPr id="107" name="TextBox 106"/>
            <p:cNvSpPr txBox="1"/>
            <p:nvPr/>
          </p:nvSpPr>
          <p:spPr>
            <a:xfrm>
              <a:off x="785786" y="5643578"/>
              <a:ext cx="1143008" cy="307777"/>
            </a:xfrm>
            <a:prstGeom prst="rect">
              <a:avLst/>
            </a:prstGeom>
            <a:noFill/>
          </p:spPr>
          <p:txBody>
            <a:bodyPr wrap="square" rtlCol="0">
              <a:spAutoFit/>
            </a:bodyPr>
            <a:lstStyle/>
            <a:p>
              <a:pPr algn="ctr"/>
              <a:r>
                <a:rPr lang="zh-CN" altLang="en-US" sz="1400" dirty="0" smtClean="0">
                  <a:latin typeface="黑体" pitchFamily="2" charset="-122"/>
                  <a:ea typeface="黑体" pitchFamily="2" charset="-122"/>
                </a:rPr>
                <a:t>能源</a:t>
              </a:r>
              <a:endParaRPr lang="en-US" altLang="zh-CN" sz="1400" dirty="0" smtClean="0">
                <a:latin typeface="黑体" pitchFamily="2" charset="-122"/>
                <a:ea typeface="黑体" pitchFamily="2" charset="-122"/>
              </a:endParaRPr>
            </a:p>
          </p:txBody>
        </p:sp>
      </p:grpSp>
      <p:sp>
        <p:nvSpPr>
          <p:cNvPr id="108" name="圆角矩形 107"/>
          <p:cNvSpPr/>
          <p:nvPr/>
        </p:nvSpPr>
        <p:spPr bwMode="auto">
          <a:xfrm>
            <a:off x="2923320" y="1197893"/>
            <a:ext cx="1440160" cy="4929222"/>
          </a:xfrm>
          <a:prstGeom prst="roundRect">
            <a:avLst/>
          </a:prstGeom>
          <a:noFill/>
          <a:ln w="19050" cap="flat" cmpd="sng" algn="ctr">
            <a:solidFill>
              <a:srgbClr val="FF0000"/>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lang="zh-CN" altLang="en-US" sz="1400" dirty="0" smtClean="0">
                <a:solidFill>
                  <a:srgbClr val="FF0000"/>
                </a:solidFill>
                <a:latin typeface="黑体" pitchFamily="2" charset="-122"/>
                <a:ea typeface="黑体" pitchFamily="2" charset="-122"/>
              </a:rPr>
              <a:t>渠道多样</a:t>
            </a:r>
            <a:endParaRPr kumimoji="0" lang="zh-CN" altLang="en-US" sz="1400" i="0" u="none" strike="noStrike" cap="none" normalizeH="0" baseline="0" dirty="0" smtClean="0">
              <a:ln>
                <a:noFill/>
              </a:ln>
              <a:solidFill>
                <a:srgbClr val="FF0000"/>
              </a:solidFill>
              <a:latin typeface="黑体" pitchFamily="2" charset="-122"/>
              <a:ea typeface="黑体" pitchFamily="2" charset="-122"/>
            </a:endParaRPr>
          </a:p>
        </p:txBody>
      </p:sp>
      <p:grpSp>
        <p:nvGrpSpPr>
          <p:cNvPr id="109" name="组合 84"/>
          <p:cNvGrpSpPr/>
          <p:nvPr/>
        </p:nvGrpSpPr>
        <p:grpSpPr>
          <a:xfrm>
            <a:off x="3067336" y="2638052"/>
            <a:ext cx="1143008" cy="867882"/>
            <a:chOff x="2171986" y="2780927"/>
            <a:chExt cx="1143008" cy="867882"/>
          </a:xfrm>
        </p:grpSpPr>
        <p:sp>
          <p:nvSpPr>
            <p:cNvPr id="110" name="TextBox 109"/>
            <p:cNvSpPr txBox="1"/>
            <p:nvPr/>
          </p:nvSpPr>
          <p:spPr>
            <a:xfrm>
              <a:off x="2171986" y="3341032"/>
              <a:ext cx="1143008" cy="307777"/>
            </a:xfrm>
            <a:prstGeom prst="rect">
              <a:avLst/>
            </a:prstGeom>
            <a:noFill/>
          </p:spPr>
          <p:txBody>
            <a:bodyPr wrap="square" rtlCol="0">
              <a:spAutoFit/>
            </a:bodyPr>
            <a:lstStyle/>
            <a:p>
              <a:pPr algn="ctr"/>
              <a:r>
                <a:rPr lang="zh-CN" altLang="en-US" sz="1400" dirty="0" smtClean="0">
                  <a:latin typeface="黑体" pitchFamily="2" charset="-122"/>
                  <a:ea typeface="黑体" pitchFamily="2" charset="-122"/>
                </a:rPr>
                <a:t>银企直连</a:t>
              </a:r>
              <a:endParaRPr lang="en-US" altLang="zh-CN" sz="1400" dirty="0" smtClean="0">
                <a:latin typeface="黑体" pitchFamily="2" charset="-122"/>
                <a:ea typeface="黑体" pitchFamily="2" charset="-122"/>
              </a:endParaRPr>
            </a:p>
          </p:txBody>
        </p:sp>
        <p:pic>
          <p:nvPicPr>
            <p:cNvPr id="111" name="Picture 2" descr="C:\Program Files\Microsoft Office\MEDIA\CAGCAT10\j0195384.wmf"/>
            <p:cNvPicPr>
              <a:picLocks noChangeAspect="1" noChangeArrowheads="1"/>
            </p:cNvPicPr>
            <p:nvPr/>
          </p:nvPicPr>
          <p:blipFill>
            <a:blip r:embed="rId19" cstate="print"/>
            <a:srcRect/>
            <a:stretch>
              <a:fillRect/>
            </a:stretch>
          </p:blipFill>
          <p:spPr bwMode="auto">
            <a:xfrm>
              <a:off x="2435510" y="2780927"/>
              <a:ext cx="576064" cy="588089"/>
            </a:xfrm>
            <a:prstGeom prst="rect">
              <a:avLst/>
            </a:prstGeom>
            <a:noFill/>
          </p:spPr>
        </p:pic>
      </p:grpSp>
      <p:grpSp>
        <p:nvGrpSpPr>
          <p:cNvPr id="112" name="组合 86"/>
          <p:cNvGrpSpPr/>
          <p:nvPr/>
        </p:nvGrpSpPr>
        <p:grpSpPr>
          <a:xfrm>
            <a:off x="3067337" y="3646165"/>
            <a:ext cx="1143008" cy="943696"/>
            <a:chOff x="2171987" y="3789040"/>
            <a:chExt cx="1143008" cy="943696"/>
          </a:xfrm>
        </p:grpSpPr>
        <p:sp>
          <p:nvSpPr>
            <p:cNvPr id="113" name="TextBox 112"/>
            <p:cNvSpPr txBox="1"/>
            <p:nvPr/>
          </p:nvSpPr>
          <p:spPr>
            <a:xfrm>
              <a:off x="2171987" y="4424959"/>
              <a:ext cx="1143008" cy="307777"/>
            </a:xfrm>
            <a:prstGeom prst="rect">
              <a:avLst/>
            </a:prstGeom>
            <a:noFill/>
          </p:spPr>
          <p:txBody>
            <a:bodyPr wrap="square" rtlCol="0">
              <a:spAutoFit/>
            </a:bodyPr>
            <a:lstStyle/>
            <a:p>
              <a:pPr algn="ctr"/>
              <a:r>
                <a:rPr lang="en-US" altLang="zh-CN" sz="1400" dirty="0" smtClean="0">
                  <a:latin typeface="黑体" pitchFamily="2" charset="-122"/>
                  <a:ea typeface="黑体" pitchFamily="2" charset="-122"/>
                </a:rPr>
                <a:t>B2B</a:t>
              </a:r>
              <a:r>
                <a:rPr lang="zh-CN" altLang="en-US" sz="1400" dirty="0" smtClean="0">
                  <a:latin typeface="黑体" pitchFamily="2" charset="-122"/>
                  <a:ea typeface="黑体" pitchFamily="2" charset="-122"/>
                </a:rPr>
                <a:t>市场</a:t>
              </a:r>
              <a:endParaRPr lang="en-US" altLang="zh-CN" sz="1400" dirty="0" smtClean="0">
                <a:latin typeface="黑体" pitchFamily="2" charset="-122"/>
                <a:ea typeface="黑体" pitchFamily="2" charset="-122"/>
              </a:endParaRPr>
            </a:p>
          </p:txBody>
        </p:sp>
        <p:pic>
          <p:nvPicPr>
            <p:cNvPr id="114" name="Picture 5"/>
            <p:cNvPicPr>
              <a:picLocks noChangeAspect="1" noChangeArrowheads="1"/>
            </p:cNvPicPr>
            <p:nvPr/>
          </p:nvPicPr>
          <p:blipFill>
            <a:blip r:embed="rId20" cstate="print"/>
            <a:srcRect/>
            <a:stretch>
              <a:fillRect/>
            </a:stretch>
          </p:blipFill>
          <p:spPr bwMode="auto">
            <a:xfrm>
              <a:off x="2411760" y="3789040"/>
              <a:ext cx="620896" cy="595809"/>
            </a:xfrm>
            <a:prstGeom prst="rect">
              <a:avLst/>
            </a:prstGeom>
            <a:noFill/>
            <a:ln w="9525">
              <a:noFill/>
              <a:miter lim="800000"/>
              <a:headEnd/>
              <a:tailEnd/>
            </a:ln>
          </p:spPr>
        </p:pic>
      </p:grpSp>
      <p:grpSp>
        <p:nvGrpSpPr>
          <p:cNvPr id="115" name="组合 89"/>
          <p:cNvGrpSpPr/>
          <p:nvPr/>
        </p:nvGrpSpPr>
        <p:grpSpPr>
          <a:xfrm>
            <a:off x="3019078" y="4798293"/>
            <a:ext cx="1296143" cy="955849"/>
            <a:chOff x="2123728" y="4941168"/>
            <a:chExt cx="1296143" cy="955849"/>
          </a:xfrm>
        </p:grpSpPr>
        <p:sp>
          <p:nvSpPr>
            <p:cNvPr id="116" name="TextBox 115"/>
            <p:cNvSpPr txBox="1"/>
            <p:nvPr/>
          </p:nvSpPr>
          <p:spPr>
            <a:xfrm>
              <a:off x="2123728" y="5589240"/>
              <a:ext cx="1296143" cy="307777"/>
            </a:xfrm>
            <a:prstGeom prst="rect">
              <a:avLst/>
            </a:prstGeom>
            <a:noFill/>
          </p:spPr>
          <p:txBody>
            <a:bodyPr wrap="square" rtlCol="0">
              <a:spAutoFit/>
            </a:bodyPr>
            <a:lstStyle/>
            <a:p>
              <a:pPr algn="ctr"/>
              <a:r>
                <a:rPr lang="zh-CN" altLang="en-US" sz="1400" dirty="0" smtClean="0">
                  <a:latin typeface="黑体" pitchFamily="2" charset="-122"/>
                  <a:ea typeface="黑体" pitchFamily="2" charset="-122"/>
                </a:rPr>
                <a:t>在线服务平台</a:t>
              </a:r>
              <a:endParaRPr lang="en-US" altLang="zh-CN" sz="1400" dirty="0" smtClean="0">
                <a:latin typeface="黑体" pitchFamily="2" charset="-122"/>
                <a:ea typeface="黑体" pitchFamily="2" charset="-122"/>
              </a:endParaRPr>
            </a:p>
          </p:txBody>
        </p:sp>
        <p:pic>
          <p:nvPicPr>
            <p:cNvPr id="117" name="Picture 76" descr="232"/>
            <p:cNvPicPr>
              <a:picLocks noChangeAspect="1" noChangeArrowheads="1"/>
            </p:cNvPicPr>
            <p:nvPr/>
          </p:nvPicPr>
          <p:blipFill>
            <a:blip r:embed="rId21" cstate="print"/>
            <a:srcRect/>
            <a:stretch>
              <a:fillRect/>
            </a:stretch>
          </p:blipFill>
          <p:spPr bwMode="auto">
            <a:xfrm>
              <a:off x="2339752" y="4941168"/>
              <a:ext cx="823476" cy="720080"/>
            </a:xfrm>
            <a:prstGeom prst="rect">
              <a:avLst/>
            </a:prstGeom>
            <a:noFill/>
          </p:spPr>
        </p:pic>
      </p:grpSp>
      <p:grpSp>
        <p:nvGrpSpPr>
          <p:cNvPr id="118" name="组合 77"/>
          <p:cNvGrpSpPr/>
          <p:nvPr/>
        </p:nvGrpSpPr>
        <p:grpSpPr>
          <a:xfrm>
            <a:off x="3210213" y="1701949"/>
            <a:ext cx="785818" cy="875291"/>
            <a:chOff x="2314863" y="1844824"/>
            <a:chExt cx="785818" cy="875291"/>
          </a:xfrm>
        </p:grpSpPr>
        <p:sp>
          <p:nvSpPr>
            <p:cNvPr id="119" name="TextBox 118"/>
            <p:cNvSpPr txBox="1"/>
            <p:nvPr/>
          </p:nvSpPr>
          <p:spPr>
            <a:xfrm>
              <a:off x="2314863" y="2412338"/>
              <a:ext cx="785818" cy="307777"/>
            </a:xfrm>
            <a:prstGeom prst="rect">
              <a:avLst/>
            </a:prstGeom>
            <a:noFill/>
          </p:spPr>
          <p:txBody>
            <a:bodyPr wrap="square" rtlCol="0">
              <a:spAutoFit/>
            </a:bodyPr>
            <a:lstStyle/>
            <a:p>
              <a:pPr algn="ctr"/>
              <a:r>
                <a:rPr lang="zh-CN" altLang="en-US" sz="1400" dirty="0" smtClean="0">
                  <a:latin typeface="黑体" pitchFamily="2" charset="-122"/>
                  <a:ea typeface="黑体" pitchFamily="2" charset="-122"/>
                </a:rPr>
                <a:t>网银</a:t>
              </a:r>
              <a:endParaRPr lang="en-US" altLang="zh-CN" sz="1400" dirty="0" smtClean="0">
                <a:latin typeface="黑体" pitchFamily="2" charset="-122"/>
                <a:ea typeface="黑体" pitchFamily="2" charset="-122"/>
              </a:endParaRPr>
            </a:p>
          </p:txBody>
        </p:sp>
        <p:pic>
          <p:nvPicPr>
            <p:cNvPr id="120" name="Picture 16" descr="161"/>
            <p:cNvPicPr>
              <a:picLocks noChangeAspect="1" noChangeArrowheads="1"/>
            </p:cNvPicPr>
            <p:nvPr/>
          </p:nvPicPr>
          <p:blipFill>
            <a:blip r:embed="rId22" cstate="print"/>
            <a:srcRect/>
            <a:stretch>
              <a:fillRect/>
            </a:stretch>
          </p:blipFill>
          <p:spPr bwMode="auto">
            <a:xfrm>
              <a:off x="2411760" y="1844824"/>
              <a:ext cx="589161" cy="589161"/>
            </a:xfrm>
            <a:prstGeom prst="rect">
              <a:avLst/>
            </a:prstGeom>
            <a:noFill/>
          </p:spPr>
        </p:pic>
      </p:grpSp>
    </p:spTree>
    <p:extLst>
      <p:ext uri="{BB962C8B-B14F-4D97-AF65-F5344CB8AC3E}">
        <p14:creationId xmlns:p14="http://schemas.microsoft.com/office/powerpoint/2010/main" xmlns="" val="1454658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1+#ppt_w/2"/>
                                          </p:val>
                                        </p:tav>
                                        <p:tav tm="100000">
                                          <p:val>
                                            <p:strVal val="#ppt_x"/>
                                          </p:val>
                                        </p:tav>
                                      </p:tavLst>
                                    </p:anim>
                                    <p:anim calcmode="lin" valueType="num">
                                      <p:cBhvr additive="base">
                                        <p:cTn id="8" dur="500" fill="hold"/>
                                        <p:tgtEl>
                                          <p:spTgt spid="2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8" name="Picture 2" descr="E:\图片库\捕获.JPG"/>
          <p:cNvPicPr>
            <a:picLocks noChangeAspect="1" noChangeArrowheads="1"/>
          </p:cNvPicPr>
          <p:nvPr/>
        </p:nvPicPr>
        <p:blipFill>
          <a:blip r:embed="rId2" cstate="print"/>
          <a:srcRect/>
          <a:stretch>
            <a:fillRect/>
          </a:stretch>
        </p:blipFill>
        <p:spPr bwMode="auto">
          <a:xfrm>
            <a:off x="0" y="980730"/>
            <a:ext cx="12192000" cy="648073"/>
          </a:xfrm>
          <a:prstGeom prst="rect">
            <a:avLst/>
          </a:prstGeom>
          <a:noFill/>
        </p:spPr>
      </p:pic>
      <p:sp>
        <p:nvSpPr>
          <p:cNvPr id="4" name="矩形 3"/>
          <p:cNvSpPr/>
          <p:nvPr/>
        </p:nvSpPr>
        <p:spPr>
          <a:xfrm>
            <a:off x="0" y="326372"/>
            <a:ext cx="10953827" cy="553994"/>
          </a:xfrm>
          <a:prstGeom prst="rect">
            <a:avLst/>
          </a:prstGeom>
        </p:spPr>
        <p:txBody>
          <a:bodyPr wrap="square" lIns="121917" tIns="60958" rIns="121917" bIns="60958">
            <a:spAutoFit/>
          </a:bodyPr>
          <a:lstStyle/>
          <a:p>
            <a:r>
              <a:rPr lang="zh-CN" altLang="en-US" sz="2800" b="1" dirty="0" smtClean="0">
                <a:solidFill>
                  <a:schemeClr val="bg1"/>
                </a:solidFill>
                <a:latin typeface="黑体" pitchFamily="2" charset="-122"/>
                <a:ea typeface="黑体" pitchFamily="2" charset="-122"/>
              </a:rPr>
              <a:t>供应链金融</a:t>
            </a:r>
            <a:r>
              <a:rPr lang="en-US" altLang="zh-CN" sz="2800" b="1" dirty="0" smtClean="0">
                <a:solidFill>
                  <a:schemeClr val="bg1"/>
                </a:solidFill>
                <a:latin typeface="黑体" pitchFamily="2" charset="-122"/>
                <a:ea typeface="黑体" pitchFamily="2" charset="-122"/>
              </a:rPr>
              <a:t>-</a:t>
            </a:r>
            <a:r>
              <a:rPr lang="zh-CN" altLang="en-US" sz="2800" b="1" dirty="0" smtClean="0">
                <a:solidFill>
                  <a:schemeClr val="bg1"/>
                </a:solidFill>
                <a:latin typeface="黑体" pitchFamily="2" charset="-122"/>
                <a:ea typeface="黑体" pitchFamily="2" charset="-122"/>
              </a:rPr>
              <a:t>应收类产品</a:t>
            </a:r>
            <a:r>
              <a:rPr lang="en-US" altLang="zh-CN" sz="2800" b="1" dirty="0" smtClean="0">
                <a:solidFill>
                  <a:schemeClr val="bg1"/>
                </a:solidFill>
                <a:latin typeface="黑体" pitchFamily="2" charset="-122"/>
                <a:ea typeface="黑体" pitchFamily="2" charset="-122"/>
              </a:rPr>
              <a:t>--</a:t>
            </a:r>
            <a:r>
              <a:rPr lang="zh-CN" altLang="en-US" sz="2800" b="1" dirty="0" smtClean="0">
                <a:solidFill>
                  <a:schemeClr val="bg1"/>
                </a:solidFill>
                <a:latin typeface="黑体" pitchFamily="2" charset="-122"/>
                <a:ea typeface="黑体" pitchFamily="2" charset="-122"/>
              </a:rPr>
              <a:t>银行</a:t>
            </a:r>
            <a:r>
              <a:rPr lang="zh-CN" altLang="en-US" sz="2800" b="1" dirty="0">
                <a:solidFill>
                  <a:schemeClr val="bg1"/>
                </a:solidFill>
                <a:latin typeface="黑体" pitchFamily="2" charset="-122"/>
                <a:ea typeface="黑体" pitchFamily="2" charset="-122"/>
              </a:rPr>
              <a:t>保理融资业务流程图</a:t>
            </a:r>
          </a:p>
        </p:txBody>
      </p:sp>
      <p:cxnSp>
        <p:nvCxnSpPr>
          <p:cNvPr id="55" name="直接连接符 1"/>
          <p:cNvCxnSpPr>
            <a:cxnSpLocks noChangeShapeType="1"/>
          </p:cNvCxnSpPr>
          <p:nvPr/>
        </p:nvCxnSpPr>
        <p:spPr bwMode="auto">
          <a:xfrm>
            <a:off x="-1" y="1250730"/>
            <a:ext cx="12192001" cy="0"/>
          </a:xfrm>
          <a:prstGeom prst="line">
            <a:avLst/>
          </a:prstGeom>
          <a:noFill/>
          <a:ln w="28575" algn="ctr">
            <a:solidFill>
              <a:srgbClr val="000000"/>
            </a:solidFill>
            <a:miter lim="800000"/>
            <a:headEnd/>
            <a:tailEnd/>
          </a:ln>
        </p:spPr>
      </p:cxnSp>
      <p:cxnSp>
        <p:nvCxnSpPr>
          <p:cNvPr id="57" name="直接连接符 3"/>
          <p:cNvCxnSpPr>
            <a:cxnSpLocks noChangeShapeType="1"/>
          </p:cNvCxnSpPr>
          <p:nvPr/>
        </p:nvCxnSpPr>
        <p:spPr bwMode="auto">
          <a:xfrm rot="16200000" flipH="1">
            <a:off x="5520632" y="3877367"/>
            <a:ext cx="6126052" cy="17237"/>
          </a:xfrm>
          <a:prstGeom prst="line">
            <a:avLst/>
          </a:prstGeom>
          <a:noFill/>
          <a:ln w="19050" algn="ctr">
            <a:solidFill>
              <a:srgbClr val="595959"/>
            </a:solidFill>
            <a:prstDash val="dash"/>
            <a:miter lim="800000"/>
            <a:headEnd/>
            <a:tailEnd/>
          </a:ln>
        </p:spPr>
      </p:cxnSp>
      <p:cxnSp>
        <p:nvCxnSpPr>
          <p:cNvPr id="58" name="直接连接符 4"/>
          <p:cNvCxnSpPr>
            <a:cxnSpLocks noChangeShapeType="1"/>
          </p:cNvCxnSpPr>
          <p:nvPr/>
        </p:nvCxnSpPr>
        <p:spPr bwMode="auto">
          <a:xfrm rot="16200000" flipH="1">
            <a:off x="7614809" y="3906631"/>
            <a:ext cx="6041294" cy="16192"/>
          </a:xfrm>
          <a:prstGeom prst="line">
            <a:avLst/>
          </a:prstGeom>
          <a:noFill/>
          <a:ln w="19050" algn="ctr">
            <a:solidFill>
              <a:srgbClr val="595959"/>
            </a:solidFill>
            <a:prstDash val="dash"/>
            <a:miter lim="800000"/>
            <a:headEnd/>
            <a:tailEnd/>
          </a:ln>
        </p:spPr>
      </p:cxnSp>
      <p:sp>
        <p:nvSpPr>
          <p:cNvPr id="60" name="矩形 59"/>
          <p:cNvSpPr/>
          <p:nvPr/>
        </p:nvSpPr>
        <p:spPr>
          <a:xfrm>
            <a:off x="1874491" y="841831"/>
            <a:ext cx="6670069" cy="381000"/>
          </a:xfrm>
          <a:prstGeom prst="rect">
            <a:avLst/>
          </a:prstGeom>
          <a:solidFill>
            <a:schemeClr val="accent2">
              <a:lumMod val="40000"/>
              <a:lumOff val="60000"/>
            </a:schemeClr>
          </a:solidFill>
          <a:ln/>
        </p:spPr>
        <p:style>
          <a:lnRef idx="1">
            <a:schemeClr val="accent6"/>
          </a:lnRef>
          <a:fillRef idx="3">
            <a:schemeClr val="accent6"/>
          </a:fillRef>
          <a:effectRef idx="2">
            <a:schemeClr val="accent6"/>
          </a:effectRef>
          <a:fontRef idx="minor">
            <a:schemeClr val="lt1"/>
          </a:fontRef>
        </p:style>
        <p:txBody>
          <a:bodyPr lIns="121917" tIns="60958" rIns="121917" bIns="60958" anchor="ctr"/>
          <a:lstStyle/>
          <a:p>
            <a:pPr algn="ctr">
              <a:defRPr/>
            </a:pPr>
            <a:r>
              <a:rPr lang="zh-CN" altLang="en-US" sz="1600" kern="0" dirty="0">
                <a:solidFill>
                  <a:sysClr val="windowText" lastClr="000000"/>
                </a:solidFill>
                <a:latin typeface="黑体" pitchFamily="2" charset="-122"/>
                <a:ea typeface="黑体" pitchFamily="2" charset="-122"/>
              </a:rPr>
              <a:t>贸易金融</a:t>
            </a:r>
          </a:p>
        </p:txBody>
      </p:sp>
      <p:sp>
        <p:nvSpPr>
          <p:cNvPr id="61" name="矩形 60"/>
          <p:cNvSpPr/>
          <p:nvPr/>
        </p:nvSpPr>
        <p:spPr>
          <a:xfrm>
            <a:off x="8592277" y="841828"/>
            <a:ext cx="1994443" cy="381000"/>
          </a:xfrm>
          <a:prstGeom prst="rect">
            <a:avLst/>
          </a:prstGeom>
          <a:solidFill>
            <a:schemeClr val="accent2">
              <a:lumMod val="40000"/>
              <a:lumOff val="60000"/>
            </a:schemeClr>
          </a:solidFill>
          <a:ln/>
        </p:spPr>
        <p:style>
          <a:lnRef idx="1">
            <a:schemeClr val="accent6"/>
          </a:lnRef>
          <a:fillRef idx="3">
            <a:schemeClr val="accent6"/>
          </a:fillRef>
          <a:effectRef idx="2">
            <a:schemeClr val="accent6"/>
          </a:effectRef>
          <a:fontRef idx="minor">
            <a:schemeClr val="lt1"/>
          </a:fontRef>
        </p:style>
        <p:txBody>
          <a:bodyPr lIns="121917" tIns="60958" rIns="121917" bIns="60958" anchor="ctr"/>
          <a:lstStyle/>
          <a:p>
            <a:pPr algn="ctr">
              <a:defRPr/>
            </a:pPr>
            <a:r>
              <a:rPr lang="zh-CN" altLang="en-US" sz="1600" kern="0" dirty="0">
                <a:solidFill>
                  <a:sysClr val="windowText" lastClr="000000"/>
                </a:solidFill>
                <a:latin typeface="黑体" pitchFamily="2" charset="-122"/>
                <a:ea typeface="黑体" pitchFamily="2" charset="-122"/>
              </a:rPr>
              <a:t>信贷</a:t>
            </a:r>
          </a:p>
        </p:txBody>
      </p:sp>
      <p:sp>
        <p:nvSpPr>
          <p:cNvPr id="62" name="矩形 61"/>
          <p:cNvSpPr/>
          <p:nvPr/>
        </p:nvSpPr>
        <p:spPr>
          <a:xfrm>
            <a:off x="10647680" y="841828"/>
            <a:ext cx="1555895" cy="381000"/>
          </a:xfrm>
          <a:prstGeom prst="rect">
            <a:avLst/>
          </a:prstGeom>
          <a:solidFill>
            <a:schemeClr val="accent2">
              <a:lumMod val="40000"/>
              <a:lumOff val="60000"/>
            </a:schemeClr>
          </a:solidFill>
          <a:ln/>
        </p:spPr>
        <p:style>
          <a:lnRef idx="1">
            <a:schemeClr val="accent6"/>
          </a:lnRef>
          <a:fillRef idx="3">
            <a:schemeClr val="accent6"/>
          </a:fillRef>
          <a:effectRef idx="2">
            <a:schemeClr val="accent6"/>
          </a:effectRef>
          <a:fontRef idx="minor">
            <a:schemeClr val="lt1"/>
          </a:fontRef>
        </p:style>
        <p:txBody>
          <a:bodyPr lIns="121917" tIns="60958" rIns="121917" bIns="60958" anchor="ctr"/>
          <a:lstStyle/>
          <a:p>
            <a:pPr algn="ctr">
              <a:defRPr/>
            </a:pPr>
            <a:r>
              <a:rPr lang="zh-CN" altLang="en-US" sz="1600" kern="0" dirty="0">
                <a:solidFill>
                  <a:sysClr val="windowText" lastClr="000000"/>
                </a:solidFill>
                <a:latin typeface="黑体" pitchFamily="2" charset="-122"/>
                <a:ea typeface="黑体" pitchFamily="2" charset="-122"/>
              </a:rPr>
              <a:t>核心、商票、</a:t>
            </a:r>
            <a:r>
              <a:rPr lang="en-US" altLang="zh-CN" sz="1600" kern="0" dirty="0">
                <a:solidFill>
                  <a:sysClr val="windowText" lastClr="000000"/>
                </a:solidFill>
                <a:latin typeface="黑体" pitchFamily="2" charset="-122"/>
                <a:ea typeface="黑体" pitchFamily="2" charset="-122"/>
              </a:rPr>
              <a:t>STL</a:t>
            </a:r>
            <a:r>
              <a:rPr lang="zh-CN" altLang="en-US" sz="1600" kern="0" dirty="0">
                <a:solidFill>
                  <a:sysClr val="windowText" lastClr="000000"/>
                </a:solidFill>
                <a:latin typeface="黑体" pitchFamily="2" charset="-122"/>
                <a:ea typeface="黑体" pitchFamily="2" charset="-122"/>
              </a:rPr>
              <a:t>系统</a:t>
            </a:r>
          </a:p>
        </p:txBody>
      </p:sp>
      <p:sp>
        <p:nvSpPr>
          <p:cNvPr id="63" name="Rectangle 40"/>
          <p:cNvSpPr>
            <a:spLocks/>
          </p:cNvSpPr>
          <p:nvPr/>
        </p:nvSpPr>
        <p:spPr bwMode="ltGray">
          <a:xfrm>
            <a:off x="2547234" y="2387600"/>
            <a:ext cx="1640864" cy="407852"/>
          </a:xfrm>
          <a:prstGeom prst="rect">
            <a:avLst/>
          </a:prstGeom>
          <a:ln/>
        </p:spPr>
        <p:style>
          <a:lnRef idx="1">
            <a:schemeClr val="accent1"/>
          </a:lnRef>
          <a:fillRef idx="3">
            <a:schemeClr val="accent1"/>
          </a:fillRef>
          <a:effectRef idx="2">
            <a:schemeClr val="accent1"/>
          </a:effectRef>
          <a:fontRef idx="minor">
            <a:schemeClr val="lt1"/>
          </a:fontRef>
        </p:style>
        <p:txBody>
          <a:bodyPr lIns="47999" tIns="47999" rIns="47999" bIns="47999" anchor="ctr"/>
          <a:lstStyle/>
          <a:p>
            <a:pPr algn="ctr">
              <a:defRPr/>
            </a:pPr>
            <a:r>
              <a:rPr lang="zh-CN" altLang="en-US" sz="1100" kern="0" dirty="0">
                <a:latin typeface="微软雅黑" pitchFamily="34" charset="-122"/>
                <a:ea typeface="微软雅黑" pitchFamily="34" charset="-122"/>
              </a:rPr>
              <a:t>融资受理</a:t>
            </a:r>
            <a:endParaRPr lang="en-US" altLang="zh-CN" sz="1100" kern="0" dirty="0">
              <a:latin typeface="微软雅黑" pitchFamily="34" charset="-122"/>
              <a:ea typeface="微软雅黑" pitchFamily="34" charset="-122"/>
            </a:endParaRPr>
          </a:p>
        </p:txBody>
      </p:sp>
      <p:sp>
        <p:nvSpPr>
          <p:cNvPr id="64" name="Rectangle 40"/>
          <p:cNvSpPr>
            <a:spLocks/>
          </p:cNvSpPr>
          <p:nvPr/>
        </p:nvSpPr>
        <p:spPr bwMode="ltGray">
          <a:xfrm>
            <a:off x="2523287" y="4016348"/>
            <a:ext cx="1670173" cy="360096"/>
          </a:xfrm>
          <a:prstGeom prst="rect">
            <a:avLst/>
          </a:prstGeom>
          <a:ln/>
        </p:spPr>
        <p:style>
          <a:lnRef idx="1">
            <a:schemeClr val="accent1"/>
          </a:lnRef>
          <a:fillRef idx="3">
            <a:schemeClr val="accent1"/>
          </a:fillRef>
          <a:effectRef idx="2">
            <a:schemeClr val="accent1"/>
          </a:effectRef>
          <a:fontRef idx="minor">
            <a:schemeClr val="lt1"/>
          </a:fontRef>
        </p:style>
        <p:txBody>
          <a:bodyPr lIns="47999" tIns="47999" rIns="47999" bIns="47999" anchor="ctr"/>
          <a:lstStyle/>
          <a:p>
            <a:pPr algn="ctr">
              <a:defRPr/>
            </a:pPr>
            <a:r>
              <a:rPr lang="zh-CN" altLang="en-US" sz="1100" kern="0" dirty="0">
                <a:latin typeface="微软雅黑" pitchFamily="34" charset="-122"/>
                <a:ea typeface="微软雅黑" pitchFamily="34" charset="-122"/>
              </a:rPr>
              <a:t>融资申请</a:t>
            </a:r>
            <a:r>
              <a:rPr lang="en-US" altLang="zh-CN" sz="1100" kern="0" dirty="0">
                <a:latin typeface="微软雅黑" pitchFamily="34" charset="-122"/>
                <a:ea typeface="微软雅黑" pitchFamily="34" charset="-122"/>
              </a:rPr>
              <a:t>(</a:t>
            </a:r>
            <a:r>
              <a:rPr lang="zh-CN" altLang="en-US" sz="1100" kern="0" dirty="0">
                <a:latin typeface="微软雅黑" pitchFamily="34" charset="-122"/>
                <a:ea typeface="微软雅黑" pitchFamily="34" charset="-122"/>
              </a:rPr>
              <a:t>客户端</a:t>
            </a:r>
            <a:r>
              <a:rPr lang="en-US" altLang="zh-CN" sz="1100" kern="0" dirty="0">
                <a:latin typeface="微软雅黑" pitchFamily="34" charset="-122"/>
                <a:ea typeface="微软雅黑" pitchFamily="34" charset="-122"/>
              </a:rPr>
              <a:t>)</a:t>
            </a:r>
          </a:p>
        </p:txBody>
      </p:sp>
      <p:sp>
        <p:nvSpPr>
          <p:cNvPr id="65" name="Rectangle 40"/>
          <p:cNvSpPr>
            <a:spLocks/>
          </p:cNvSpPr>
          <p:nvPr/>
        </p:nvSpPr>
        <p:spPr bwMode="ltGray">
          <a:xfrm>
            <a:off x="4607688" y="3975765"/>
            <a:ext cx="2335408" cy="359984"/>
          </a:xfrm>
          <a:prstGeom prst="rect">
            <a:avLst/>
          </a:prstGeom>
          <a:ln/>
        </p:spPr>
        <p:style>
          <a:lnRef idx="1">
            <a:schemeClr val="accent1"/>
          </a:lnRef>
          <a:fillRef idx="3">
            <a:schemeClr val="accent1"/>
          </a:fillRef>
          <a:effectRef idx="2">
            <a:schemeClr val="accent1"/>
          </a:effectRef>
          <a:fontRef idx="minor">
            <a:schemeClr val="lt1"/>
          </a:fontRef>
        </p:style>
        <p:txBody>
          <a:bodyPr lIns="47999" tIns="47999" rIns="47999" bIns="47999" anchor="ctr"/>
          <a:lstStyle/>
          <a:p>
            <a:pPr algn="ctr">
              <a:defRPr/>
            </a:pPr>
            <a:r>
              <a:rPr lang="zh-CN" altLang="en-US" sz="1100" kern="0" dirty="0">
                <a:latin typeface="微软雅黑" pitchFamily="34" charset="-122"/>
                <a:ea typeface="微软雅黑" pitchFamily="34" charset="-122"/>
              </a:rPr>
              <a:t>融资申请</a:t>
            </a:r>
            <a:r>
              <a:rPr lang="en-US" altLang="zh-CN" sz="1100" kern="0" dirty="0">
                <a:latin typeface="微软雅黑" pitchFamily="34" charset="-122"/>
                <a:ea typeface="微软雅黑" pitchFamily="34" charset="-122"/>
              </a:rPr>
              <a:t>(</a:t>
            </a:r>
            <a:r>
              <a:rPr lang="zh-CN" altLang="en-US" sz="1100" kern="0" dirty="0">
                <a:latin typeface="微软雅黑" pitchFamily="34" charset="-122"/>
                <a:ea typeface="微软雅黑" pitchFamily="34" charset="-122"/>
              </a:rPr>
              <a:t>代理客户申请</a:t>
            </a:r>
            <a:r>
              <a:rPr lang="en-US" altLang="zh-CN" sz="1100" kern="0" dirty="0">
                <a:latin typeface="微软雅黑" pitchFamily="34" charset="-122"/>
                <a:ea typeface="微软雅黑" pitchFamily="34" charset="-122"/>
              </a:rPr>
              <a:t>)</a:t>
            </a:r>
          </a:p>
        </p:txBody>
      </p:sp>
      <p:sp>
        <p:nvSpPr>
          <p:cNvPr id="66" name="Rectangle 40"/>
          <p:cNvSpPr>
            <a:spLocks/>
          </p:cNvSpPr>
          <p:nvPr/>
        </p:nvSpPr>
        <p:spPr bwMode="ltGray">
          <a:xfrm>
            <a:off x="6846712" y="5545533"/>
            <a:ext cx="1440053" cy="359984"/>
          </a:xfrm>
          <a:prstGeom prst="rect">
            <a:avLst/>
          </a:prstGeom>
          <a:ln/>
        </p:spPr>
        <p:style>
          <a:lnRef idx="1">
            <a:schemeClr val="accent1"/>
          </a:lnRef>
          <a:fillRef idx="3">
            <a:schemeClr val="accent1"/>
          </a:fillRef>
          <a:effectRef idx="2">
            <a:schemeClr val="accent1"/>
          </a:effectRef>
          <a:fontRef idx="minor">
            <a:schemeClr val="lt1"/>
          </a:fontRef>
        </p:style>
        <p:txBody>
          <a:bodyPr lIns="47999" tIns="47999" rIns="47999" bIns="47999" anchor="ctr"/>
          <a:lstStyle/>
          <a:p>
            <a:pPr algn="ctr">
              <a:defRPr/>
            </a:pPr>
            <a:r>
              <a:rPr lang="zh-CN" altLang="en-US" sz="1100" kern="0" dirty="0">
                <a:latin typeface="微软雅黑" pitchFamily="34" charset="-122"/>
                <a:ea typeface="微软雅黑" pitchFamily="34" charset="-122"/>
              </a:rPr>
              <a:t>生成信贷申请</a:t>
            </a:r>
            <a:endParaRPr lang="en-US" altLang="zh-CN" sz="1100" kern="0" dirty="0">
              <a:latin typeface="微软雅黑" pitchFamily="34" charset="-122"/>
              <a:ea typeface="微软雅黑" pitchFamily="34" charset="-122"/>
            </a:endParaRPr>
          </a:p>
        </p:txBody>
      </p:sp>
      <p:sp>
        <p:nvSpPr>
          <p:cNvPr id="67" name="Rectangle 40"/>
          <p:cNvSpPr>
            <a:spLocks/>
          </p:cNvSpPr>
          <p:nvPr/>
        </p:nvSpPr>
        <p:spPr bwMode="ltGray">
          <a:xfrm>
            <a:off x="8858269" y="4241903"/>
            <a:ext cx="1440160" cy="360040"/>
          </a:xfrm>
          <a:prstGeom prst="rect">
            <a:avLst/>
          </a:prstGeom>
          <a:solidFill>
            <a:schemeClr val="accent6">
              <a:lumMod val="75000"/>
            </a:schemeClr>
          </a:solidFill>
          <a:ln/>
        </p:spPr>
        <p:style>
          <a:lnRef idx="1">
            <a:schemeClr val="accent3"/>
          </a:lnRef>
          <a:fillRef idx="3">
            <a:schemeClr val="accent3"/>
          </a:fillRef>
          <a:effectRef idx="2">
            <a:schemeClr val="accent3"/>
          </a:effectRef>
          <a:fontRef idx="minor">
            <a:schemeClr val="lt1"/>
          </a:fontRef>
        </p:style>
        <p:txBody>
          <a:bodyPr lIns="47999" tIns="47999" rIns="47999" bIns="47999" anchor="ctr"/>
          <a:lstStyle/>
          <a:p>
            <a:pPr algn="ctr">
              <a:defRPr/>
            </a:pPr>
            <a:r>
              <a:rPr lang="zh-CN" altLang="en-US" sz="1100" kern="0" dirty="0">
                <a:latin typeface="微软雅黑" pitchFamily="34" charset="-122"/>
                <a:ea typeface="微软雅黑" pitchFamily="34" charset="-122"/>
              </a:rPr>
              <a:t>信贷业务审批</a:t>
            </a:r>
            <a:endParaRPr lang="en-US" altLang="zh-CN" sz="1100" kern="0" dirty="0">
              <a:latin typeface="微软雅黑" pitchFamily="34" charset="-122"/>
              <a:ea typeface="微软雅黑" pitchFamily="34" charset="-122"/>
            </a:endParaRPr>
          </a:p>
        </p:txBody>
      </p:sp>
      <p:sp>
        <p:nvSpPr>
          <p:cNvPr id="68" name="Rectangle 40"/>
          <p:cNvSpPr>
            <a:spLocks/>
          </p:cNvSpPr>
          <p:nvPr/>
        </p:nvSpPr>
        <p:spPr bwMode="ltGray">
          <a:xfrm>
            <a:off x="8784300" y="5458796"/>
            <a:ext cx="1536171" cy="359984"/>
          </a:xfrm>
          <a:prstGeom prst="rect">
            <a:avLst/>
          </a:prstGeom>
          <a:solidFill>
            <a:schemeClr val="accent6">
              <a:lumMod val="75000"/>
            </a:schemeClr>
          </a:solidFill>
          <a:ln/>
        </p:spPr>
        <p:style>
          <a:lnRef idx="1">
            <a:schemeClr val="accent3"/>
          </a:lnRef>
          <a:fillRef idx="3">
            <a:schemeClr val="accent3"/>
          </a:fillRef>
          <a:effectRef idx="2">
            <a:schemeClr val="accent3"/>
          </a:effectRef>
          <a:fontRef idx="minor">
            <a:schemeClr val="lt1"/>
          </a:fontRef>
        </p:style>
        <p:txBody>
          <a:bodyPr lIns="47999" tIns="47999" rIns="47999" bIns="47999" anchor="ctr"/>
          <a:lstStyle/>
          <a:p>
            <a:pPr algn="ctr">
              <a:defRPr/>
            </a:pPr>
            <a:r>
              <a:rPr lang="zh-CN" altLang="en-US" sz="1100" kern="0" dirty="0">
                <a:latin typeface="微软雅黑" pitchFamily="34" charset="-122"/>
                <a:ea typeface="微软雅黑" pitchFamily="34" charset="-122"/>
              </a:rPr>
              <a:t>信贷主合同审批</a:t>
            </a:r>
            <a:endParaRPr lang="en-US" altLang="zh-CN" sz="1100" kern="0" dirty="0">
              <a:latin typeface="微软雅黑" pitchFamily="34" charset="-122"/>
              <a:ea typeface="微软雅黑" pitchFamily="34" charset="-122"/>
            </a:endParaRPr>
          </a:p>
        </p:txBody>
      </p:sp>
      <p:sp>
        <p:nvSpPr>
          <p:cNvPr id="69" name="Rectangle 40"/>
          <p:cNvSpPr>
            <a:spLocks/>
          </p:cNvSpPr>
          <p:nvPr/>
        </p:nvSpPr>
        <p:spPr bwMode="ltGray">
          <a:xfrm>
            <a:off x="10992545" y="5234388"/>
            <a:ext cx="1056011" cy="504000"/>
          </a:xfrm>
          <a:prstGeom prst="rect">
            <a:avLst/>
          </a:prstGeom>
          <a:ln/>
        </p:spPr>
        <p:style>
          <a:lnRef idx="1">
            <a:schemeClr val="accent4"/>
          </a:lnRef>
          <a:fillRef idx="3">
            <a:schemeClr val="accent4"/>
          </a:fillRef>
          <a:effectRef idx="2">
            <a:schemeClr val="accent4"/>
          </a:effectRef>
          <a:fontRef idx="minor">
            <a:schemeClr val="lt1"/>
          </a:fontRef>
        </p:style>
        <p:txBody>
          <a:bodyPr lIns="47999" tIns="47999" rIns="47999" bIns="47999" anchor="ctr"/>
          <a:lstStyle/>
          <a:p>
            <a:pPr algn="ctr">
              <a:defRPr/>
            </a:pPr>
            <a:r>
              <a:rPr lang="zh-CN" altLang="en-US" sz="1100" kern="0" dirty="0">
                <a:latin typeface="微软雅黑" pitchFamily="34" charset="-122"/>
                <a:ea typeface="微软雅黑" pitchFamily="34" charset="-122"/>
              </a:rPr>
              <a:t>核心放款，生成借据</a:t>
            </a:r>
            <a:endParaRPr lang="en-US" altLang="zh-CN" sz="1100" kern="0" dirty="0">
              <a:latin typeface="微软雅黑" pitchFamily="34" charset="-122"/>
              <a:ea typeface="微软雅黑" pitchFamily="34" charset="-122"/>
            </a:endParaRPr>
          </a:p>
        </p:txBody>
      </p:sp>
      <p:sp>
        <p:nvSpPr>
          <p:cNvPr id="70" name="Rectangle 40"/>
          <p:cNvSpPr>
            <a:spLocks/>
          </p:cNvSpPr>
          <p:nvPr/>
        </p:nvSpPr>
        <p:spPr bwMode="ltGray">
          <a:xfrm>
            <a:off x="8784300" y="6235472"/>
            <a:ext cx="1440160" cy="359984"/>
          </a:xfrm>
          <a:prstGeom prst="rect">
            <a:avLst/>
          </a:prstGeom>
          <a:solidFill>
            <a:schemeClr val="accent6">
              <a:lumMod val="75000"/>
            </a:schemeClr>
          </a:solidFill>
          <a:ln/>
        </p:spPr>
        <p:style>
          <a:lnRef idx="1">
            <a:schemeClr val="accent3"/>
          </a:lnRef>
          <a:fillRef idx="3">
            <a:schemeClr val="accent3"/>
          </a:fillRef>
          <a:effectRef idx="2">
            <a:schemeClr val="accent3"/>
          </a:effectRef>
          <a:fontRef idx="minor">
            <a:schemeClr val="lt1"/>
          </a:fontRef>
        </p:style>
        <p:txBody>
          <a:bodyPr lIns="47999" tIns="47999" rIns="47999" bIns="47999" anchor="ctr"/>
          <a:lstStyle/>
          <a:p>
            <a:pPr algn="ctr">
              <a:defRPr/>
            </a:pPr>
            <a:r>
              <a:rPr lang="zh-CN" altLang="en-US" sz="1100" kern="0" dirty="0">
                <a:latin typeface="微软雅黑" pitchFamily="34" charset="-122"/>
                <a:ea typeface="微软雅黑" pitchFamily="34" charset="-122"/>
              </a:rPr>
              <a:t>获取核心借据</a:t>
            </a:r>
            <a:endParaRPr lang="en-US" altLang="zh-CN" sz="1100" kern="0" dirty="0">
              <a:latin typeface="微软雅黑" pitchFamily="34" charset="-122"/>
              <a:ea typeface="微软雅黑" pitchFamily="34" charset="-122"/>
            </a:endParaRPr>
          </a:p>
        </p:txBody>
      </p:sp>
      <p:cxnSp>
        <p:nvCxnSpPr>
          <p:cNvPr id="73" name="直接连接符 72"/>
          <p:cNvCxnSpPr>
            <a:stCxn id="80" idx="0"/>
          </p:cNvCxnSpPr>
          <p:nvPr/>
        </p:nvCxnSpPr>
        <p:spPr bwMode="ltGray">
          <a:xfrm rot="16200000" flipV="1">
            <a:off x="3187027" y="2941631"/>
            <a:ext cx="180703" cy="1555"/>
          </a:xfrm>
          <a:prstGeom prst="line">
            <a:avLst/>
          </a:prstGeom>
          <a:ln>
            <a:headEnd type="triangle" w="med" len="med"/>
            <a:tailEnd type="none" w="med" len="med"/>
          </a:ln>
        </p:spPr>
        <p:style>
          <a:lnRef idx="2">
            <a:schemeClr val="dk1"/>
          </a:lnRef>
          <a:fillRef idx="0">
            <a:schemeClr val="dk1"/>
          </a:fillRef>
          <a:effectRef idx="1">
            <a:schemeClr val="dk1"/>
          </a:effectRef>
          <a:fontRef idx="minor">
            <a:schemeClr val="tx1"/>
          </a:fontRef>
        </p:style>
      </p:cxnSp>
      <p:sp>
        <p:nvSpPr>
          <p:cNvPr id="75" name="Rectangle 4"/>
          <p:cNvSpPr>
            <a:spLocks noChangeArrowheads="1"/>
          </p:cNvSpPr>
          <p:nvPr/>
        </p:nvSpPr>
        <p:spPr bwMode="gray">
          <a:xfrm>
            <a:off x="2259304" y="3928797"/>
            <a:ext cx="4816410" cy="504056"/>
          </a:xfrm>
          <a:prstGeom prst="rect">
            <a:avLst/>
          </a:prstGeom>
          <a:solidFill>
            <a:srgbClr val="4F81BD">
              <a:alpha val="10196"/>
            </a:srgbClr>
          </a:solidFill>
          <a:ln w="19050" algn="ctr">
            <a:solidFill>
              <a:srgbClr val="000000"/>
            </a:solidFill>
            <a:prstDash val="dash"/>
            <a:miter lim="800000"/>
            <a:headEnd/>
            <a:tailEnd/>
          </a:ln>
        </p:spPr>
        <p:txBody>
          <a:bodyPr wrap="none" lIns="121917" tIns="60958" rIns="121917" bIns="60958" anchor="ctr"/>
          <a:lstStyle/>
          <a:p>
            <a:pPr>
              <a:lnSpc>
                <a:spcPct val="50000"/>
              </a:lnSpc>
              <a:spcBef>
                <a:spcPct val="50000"/>
              </a:spcBef>
            </a:pPr>
            <a:endParaRPr lang="zh-CN" altLang="zh-CN" sz="1100" dirty="0">
              <a:solidFill>
                <a:srgbClr val="000000"/>
              </a:solidFill>
              <a:latin typeface="微软雅黑" pitchFamily="34" charset="-122"/>
              <a:ea typeface="微软雅黑" pitchFamily="34" charset="-122"/>
            </a:endParaRPr>
          </a:p>
        </p:txBody>
      </p:sp>
      <p:cxnSp>
        <p:nvCxnSpPr>
          <p:cNvPr id="76" name="直接连接符 75"/>
          <p:cNvCxnSpPr/>
          <p:nvPr/>
        </p:nvCxnSpPr>
        <p:spPr bwMode="ltGray">
          <a:xfrm rot="5400000" flipH="1" flipV="1">
            <a:off x="4196907" y="5325976"/>
            <a:ext cx="367045" cy="2117"/>
          </a:xfrm>
          <a:prstGeom prst="line">
            <a:avLst/>
          </a:prstGeom>
          <a:ln>
            <a:headEnd type="triangle" w="med" len="med"/>
            <a:tailEnd type="none" w="med" len="med"/>
          </a:ln>
        </p:spPr>
        <p:style>
          <a:lnRef idx="2">
            <a:schemeClr val="dk1"/>
          </a:lnRef>
          <a:fillRef idx="0">
            <a:schemeClr val="dk1"/>
          </a:fillRef>
          <a:effectRef idx="1">
            <a:schemeClr val="dk1"/>
          </a:effectRef>
          <a:fontRef idx="minor">
            <a:schemeClr val="tx1"/>
          </a:fontRef>
        </p:style>
      </p:cxnSp>
      <p:cxnSp>
        <p:nvCxnSpPr>
          <p:cNvPr id="77" name="肘形连接符 59"/>
          <p:cNvCxnSpPr>
            <a:cxnSpLocks noChangeShapeType="1"/>
          </p:cNvCxnSpPr>
          <p:nvPr/>
        </p:nvCxnSpPr>
        <p:spPr bwMode="auto">
          <a:xfrm>
            <a:off x="843383" y="1120125"/>
            <a:ext cx="4099983" cy="1130299"/>
          </a:xfrm>
          <a:prstGeom prst="bentConnector3">
            <a:avLst>
              <a:gd name="adj1" fmla="val 50000"/>
            </a:avLst>
          </a:prstGeom>
          <a:noFill/>
          <a:ln w="9525">
            <a:noFill/>
            <a:miter lim="800000"/>
            <a:headEnd/>
            <a:tailEnd type="arrow" w="med" len="med"/>
          </a:ln>
        </p:spPr>
      </p:cxnSp>
      <p:sp>
        <p:nvSpPr>
          <p:cNvPr id="79" name="TextBox 71"/>
          <p:cNvSpPr txBox="1">
            <a:spLocks noChangeArrowheads="1"/>
          </p:cNvSpPr>
          <p:nvPr/>
        </p:nvSpPr>
        <p:spPr bwMode="auto">
          <a:xfrm>
            <a:off x="2586113" y="3278365"/>
            <a:ext cx="246280" cy="292384"/>
          </a:xfrm>
          <a:prstGeom prst="rect">
            <a:avLst/>
          </a:prstGeom>
          <a:noFill/>
          <a:ln w="9525">
            <a:noFill/>
            <a:miter lim="800000"/>
            <a:headEnd/>
            <a:tailEnd/>
          </a:ln>
        </p:spPr>
        <p:txBody>
          <a:bodyPr wrap="none" lIns="121917" tIns="60958" rIns="121917" bIns="60958">
            <a:spAutoFit/>
          </a:bodyPr>
          <a:lstStyle/>
          <a:p>
            <a:endParaRPr lang="zh-CN" altLang="en-US" sz="1100"/>
          </a:p>
        </p:txBody>
      </p:sp>
      <p:sp>
        <p:nvSpPr>
          <p:cNvPr id="80" name="菱形 79"/>
          <p:cNvSpPr/>
          <p:nvPr/>
        </p:nvSpPr>
        <p:spPr bwMode="auto">
          <a:xfrm>
            <a:off x="2668555" y="3032760"/>
            <a:ext cx="1219200" cy="482352"/>
          </a:xfrm>
          <a:prstGeom prst="diamond">
            <a:avLst/>
          </a:prstGeom>
          <a:solidFill>
            <a:srgbClr val="A4852C"/>
          </a:solidFill>
          <a:ln/>
          <a:extLst/>
        </p:spPr>
        <p:style>
          <a:lnRef idx="0">
            <a:schemeClr val="accent1"/>
          </a:lnRef>
          <a:fillRef idx="3">
            <a:schemeClr val="accent1"/>
          </a:fillRef>
          <a:effectRef idx="3">
            <a:schemeClr val="accent1"/>
          </a:effectRef>
          <a:fontRef idx="minor">
            <a:schemeClr val="lt1"/>
          </a:fontRef>
        </p:style>
        <p:txBody>
          <a:bodyPr lIns="121917" tIns="60958" rIns="121917" bIns="60958"/>
          <a:lstStyle/>
          <a:p>
            <a:pPr algn="ctr">
              <a:spcBef>
                <a:spcPct val="20000"/>
              </a:spcBef>
              <a:defRPr/>
            </a:pPr>
            <a:endParaRPr lang="zh-CN" altLang="en-US" sz="1100" dirty="0">
              <a:solidFill>
                <a:schemeClr val="tx1"/>
              </a:solidFill>
              <a:ea typeface="仿宋_GB2312" pitchFamily="49" charset="-122"/>
            </a:endParaRPr>
          </a:p>
        </p:txBody>
      </p:sp>
      <p:cxnSp>
        <p:nvCxnSpPr>
          <p:cNvPr id="82" name="直接连接符 81"/>
          <p:cNvCxnSpPr/>
          <p:nvPr/>
        </p:nvCxnSpPr>
        <p:spPr bwMode="ltGray">
          <a:xfrm flipV="1">
            <a:off x="3291371" y="3533421"/>
            <a:ext cx="0" cy="431800"/>
          </a:xfrm>
          <a:prstGeom prst="line">
            <a:avLst/>
          </a:prstGeom>
          <a:ln>
            <a:headEnd type="triangle" w="med" len="med"/>
            <a:tailEnd type="none" w="med" len="med"/>
          </a:ln>
        </p:spPr>
        <p:style>
          <a:lnRef idx="2">
            <a:schemeClr val="dk1"/>
          </a:lnRef>
          <a:fillRef idx="0">
            <a:schemeClr val="dk1"/>
          </a:fillRef>
          <a:effectRef idx="1">
            <a:schemeClr val="dk1"/>
          </a:effectRef>
          <a:fontRef idx="minor">
            <a:schemeClr val="tx1"/>
          </a:fontRef>
        </p:style>
      </p:cxnSp>
      <p:sp>
        <p:nvSpPr>
          <p:cNvPr id="83" name="流程图: 过程 82"/>
          <p:cNvSpPr/>
          <p:nvPr/>
        </p:nvSpPr>
        <p:spPr bwMode="auto">
          <a:xfrm>
            <a:off x="3000716" y="3564221"/>
            <a:ext cx="192617" cy="215899"/>
          </a:xfrm>
          <a:prstGeom prst="flowChartProcess">
            <a:avLst/>
          </a:prstGeom>
          <a:solidFill>
            <a:schemeClr val="bg1"/>
          </a:solidFill>
          <a:ln>
            <a:noFill/>
          </a:ln>
          <a:effectLst/>
          <a:extLst/>
        </p:spPr>
        <p:txBody>
          <a:bodyPr lIns="121917" tIns="60958" rIns="121917" bIns="60958"/>
          <a:lstStyle/>
          <a:p>
            <a:pPr algn="ctr">
              <a:spcBef>
                <a:spcPct val="20000"/>
              </a:spcBef>
              <a:defRPr/>
            </a:pPr>
            <a:r>
              <a:rPr lang="zh-CN" altLang="en-US" sz="1100" dirty="0">
                <a:latin typeface="Arial" charset="0"/>
              </a:rPr>
              <a:t>是</a:t>
            </a:r>
          </a:p>
        </p:txBody>
      </p:sp>
      <p:sp>
        <p:nvSpPr>
          <p:cNvPr id="86" name="菱形 85"/>
          <p:cNvSpPr/>
          <p:nvPr/>
        </p:nvSpPr>
        <p:spPr bwMode="auto">
          <a:xfrm>
            <a:off x="3428982" y="5519957"/>
            <a:ext cx="1920213" cy="576063"/>
          </a:xfrm>
          <a:prstGeom prst="diamond">
            <a:avLst/>
          </a:prstGeom>
          <a:solidFill>
            <a:srgbClr val="A4852C"/>
          </a:solidFill>
          <a:ln/>
          <a:extLst/>
        </p:spPr>
        <p:style>
          <a:lnRef idx="0">
            <a:schemeClr val="accent1"/>
          </a:lnRef>
          <a:fillRef idx="3">
            <a:schemeClr val="accent1"/>
          </a:fillRef>
          <a:effectRef idx="3">
            <a:schemeClr val="accent1"/>
          </a:effectRef>
          <a:fontRef idx="minor">
            <a:schemeClr val="lt1"/>
          </a:fontRef>
        </p:style>
        <p:txBody>
          <a:bodyPr lIns="121917" tIns="60958" rIns="121917" bIns="60958"/>
          <a:lstStyle/>
          <a:p>
            <a:pPr algn="ctr">
              <a:spcBef>
                <a:spcPct val="20000"/>
              </a:spcBef>
              <a:defRPr/>
            </a:pPr>
            <a:endParaRPr lang="zh-CN" altLang="en-US" sz="1100" dirty="0">
              <a:solidFill>
                <a:schemeClr val="tx1"/>
              </a:solidFill>
              <a:ea typeface="仿宋_GB2312" pitchFamily="49" charset="-122"/>
            </a:endParaRPr>
          </a:p>
        </p:txBody>
      </p:sp>
      <p:sp>
        <p:nvSpPr>
          <p:cNvPr id="87" name="TextBox 104"/>
          <p:cNvSpPr txBox="1">
            <a:spLocks noChangeArrowheads="1"/>
          </p:cNvSpPr>
          <p:nvPr/>
        </p:nvSpPr>
        <p:spPr bwMode="auto">
          <a:xfrm>
            <a:off x="3927573" y="5524515"/>
            <a:ext cx="810472" cy="461661"/>
          </a:xfrm>
          <a:prstGeom prst="rect">
            <a:avLst/>
          </a:prstGeom>
          <a:noFill/>
          <a:ln w="9525">
            <a:noFill/>
            <a:miter lim="800000"/>
            <a:headEnd/>
            <a:tailEnd/>
          </a:ln>
        </p:spPr>
        <p:txBody>
          <a:bodyPr wrap="none" lIns="121917" tIns="60958" rIns="121917" bIns="60958">
            <a:spAutoFit/>
          </a:bodyPr>
          <a:lstStyle/>
          <a:p>
            <a:r>
              <a:rPr lang="zh-CN" altLang="en-US" sz="1100" dirty="0">
                <a:solidFill>
                  <a:schemeClr val="bg1"/>
                </a:solidFill>
              </a:rPr>
              <a:t>提交校验</a:t>
            </a:r>
            <a:endParaRPr lang="en-US" altLang="zh-CN" sz="1100" dirty="0">
              <a:solidFill>
                <a:schemeClr val="bg1"/>
              </a:solidFill>
            </a:endParaRPr>
          </a:p>
          <a:p>
            <a:r>
              <a:rPr lang="zh-CN" altLang="en-US" sz="1100" dirty="0">
                <a:solidFill>
                  <a:schemeClr val="bg1"/>
                </a:solidFill>
              </a:rPr>
              <a:t>是否通过</a:t>
            </a:r>
          </a:p>
        </p:txBody>
      </p:sp>
      <p:cxnSp>
        <p:nvCxnSpPr>
          <p:cNvPr id="88" name="直接连接符 87"/>
          <p:cNvCxnSpPr/>
          <p:nvPr/>
        </p:nvCxnSpPr>
        <p:spPr bwMode="ltGray">
          <a:xfrm rot="10800000">
            <a:off x="5333995" y="5799756"/>
            <a:ext cx="1512717" cy="10509"/>
          </a:xfrm>
          <a:prstGeom prst="line">
            <a:avLst/>
          </a:prstGeom>
          <a:ln w="19050">
            <a:solidFill>
              <a:schemeClr val="bg2">
                <a:lumMod val="2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89" name="流程图: 过程 88"/>
          <p:cNvSpPr/>
          <p:nvPr/>
        </p:nvSpPr>
        <p:spPr bwMode="auto">
          <a:xfrm>
            <a:off x="5835931" y="5546888"/>
            <a:ext cx="190500" cy="215899"/>
          </a:xfrm>
          <a:prstGeom prst="flowChartProcess">
            <a:avLst/>
          </a:prstGeom>
          <a:solidFill>
            <a:schemeClr val="bg1"/>
          </a:solidFill>
          <a:ln>
            <a:noFill/>
          </a:ln>
          <a:effectLst/>
          <a:extLst/>
        </p:spPr>
        <p:txBody>
          <a:bodyPr lIns="121917" tIns="60958" rIns="121917" bIns="60958"/>
          <a:lstStyle/>
          <a:p>
            <a:pPr algn="ctr">
              <a:spcBef>
                <a:spcPct val="20000"/>
              </a:spcBef>
              <a:defRPr/>
            </a:pPr>
            <a:r>
              <a:rPr lang="zh-CN" altLang="en-US" sz="1100" dirty="0">
                <a:latin typeface="Arial" charset="0"/>
              </a:rPr>
              <a:t>是</a:t>
            </a:r>
          </a:p>
        </p:txBody>
      </p:sp>
      <p:sp>
        <p:nvSpPr>
          <p:cNvPr id="91" name="流程图: 过程 90"/>
          <p:cNvSpPr/>
          <p:nvPr/>
        </p:nvSpPr>
        <p:spPr bwMode="auto">
          <a:xfrm>
            <a:off x="3127144" y="5334013"/>
            <a:ext cx="287867" cy="217488"/>
          </a:xfrm>
          <a:prstGeom prst="flowChartProcess">
            <a:avLst/>
          </a:prstGeom>
          <a:solidFill>
            <a:schemeClr val="bg1"/>
          </a:solidFill>
          <a:ln>
            <a:noFill/>
          </a:ln>
          <a:effectLst/>
          <a:extLst/>
        </p:spPr>
        <p:txBody>
          <a:bodyPr lIns="121917" tIns="60958" rIns="121917" bIns="60958"/>
          <a:lstStyle/>
          <a:p>
            <a:pPr algn="ctr">
              <a:spcBef>
                <a:spcPct val="20000"/>
              </a:spcBef>
              <a:defRPr/>
            </a:pPr>
            <a:r>
              <a:rPr lang="zh-CN" altLang="en-US" sz="1100" dirty="0">
                <a:latin typeface="Arial" charset="0"/>
              </a:rPr>
              <a:t>否</a:t>
            </a:r>
          </a:p>
        </p:txBody>
      </p:sp>
      <p:cxnSp>
        <p:nvCxnSpPr>
          <p:cNvPr id="93" name="直接连接符 92"/>
          <p:cNvCxnSpPr/>
          <p:nvPr/>
        </p:nvCxnSpPr>
        <p:spPr bwMode="ltGray">
          <a:xfrm rot="16200000" flipV="1">
            <a:off x="9168683" y="5064932"/>
            <a:ext cx="767406" cy="1"/>
          </a:xfrm>
          <a:prstGeom prst="line">
            <a:avLst/>
          </a:prstGeom>
          <a:ln>
            <a:headEnd type="triangle" w="med" len="med"/>
            <a:tailEnd type="none" w="med" len="med"/>
          </a:ln>
        </p:spPr>
        <p:style>
          <a:lnRef idx="2">
            <a:schemeClr val="dk1"/>
          </a:lnRef>
          <a:fillRef idx="0">
            <a:schemeClr val="dk1"/>
          </a:fillRef>
          <a:effectRef idx="1">
            <a:schemeClr val="dk1"/>
          </a:effectRef>
          <a:fontRef idx="minor">
            <a:schemeClr val="tx1"/>
          </a:fontRef>
        </p:style>
      </p:cxnSp>
      <p:cxnSp>
        <p:nvCxnSpPr>
          <p:cNvPr id="94" name="直接连接符 93"/>
          <p:cNvCxnSpPr/>
          <p:nvPr/>
        </p:nvCxnSpPr>
        <p:spPr bwMode="ltGray">
          <a:xfrm flipH="1">
            <a:off x="10320469" y="5602045"/>
            <a:ext cx="672184" cy="712"/>
          </a:xfrm>
          <a:prstGeom prst="line">
            <a:avLst/>
          </a:prstGeom>
          <a:ln>
            <a:headEnd type="triangle" w="med" len="med"/>
            <a:tailEnd type="none" w="med" len="med"/>
          </a:ln>
        </p:spPr>
        <p:style>
          <a:lnRef idx="2">
            <a:schemeClr val="dk1"/>
          </a:lnRef>
          <a:fillRef idx="0">
            <a:schemeClr val="dk1"/>
          </a:fillRef>
          <a:effectRef idx="1">
            <a:schemeClr val="dk1"/>
          </a:effectRef>
          <a:fontRef idx="minor">
            <a:schemeClr val="tx1"/>
          </a:fontRef>
        </p:style>
      </p:cxnSp>
      <p:cxnSp>
        <p:nvCxnSpPr>
          <p:cNvPr id="95" name="肘形连接符 62"/>
          <p:cNvCxnSpPr/>
          <p:nvPr/>
        </p:nvCxnSpPr>
        <p:spPr bwMode="auto">
          <a:xfrm rot="5400000">
            <a:off x="10512597" y="5491416"/>
            <a:ext cx="720000" cy="1200000"/>
          </a:xfrm>
          <a:prstGeom prst="bentConnector2">
            <a:avLst/>
          </a:prstGeom>
          <a:ln>
            <a:tailEnd type="arrow"/>
          </a:ln>
          <a:extLst/>
        </p:spPr>
        <p:style>
          <a:lnRef idx="2">
            <a:schemeClr val="dk1"/>
          </a:lnRef>
          <a:fillRef idx="0">
            <a:schemeClr val="dk1"/>
          </a:fillRef>
          <a:effectRef idx="1">
            <a:schemeClr val="dk1"/>
          </a:effectRef>
          <a:fontRef idx="minor">
            <a:schemeClr val="tx1"/>
          </a:fontRef>
        </p:style>
      </p:cxnSp>
      <p:cxnSp>
        <p:nvCxnSpPr>
          <p:cNvPr id="96" name="直接连接符 95"/>
          <p:cNvCxnSpPr/>
          <p:nvPr/>
        </p:nvCxnSpPr>
        <p:spPr bwMode="ltGray">
          <a:xfrm>
            <a:off x="6672065" y="6451497"/>
            <a:ext cx="2112235" cy="0"/>
          </a:xfrm>
          <a:prstGeom prst="line">
            <a:avLst/>
          </a:prstGeom>
          <a:ln w="19050">
            <a:solidFill>
              <a:schemeClr val="bg2">
                <a:lumMod val="2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7" name="直接连接符 96"/>
          <p:cNvCxnSpPr/>
          <p:nvPr/>
        </p:nvCxnSpPr>
        <p:spPr bwMode="ltGray">
          <a:xfrm>
            <a:off x="4271797" y="6451497"/>
            <a:ext cx="863600" cy="0"/>
          </a:xfrm>
          <a:prstGeom prst="line">
            <a:avLst/>
          </a:prstGeom>
          <a:ln w="19050">
            <a:solidFill>
              <a:schemeClr val="bg2">
                <a:lumMod val="2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99" name="TextBox 171"/>
          <p:cNvSpPr txBox="1">
            <a:spLocks noChangeArrowheads="1"/>
          </p:cNvSpPr>
          <p:nvPr/>
        </p:nvSpPr>
        <p:spPr bwMode="auto">
          <a:xfrm>
            <a:off x="2872694" y="3100252"/>
            <a:ext cx="810472" cy="292384"/>
          </a:xfrm>
          <a:prstGeom prst="rect">
            <a:avLst/>
          </a:prstGeom>
          <a:noFill/>
          <a:ln w="9525">
            <a:noFill/>
            <a:miter lim="800000"/>
            <a:headEnd/>
            <a:tailEnd/>
          </a:ln>
        </p:spPr>
        <p:txBody>
          <a:bodyPr wrap="none" lIns="121917" tIns="60958" rIns="121917" bIns="60958">
            <a:spAutoFit/>
          </a:bodyPr>
          <a:lstStyle/>
          <a:p>
            <a:r>
              <a:rPr lang="zh-CN" altLang="en-US" sz="1100" dirty="0">
                <a:solidFill>
                  <a:schemeClr val="bg1"/>
                </a:solidFill>
              </a:rPr>
              <a:t>是否受理</a:t>
            </a:r>
            <a:endParaRPr lang="en-US" altLang="zh-CN" sz="1100" dirty="0">
              <a:solidFill>
                <a:schemeClr val="bg1"/>
              </a:solidFill>
            </a:endParaRPr>
          </a:p>
        </p:txBody>
      </p:sp>
      <p:cxnSp>
        <p:nvCxnSpPr>
          <p:cNvPr id="102" name="肘形连接符 62"/>
          <p:cNvCxnSpPr>
            <a:stCxn id="80" idx="1"/>
            <a:endCxn id="231" idx="3"/>
          </p:cNvCxnSpPr>
          <p:nvPr/>
        </p:nvCxnSpPr>
        <p:spPr bwMode="auto">
          <a:xfrm rot="10800000" flipV="1">
            <a:off x="1544289" y="3273936"/>
            <a:ext cx="1124267" cy="483816"/>
          </a:xfrm>
          <a:prstGeom prst="bentConnector3">
            <a:avLst>
              <a:gd name="adj1" fmla="val 50000"/>
            </a:avLst>
          </a:prstGeom>
          <a:ln>
            <a:solidFill>
              <a:srgbClr val="FF0000"/>
            </a:solidFill>
            <a:tailEnd type="arrow"/>
          </a:ln>
          <a:extLst/>
        </p:spPr>
        <p:style>
          <a:lnRef idx="2">
            <a:schemeClr val="dk1"/>
          </a:lnRef>
          <a:fillRef idx="0">
            <a:schemeClr val="dk1"/>
          </a:fillRef>
          <a:effectRef idx="1">
            <a:schemeClr val="dk1"/>
          </a:effectRef>
          <a:fontRef idx="minor">
            <a:schemeClr val="tx1"/>
          </a:fontRef>
        </p:style>
      </p:cxnSp>
      <p:sp>
        <p:nvSpPr>
          <p:cNvPr id="103" name="流程图: 过程 102"/>
          <p:cNvSpPr/>
          <p:nvPr/>
        </p:nvSpPr>
        <p:spPr bwMode="auto">
          <a:xfrm>
            <a:off x="2016725" y="2885441"/>
            <a:ext cx="1143035" cy="119384"/>
          </a:xfrm>
          <a:prstGeom prst="flowChartProcess">
            <a:avLst/>
          </a:prstGeom>
          <a:solidFill>
            <a:schemeClr val="bg1"/>
          </a:solidFill>
          <a:ln>
            <a:noFill/>
          </a:ln>
          <a:effectLst/>
          <a:extLst/>
        </p:spPr>
        <p:txBody>
          <a:bodyPr lIns="121917" tIns="60958" rIns="121917" bIns="60958"/>
          <a:lstStyle/>
          <a:p>
            <a:pPr algn="ctr">
              <a:spcBef>
                <a:spcPct val="20000"/>
              </a:spcBef>
              <a:defRPr/>
            </a:pPr>
            <a:r>
              <a:rPr lang="zh-CN" altLang="en-US" sz="1100" dirty="0">
                <a:latin typeface="Arial" charset="0"/>
              </a:rPr>
              <a:t>否，退回</a:t>
            </a:r>
          </a:p>
        </p:txBody>
      </p:sp>
      <p:cxnSp>
        <p:nvCxnSpPr>
          <p:cNvPr id="105" name="肘形连接符 104"/>
          <p:cNvCxnSpPr/>
          <p:nvPr/>
        </p:nvCxnSpPr>
        <p:spPr>
          <a:xfrm flipV="1">
            <a:off x="7429510" y="4381508"/>
            <a:ext cx="1428759" cy="1143009"/>
          </a:xfrm>
          <a:prstGeom prst="bentConnector3">
            <a:avLst>
              <a:gd name="adj1" fmla="val 1803"/>
            </a:avLst>
          </a:prstGeom>
          <a:ln>
            <a:tailEnd type="arrow"/>
          </a:ln>
        </p:spPr>
        <p:style>
          <a:lnRef idx="2">
            <a:schemeClr val="dk1"/>
          </a:lnRef>
          <a:fillRef idx="0">
            <a:schemeClr val="dk1"/>
          </a:fillRef>
          <a:effectRef idx="1">
            <a:schemeClr val="dk1"/>
          </a:effectRef>
          <a:fontRef idx="minor">
            <a:schemeClr val="tx1"/>
          </a:fontRef>
        </p:style>
      </p:cxnSp>
      <p:cxnSp>
        <p:nvCxnSpPr>
          <p:cNvPr id="56" name="直接连接符 2"/>
          <p:cNvCxnSpPr>
            <a:cxnSpLocks noChangeShapeType="1"/>
          </p:cNvCxnSpPr>
          <p:nvPr/>
        </p:nvCxnSpPr>
        <p:spPr bwMode="auto">
          <a:xfrm rot="5400000">
            <a:off x="-1128242" y="3829504"/>
            <a:ext cx="5933106" cy="41938"/>
          </a:xfrm>
          <a:prstGeom prst="line">
            <a:avLst/>
          </a:prstGeom>
          <a:noFill/>
          <a:ln w="19050" algn="ctr">
            <a:solidFill>
              <a:srgbClr val="595959"/>
            </a:solidFill>
            <a:prstDash val="dash"/>
            <a:miter lim="800000"/>
            <a:headEnd/>
            <a:tailEnd/>
          </a:ln>
        </p:spPr>
      </p:cxnSp>
      <p:sp>
        <p:nvSpPr>
          <p:cNvPr id="106" name="Rectangle 40"/>
          <p:cNvSpPr>
            <a:spLocks/>
          </p:cNvSpPr>
          <p:nvPr/>
        </p:nvSpPr>
        <p:spPr bwMode="ltGray">
          <a:xfrm>
            <a:off x="2567345" y="1290307"/>
            <a:ext cx="1372292" cy="478433"/>
          </a:xfrm>
          <a:prstGeom prst="rect">
            <a:avLst/>
          </a:prstGeom>
          <a:solidFill>
            <a:srgbClr val="0070C0"/>
          </a:solidFill>
          <a:ln/>
        </p:spPr>
        <p:style>
          <a:lnRef idx="1">
            <a:schemeClr val="accent2"/>
          </a:lnRef>
          <a:fillRef idx="3">
            <a:schemeClr val="accent2"/>
          </a:fillRef>
          <a:effectRef idx="2">
            <a:schemeClr val="accent2"/>
          </a:effectRef>
          <a:fontRef idx="minor">
            <a:schemeClr val="lt1"/>
          </a:fontRef>
        </p:style>
        <p:txBody>
          <a:bodyPr lIns="47999" tIns="47999" rIns="47999" bIns="47999" anchor="ctr"/>
          <a:lstStyle/>
          <a:p>
            <a:pPr>
              <a:defRPr/>
            </a:pPr>
            <a:r>
              <a:rPr lang="zh-CN" altLang="en-US" sz="1100" kern="0" dirty="0">
                <a:latin typeface="微软雅黑" pitchFamily="34" charset="-122"/>
                <a:ea typeface="微软雅黑" pitchFamily="34" charset="-122"/>
              </a:rPr>
              <a:t>在线融资要素维护及在线业务开办</a:t>
            </a:r>
            <a:endParaRPr lang="en-US" altLang="zh-CN" sz="1100" kern="0" dirty="0">
              <a:latin typeface="微软雅黑" pitchFamily="34" charset="-122"/>
              <a:ea typeface="微软雅黑" pitchFamily="34" charset="-122"/>
            </a:endParaRPr>
          </a:p>
        </p:txBody>
      </p:sp>
      <p:cxnSp>
        <p:nvCxnSpPr>
          <p:cNvPr id="112" name="直接连接符 111"/>
          <p:cNvCxnSpPr/>
          <p:nvPr/>
        </p:nvCxnSpPr>
        <p:spPr bwMode="ltGray">
          <a:xfrm>
            <a:off x="1904971" y="1552975"/>
            <a:ext cx="571504" cy="2117"/>
          </a:xfrm>
          <a:prstGeom prst="line">
            <a:avLst/>
          </a:prstGeom>
          <a:ln w="38100">
            <a:solidFill>
              <a:schemeClr val="bg2">
                <a:lumMod val="2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13" name="Rectangle 40"/>
          <p:cNvSpPr>
            <a:spLocks/>
          </p:cNvSpPr>
          <p:nvPr/>
        </p:nvSpPr>
        <p:spPr bwMode="ltGray">
          <a:xfrm>
            <a:off x="4746116" y="1317958"/>
            <a:ext cx="1934653" cy="327962"/>
          </a:xfrm>
          <a:prstGeom prst="rect">
            <a:avLst/>
          </a:prstGeom>
          <a:ln/>
        </p:spPr>
        <p:style>
          <a:lnRef idx="1">
            <a:schemeClr val="accent1"/>
          </a:lnRef>
          <a:fillRef idx="3">
            <a:schemeClr val="accent1"/>
          </a:fillRef>
          <a:effectRef idx="2">
            <a:schemeClr val="accent1"/>
          </a:effectRef>
          <a:fontRef idx="minor">
            <a:schemeClr val="lt1"/>
          </a:fontRef>
        </p:style>
        <p:txBody>
          <a:bodyPr lIns="47999" tIns="47999" rIns="47999" bIns="47999" anchor="ctr"/>
          <a:lstStyle/>
          <a:p>
            <a:pPr algn="ctr">
              <a:defRPr/>
            </a:pPr>
            <a:r>
              <a:rPr lang="zh-CN" altLang="en-US" sz="1100" kern="0" dirty="0">
                <a:latin typeface="微软雅黑" pitchFamily="34" charset="-122"/>
                <a:ea typeface="微软雅黑" pitchFamily="34" charset="-122"/>
              </a:rPr>
              <a:t>框架协议签订</a:t>
            </a:r>
            <a:endParaRPr lang="en-US" altLang="zh-CN" sz="1100" kern="0" dirty="0">
              <a:latin typeface="微软雅黑" pitchFamily="34" charset="-122"/>
              <a:ea typeface="微软雅黑" pitchFamily="34" charset="-122"/>
            </a:endParaRPr>
          </a:p>
        </p:txBody>
      </p:sp>
      <p:cxnSp>
        <p:nvCxnSpPr>
          <p:cNvPr id="119" name="直接连接符 118"/>
          <p:cNvCxnSpPr/>
          <p:nvPr/>
        </p:nvCxnSpPr>
        <p:spPr bwMode="ltGray">
          <a:xfrm>
            <a:off x="6873248" y="1459328"/>
            <a:ext cx="1428760" cy="2117"/>
          </a:xfrm>
          <a:prstGeom prst="line">
            <a:avLst/>
          </a:prstGeom>
          <a:ln w="38100">
            <a:solidFill>
              <a:schemeClr val="bg2">
                <a:lumMod val="2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37" name="Rectangle 40"/>
          <p:cNvSpPr>
            <a:spLocks/>
          </p:cNvSpPr>
          <p:nvPr/>
        </p:nvSpPr>
        <p:spPr bwMode="ltGray">
          <a:xfrm>
            <a:off x="3286619" y="4701744"/>
            <a:ext cx="2237877" cy="512513"/>
          </a:xfrm>
          <a:prstGeom prst="rect">
            <a:avLst/>
          </a:prstGeom>
          <a:ln/>
        </p:spPr>
        <p:style>
          <a:lnRef idx="1">
            <a:schemeClr val="accent1"/>
          </a:lnRef>
          <a:fillRef idx="3">
            <a:schemeClr val="accent1"/>
          </a:fillRef>
          <a:effectRef idx="2">
            <a:schemeClr val="accent1"/>
          </a:effectRef>
          <a:fontRef idx="minor">
            <a:schemeClr val="lt1"/>
          </a:fontRef>
        </p:style>
        <p:txBody>
          <a:bodyPr lIns="47999" tIns="47999" rIns="47999" bIns="47999" anchor="ctr"/>
          <a:lstStyle/>
          <a:p>
            <a:pPr algn="ctr">
              <a:defRPr/>
            </a:pPr>
            <a:r>
              <a:rPr lang="zh-CN" altLang="en-US" sz="1100" kern="0" dirty="0">
                <a:latin typeface="微软雅黑" pitchFamily="34" charset="-122"/>
                <a:ea typeface="微软雅黑" pitchFamily="34" charset="-122"/>
              </a:rPr>
              <a:t>放款审核</a:t>
            </a:r>
            <a:endParaRPr lang="en-US" altLang="zh-CN" sz="1100" kern="0" dirty="0">
              <a:latin typeface="微软雅黑" pitchFamily="34" charset="-122"/>
              <a:ea typeface="微软雅黑" pitchFamily="34" charset="-122"/>
            </a:endParaRPr>
          </a:p>
        </p:txBody>
      </p:sp>
      <p:cxnSp>
        <p:nvCxnSpPr>
          <p:cNvPr id="144" name="直接连接符 143"/>
          <p:cNvCxnSpPr/>
          <p:nvPr/>
        </p:nvCxnSpPr>
        <p:spPr bwMode="ltGray">
          <a:xfrm flipV="1">
            <a:off x="4381488" y="4484379"/>
            <a:ext cx="0" cy="215899"/>
          </a:xfrm>
          <a:prstGeom prst="line">
            <a:avLst/>
          </a:prstGeom>
          <a:ln>
            <a:headEnd type="triangle" w="med" len="med"/>
            <a:tailEnd type="none" w="med" len="med"/>
          </a:ln>
        </p:spPr>
        <p:style>
          <a:lnRef idx="2">
            <a:schemeClr val="dk1"/>
          </a:lnRef>
          <a:fillRef idx="0">
            <a:schemeClr val="dk1"/>
          </a:fillRef>
          <a:effectRef idx="1">
            <a:schemeClr val="dk1"/>
          </a:effectRef>
          <a:fontRef idx="minor">
            <a:schemeClr val="tx1"/>
          </a:fontRef>
        </p:style>
      </p:cxnSp>
      <p:sp>
        <p:nvSpPr>
          <p:cNvPr id="155" name="Rectangle 40"/>
          <p:cNvSpPr>
            <a:spLocks/>
          </p:cNvSpPr>
          <p:nvPr/>
        </p:nvSpPr>
        <p:spPr bwMode="ltGray">
          <a:xfrm>
            <a:off x="10874411" y="2258246"/>
            <a:ext cx="1246469" cy="504000"/>
          </a:xfrm>
          <a:prstGeom prst="rect">
            <a:avLst/>
          </a:prstGeom>
          <a:ln/>
        </p:spPr>
        <p:style>
          <a:lnRef idx="1">
            <a:schemeClr val="accent4"/>
          </a:lnRef>
          <a:fillRef idx="3">
            <a:schemeClr val="accent4"/>
          </a:fillRef>
          <a:effectRef idx="2">
            <a:schemeClr val="accent4"/>
          </a:effectRef>
          <a:fontRef idx="minor">
            <a:schemeClr val="lt1"/>
          </a:fontRef>
        </p:style>
        <p:txBody>
          <a:bodyPr lIns="47999" tIns="47999" rIns="47999" bIns="47999" anchor="ctr"/>
          <a:lstStyle/>
          <a:p>
            <a:pPr algn="ctr">
              <a:defRPr/>
            </a:pPr>
            <a:r>
              <a:rPr lang="zh-CN" altLang="en-US" sz="1100" kern="0" dirty="0">
                <a:latin typeface="微软雅黑" pitchFamily="34" charset="-122"/>
                <a:ea typeface="微软雅黑" pitchFamily="34" charset="-122"/>
              </a:rPr>
              <a:t>产生银票据号码</a:t>
            </a:r>
            <a:endParaRPr lang="en-US" altLang="zh-CN" sz="1100" kern="0" dirty="0">
              <a:latin typeface="微软雅黑" pitchFamily="34" charset="-122"/>
              <a:ea typeface="微软雅黑" pitchFamily="34" charset="-122"/>
            </a:endParaRPr>
          </a:p>
        </p:txBody>
      </p:sp>
      <p:sp>
        <p:nvSpPr>
          <p:cNvPr id="158" name="Rectangle 40"/>
          <p:cNvSpPr>
            <a:spLocks/>
          </p:cNvSpPr>
          <p:nvPr/>
        </p:nvSpPr>
        <p:spPr bwMode="ltGray">
          <a:xfrm>
            <a:off x="8793499" y="2645408"/>
            <a:ext cx="1619261" cy="360040"/>
          </a:xfrm>
          <a:prstGeom prst="rect">
            <a:avLst/>
          </a:prstGeom>
          <a:solidFill>
            <a:schemeClr val="accent6">
              <a:lumMod val="75000"/>
            </a:schemeClr>
          </a:solidFill>
          <a:ln/>
        </p:spPr>
        <p:style>
          <a:lnRef idx="1">
            <a:schemeClr val="accent3"/>
          </a:lnRef>
          <a:fillRef idx="3">
            <a:schemeClr val="accent3"/>
          </a:fillRef>
          <a:effectRef idx="2">
            <a:schemeClr val="accent3"/>
          </a:effectRef>
          <a:fontRef idx="minor">
            <a:schemeClr val="lt1"/>
          </a:fontRef>
        </p:style>
        <p:txBody>
          <a:bodyPr lIns="47999" tIns="47999" rIns="47999" bIns="47999" anchor="ctr"/>
          <a:lstStyle/>
          <a:p>
            <a:pPr algn="ctr">
              <a:defRPr/>
            </a:pPr>
            <a:r>
              <a:rPr lang="zh-CN" altLang="en-US" sz="1100" kern="0" dirty="0">
                <a:latin typeface="微软雅黑" pitchFamily="34" charset="-122"/>
                <a:ea typeface="微软雅黑" pitchFamily="34" charset="-122"/>
              </a:rPr>
              <a:t>生成影像批次号</a:t>
            </a:r>
            <a:endParaRPr lang="en-US" altLang="zh-CN" sz="1100" kern="0" dirty="0">
              <a:latin typeface="微软雅黑" pitchFamily="34" charset="-122"/>
              <a:ea typeface="微软雅黑" pitchFamily="34" charset="-122"/>
            </a:endParaRPr>
          </a:p>
        </p:txBody>
      </p:sp>
      <p:cxnSp>
        <p:nvCxnSpPr>
          <p:cNvPr id="159" name="直接连接符 158"/>
          <p:cNvCxnSpPr/>
          <p:nvPr/>
        </p:nvCxnSpPr>
        <p:spPr bwMode="ltGray">
          <a:xfrm rot="10800000" flipV="1">
            <a:off x="4201874" y="2791826"/>
            <a:ext cx="4556772" cy="18200"/>
          </a:xfrm>
          <a:prstGeom prst="line">
            <a:avLst/>
          </a:prstGeom>
          <a:ln>
            <a:headEnd type="triangle" w="med" len="med"/>
            <a:tailEnd type="none" w="med" len="med"/>
          </a:ln>
        </p:spPr>
        <p:style>
          <a:lnRef idx="2">
            <a:schemeClr val="dk1"/>
          </a:lnRef>
          <a:fillRef idx="0">
            <a:schemeClr val="dk1"/>
          </a:fillRef>
          <a:effectRef idx="1">
            <a:schemeClr val="dk1"/>
          </a:effectRef>
          <a:fontRef idx="minor">
            <a:schemeClr val="tx1"/>
          </a:fontRef>
        </p:style>
      </p:cxnSp>
      <p:sp>
        <p:nvSpPr>
          <p:cNvPr id="188" name="流程图: 过程 187"/>
          <p:cNvSpPr/>
          <p:nvPr/>
        </p:nvSpPr>
        <p:spPr bwMode="auto">
          <a:xfrm>
            <a:off x="4187902" y="2329178"/>
            <a:ext cx="5772527" cy="76565"/>
          </a:xfrm>
          <a:prstGeom prst="flowChartProcess">
            <a:avLst/>
          </a:prstGeom>
          <a:solidFill>
            <a:schemeClr val="bg1"/>
          </a:solidFill>
          <a:ln>
            <a:noFill/>
          </a:ln>
          <a:effectLst/>
          <a:extLst/>
        </p:spPr>
        <p:txBody>
          <a:bodyPr lIns="121917" tIns="60958" rIns="121917" bIns="60958"/>
          <a:lstStyle/>
          <a:p>
            <a:pPr algn="ctr">
              <a:spcBef>
                <a:spcPct val="20000"/>
              </a:spcBef>
              <a:defRPr/>
            </a:pPr>
            <a:r>
              <a:rPr lang="zh-CN" altLang="en-US" sz="1100" dirty="0">
                <a:latin typeface="Arial" charset="0"/>
              </a:rPr>
              <a:t>如果申请开银票，则需要将票据信息发生给商票系统，获取票据号码和状态</a:t>
            </a:r>
          </a:p>
        </p:txBody>
      </p:sp>
      <p:sp>
        <p:nvSpPr>
          <p:cNvPr id="189" name="流程图: 过程 188"/>
          <p:cNvSpPr/>
          <p:nvPr/>
        </p:nvSpPr>
        <p:spPr bwMode="auto">
          <a:xfrm>
            <a:off x="4087750" y="2854055"/>
            <a:ext cx="4572032" cy="95251"/>
          </a:xfrm>
          <a:prstGeom prst="flowChartProcess">
            <a:avLst/>
          </a:prstGeom>
          <a:solidFill>
            <a:schemeClr val="bg1"/>
          </a:solidFill>
          <a:ln>
            <a:noFill/>
          </a:ln>
          <a:effectLst/>
          <a:extLst/>
        </p:spPr>
        <p:txBody>
          <a:bodyPr lIns="121917" tIns="60958" rIns="121917" bIns="60958"/>
          <a:lstStyle/>
          <a:p>
            <a:pPr algn="ctr">
              <a:spcBef>
                <a:spcPct val="20000"/>
              </a:spcBef>
              <a:defRPr/>
            </a:pPr>
            <a:r>
              <a:rPr lang="zh-CN" altLang="en-US" sz="1100" dirty="0">
                <a:latin typeface="Arial" charset="0"/>
              </a:rPr>
              <a:t>如果上传了影像文件，需要在对公影像平台建立目录</a:t>
            </a:r>
          </a:p>
        </p:txBody>
      </p:sp>
      <p:sp>
        <p:nvSpPr>
          <p:cNvPr id="204" name="流程图: 终止 203"/>
          <p:cNvSpPr/>
          <p:nvPr/>
        </p:nvSpPr>
        <p:spPr bwMode="auto">
          <a:xfrm>
            <a:off x="8667768" y="1310627"/>
            <a:ext cx="1915653" cy="476253"/>
          </a:xfrm>
          <a:prstGeom prst="flowChartTerminator">
            <a:avLst/>
          </a:prstGeom>
          <a:solidFill>
            <a:schemeClr val="accent6">
              <a:lumMod val="75000"/>
            </a:schemeClr>
          </a:solidFill>
          <a:ln/>
          <a:extLst/>
        </p:spPr>
        <p:style>
          <a:lnRef idx="1">
            <a:schemeClr val="accent3"/>
          </a:lnRef>
          <a:fillRef idx="3">
            <a:schemeClr val="accent3"/>
          </a:fillRef>
          <a:effectRef idx="2">
            <a:schemeClr val="accent3"/>
          </a:effectRef>
          <a:fontRef idx="minor">
            <a:schemeClr val="lt1"/>
          </a:fontRef>
        </p:style>
        <p:txBody>
          <a:bodyPr lIns="121917" tIns="60958" rIns="121917" bIns="60958"/>
          <a:lstStyle/>
          <a:p>
            <a:pPr algn="ctr">
              <a:defRPr/>
            </a:pPr>
            <a:r>
              <a:rPr lang="zh-CN" altLang="en-US" sz="1100" kern="0" dirty="0">
                <a:solidFill>
                  <a:schemeClr val="bg1"/>
                </a:solidFill>
                <a:latin typeface="微软雅黑" pitchFamily="34" charset="-122"/>
                <a:ea typeface="微软雅黑" pitchFamily="34" charset="-122"/>
              </a:rPr>
              <a:t>客户准入及授</a:t>
            </a:r>
            <a:r>
              <a:rPr lang="zh-CN" altLang="en-US" sz="1100" kern="0" dirty="0" smtClean="0">
                <a:solidFill>
                  <a:schemeClr val="bg1"/>
                </a:solidFill>
                <a:latin typeface="微软雅黑" pitchFamily="34" charset="-122"/>
                <a:ea typeface="微软雅黑" pitchFamily="34" charset="-122"/>
              </a:rPr>
              <a:t>信</a:t>
            </a:r>
            <a:endParaRPr lang="en-US" altLang="zh-CN" sz="1100" kern="0" dirty="0">
              <a:solidFill>
                <a:schemeClr val="bg1"/>
              </a:solidFill>
              <a:latin typeface="微软雅黑" pitchFamily="34" charset="-122"/>
              <a:ea typeface="微软雅黑" pitchFamily="34" charset="-122"/>
            </a:endParaRPr>
          </a:p>
        </p:txBody>
      </p:sp>
      <p:sp>
        <p:nvSpPr>
          <p:cNvPr id="208" name="Rectangle 40"/>
          <p:cNvSpPr>
            <a:spLocks/>
          </p:cNvSpPr>
          <p:nvPr/>
        </p:nvSpPr>
        <p:spPr bwMode="ltGray">
          <a:xfrm>
            <a:off x="5231904" y="6307481"/>
            <a:ext cx="1439259" cy="360040"/>
          </a:xfrm>
          <a:prstGeom prst="rect">
            <a:avLst/>
          </a:prstGeom>
          <a:ln/>
        </p:spPr>
        <p:style>
          <a:lnRef idx="1">
            <a:schemeClr val="accent1"/>
          </a:lnRef>
          <a:fillRef idx="3">
            <a:schemeClr val="accent1"/>
          </a:fillRef>
          <a:effectRef idx="2">
            <a:schemeClr val="accent1"/>
          </a:effectRef>
          <a:fontRef idx="minor">
            <a:schemeClr val="lt1"/>
          </a:fontRef>
        </p:style>
        <p:txBody>
          <a:bodyPr lIns="47999" tIns="47999" rIns="47999" bIns="47999" anchor="ctr"/>
          <a:lstStyle/>
          <a:p>
            <a:pPr algn="ctr">
              <a:defRPr/>
            </a:pPr>
            <a:r>
              <a:rPr lang="zh-CN" altLang="en-US" sz="1100" kern="0" dirty="0">
                <a:latin typeface="微软雅黑" pitchFamily="34" charset="-122"/>
                <a:ea typeface="微软雅黑" pitchFamily="34" charset="-122"/>
              </a:rPr>
              <a:t>自动出账</a:t>
            </a:r>
            <a:endParaRPr lang="en-US" altLang="zh-CN" sz="1100" kern="0" dirty="0">
              <a:latin typeface="微软雅黑" pitchFamily="34" charset="-122"/>
              <a:ea typeface="微软雅黑" pitchFamily="34" charset="-122"/>
            </a:endParaRPr>
          </a:p>
        </p:txBody>
      </p:sp>
      <p:cxnSp>
        <p:nvCxnSpPr>
          <p:cNvPr id="209" name="直接连接符 208"/>
          <p:cNvCxnSpPr/>
          <p:nvPr/>
        </p:nvCxnSpPr>
        <p:spPr bwMode="ltGray">
          <a:xfrm>
            <a:off x="6672065" y="6451497"/>
            <a:ext cx="2112235" cy="0"/>
          </a:xfrm>
          <a:prstGeom prst="line">
            <a:avLst/>
          </a:prstGeom>
          <a:ln w="19050">
            <a:solidFill>
              <a:schemeClr val="bg2">
                <a:lumMod val="2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0" name="直接连接符 209"/>
          <p:cNvCxnSpPr/>
          <p:nvPr/>
        </p:nvCxnSpPr>
        <p:spPr bwMode="ltGray">
          <a:xfrm>
            <a:off x="4271797" y="6451497"/>
            <a:ext cx="863600" cy="0"/>
          </a:xfrm>
          <a:prstGeom prst="line">
            <a:avLst/>
          </a:prstGeom>
          <a:ln w="19050">
            <a:solidFill>
              <a:schemeClr val="bg2">
                <a:lumMod val="2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11" name="流程图: 终止 210"/>
          <p:cNvSpPr/>
          <p:nvPr/>
        </p:nvSpPr>
        <p:spPr bwMode="auto">
          <a:xfrm>
            <a:off x="2447595" y="6307539"/>
            <a:ext cx="1774725" cy="359984"/>
          </a:xfrm>
          <a:prstGeom prst="flowChartTerminator">
            <a:avLst/>
          </a:prstGeom>
          <a:ln/>
          <a:extLst/>
        </p:spPr>
        <p:style>
          <a:lnRef idx="3">
            <a:schemeClr val="lt1"/>
          </a:lnRef>
          <a:fillRef idx="1">
            <a:schemeClr val="accent2"/>
          </a:fillRef>
          <a:effectRef idx="1">
            <a:schemeClr val="accent2"/>
          </a:effectRef>
          <a:fontRef idx="minor">
            <a:schemeClr val="lt1"/>
          </a:fontRef>
        </p:style>
        <p:txBody>
          <a:bodyPr lIns="121917" tIns="60958" rIns="121917" bIns="60958"/>
          <a:lstStyle/>
          <a:p>
            <a:pPr algn="ctr">
              <a:spcBef>
                <a:spcPct val="20000"/>
              </a:spcBef>
              <a:defRPr/>
            </a:pPr>
            <a:r>
              <a:rPr lang="zh-CN" altLang="en-US" sz="1100" dirty="0"/>
              <a:t>融资申请结束</a:t>
            </a:r>
            <a:endParaRPr lang="zh-CN" altLang="en-US" sz="1100" dirty="0">
              <a:solidFill>
                <a:schemeClr val="tx1"/>
              </a:solidFill>
              <a:ea typeface="仿宋_GB2312" pitchFamily="49" charset="-122"/>
            </a:endParaRPr>
          </a:p>
        </p:txBody>
      </p:sp>
      <p:cxnSp>
        <p:nvCxnSpPr>
          <p:cNvPr id="224" name="直接连接符 223"/>
          <p:cNvCxnSpPr/>
          <p:nvPr/>
        </p:nvCxnSpPr>
        <p:spPr bwMode="ltGray">
          <a:xfrm rot="10800000" flipV="1">
            <a:off x="2048933" y="2113273"/>
            <a:ext cx="8789280" cy="28793"/>
          </a:xfrm>
          <a:prstGeom prst="line">
            <a:avLst/>
          </a:prstGeom>
          <a:ln>
            <a:headEnd type="triangle" w="med" len="med"/>
            <a:tailEnd type="none" w="med" len="med"/>
          </a:ln>
        </p:spPr>
        <p:style>
          <a:lnRef idx="2">
            <a:schemeClr val="dk1"/>
          </a:lnRef>
          <a:fillRef idx="0">
            <a:schemeClr val="dk1"/>
          </a:fillRef>
          <a:effectRef idx="1">
            <a:schemeClr val="dk1"/>
          </a:effectRef>
          <a:fontRef idx="minor">
            <a:schemeClr val="tx1"/>
          </a:fontRef>
        </p:style>
      </p:cxnSp>
      <p:sp>
        <p:nvSpPr>
          <p:cNvPr id="227" name="Rectangle 40"/>
          <p:cNvSpPr>
            <a:spLocks/>
          </p:cNvSpPr>
          <p:nvPr/>
        </p:nvSpPr>
        <p:spPr bwMode="ltGray">
          <a:xfrm>
            <a:off x="10850323" y="1659152"/>
            <a:ext cx="1246469" cy="504000"/>
          </a:xfrm>
          <a:prstGeom prst="rect">
            <a:avLst/>
          </a:prstGeom>
          <a:ln/>
        </p:spPr>
        <p:style>
          <a:lnRef idx="1">
            <a:schemeClr val="accent4"/>
          </a:lnRef>
          <a:fillRef idx="3">
            <a:schemeClr val="accent4"/>
          </a:fillRef>
          <a:effectRef idx="2">
            <a:schemeClr val="accent4"/>
          </a:effectRef>
          <a:fontRef idx="minor">
            <a:schemeClr val="lt1"/>
          </a:fontRef>
        </p:style>
        <p:txBody>
          <a:bodyPr lIns="47999" tIns="47999" rIns="47999" bIns="47999" anchor="ctr"/>
          <a:lstStyle/>
          <a:p>
            <a:pPr algn="ctr">
              <a:defRPr/>
            </a:pPr>
            <a:r>
              <a:rPr lang="zh-CN" altLang="en-US" sz="1100" kern="0" dirty="0">
                <a:latin typeface="微软雅黑" pitchFamily="34" charset="-122"/>
                <a:ea typeface="微软雅黑" pitchFamily="34" charset="-122"/>
              </a:rPr>
              <a:t>开立保证金</a:t>
            </a:r>
            <a:endParaRPr lang="en-US" altLang="zh-CN" sz="1100" kern="0" dirty="0">
              <a:latin typeface="微软雅黑" pitchFamily="34" charset="-122"/>
              <a:ea typeface="微软雅黑" pitchFamily="34" charset="-122"/>
            </a:endParaRPr>
          </a:p>
        </p:txBody>
      </p:sp>
      <p:sp>
        <p:nvSpPr>
          <p:cNvPr id="230" name="流程图: 过程 229"/>
          <p:cNvSpPr/>
          <p:nvPr/>
        </p:nvSpPr>
        <p:spPr bwMode="auto">
          <a:xfrm>
            <a:off x="3792933" y="1863083"/>
            <a:ext cx="5607091" cy="95251"/>
          </a:xfrm>
          <a:prstGeom prst="flowChartProcess">
            <a:avLst/>
          </a:prstGeom>
          <a:solidFill>
            <a:schemeClr val="bg1"/>
          </a:solidFill>
          <a:ln>
            <a:noFill/>
          </a:ln>
          <a:effectLst/>
          <a:extLst/>
        </p:spPr>
        <p:txBody>
          <a:bodyPr lIns="121917" tIns="60958" rIns="121917" bIns="60958"/>
          <a:lstStyle/>
          <a:p>
            <a:pPr algn="ctr">
              <a:spcBef>
                <a:spcPct val="20000"/>
              </a:spcBef>
              <a:defRPr/>
            </a:pPr>
            <a:r>
              <a:rPr lang="zh-CN" altLang="en-US" sz="1100" dirty="0">
                <a:latin typeface="Arial" charset="0"/>
              </a:rPr>
              <a:t>如果需要在线开立保证金，发送核心开立活期或定期保证金</a:t>
            </a:r>
          </a:p>
        </p:txBody>
      </p:sp>
      <p:sp>
        <p:nvSpPr>
          <p:cNvPr id="231" name="流程图: 终止 230"/>
          <p:cNvSpPr/>
          <p:nvPr/>
        </p:nvSpPr>
        <p:spPr bwMode="auto">
          <a:xfrm>
            <a:off x="210779" y="3534232"/>
            <a:ext cx="1333509" cy="447040"/>
          </a:xfrm>
          <a:prstGeom prst="flowChartTerminator">
            <a:avLst/>
          </a:prstGeom>
          <a:solidFill>
            <a:schemeClr val="accent2">
              <a:lumMod val="75000"/>
            </a:schemeClr>
          </a:solidFill>
          <a:ln/>
          <a:extLst/>
        </p:spPr>
        <p:style>
          <a:lnRef idx="0">
            <a:schemeClr val="accent1"/>
          </a:lnRef>
          <a:fillRef idx="3">
            <a:schemeClr val="accent1"/>
          </a:fillRef>
          <a:effectRef idx="3">
            <a:schemeClr val="accent1"/>
          </a:effectRef>
          <a:fontRef idx="minor">
            <a:schemeClr val="lt1"/>
          </a:fontRef>
        </p:style>
        <p:txBody>
          <a:bodyPr lIns="121917" tIns="60958" rIns="121917" bIns="60958"/>
          <a:lstStyle/>
          <a:p>
            <a:pPr algn="ctr">
              <a:spcBef>
                <a:spcPct val="20000"/>
              </a:spcBef>
              <a:defRPr/>
            </a:pPr>
            <a:r>
              <a:rPr lang="zh-CN" altLang="en-US" sz="1100" dirty="0">
                <a:solidFill>
                  <a:schemeClr val="bg1"/>
                </a:solidFill>
                <a:ea typeface="仿宋_GB2312" pitchFamily="49" charset="-122"/>
              </a:rPr>
              <a:t>数字签名提交银行</a:t>
            </a:r>
          </a:p>
        </p:txBody>
      </p:sp>
      <p:cxnSp>
        <p:nvCxnSpPr>
          <p:cNvPr id="120" name="直接连接符 119"/>
          <p:cNvCxnSpPr/>
          <p:nvPr/>
        </p:nvCxnSpPr>
        <p:spPr bwMode="ltGray">
          <a:xfrm>
            <a:off x="3990602" y="1463397"/>
            <a:ext cx="571504" cy="2117"/>
          </a:xfrm>
          <a:prstGeom prst="line">
            <a:avLst/>
          </a:prstGeom>
          <a:ln w="38100">
            <a:solidFill>
              <a:schemeClr val="bg2">
                <a:lumMod val="2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23" name="流程图: 终止 122"/>
          <p:cNvSpPr/>
          <p:nvPr/>
        </p:nvSpPr>
        <p:spPr bwMode="auto">
          <a:xfrm>
            <a:off x="92872" y="2827562"/>
            <a:ext cx="1621597" cy="408805"/>
          </a:xfrm>
          <a:prstGeom prst="flowChartTerminator">
            <a:avLst/>
          </a:prstGeom>
          <a:solidFill>
            <a:schemeClr val="accent2">
              <a:lumMod val="75000"/>
            </a:schemeClr>
          </a:solidFill>
          <a:ln/>
          <a:extLst/>
        </p:spPr>
        <p:style>
          <a:lnRef idx="0">
            <a:schemeClr val="accent1"/>
          </a:lnRef>
          <a:fillRef idx="3">
            <a:schemeClr val="accent1"/>
          </a:fillRef>
          <a:effectRef idx="3">
            <a:schemeClr val="accent1"/>
          </a:effectRef>
          <a:fontRef idx="minor">
            <a:schemeClr val="lt1"/>
          </a:fontRef>
        </p:style>
        <p:txBody>
          <a:bodyPr lIns="121917" tIns="60958" rIns="121917" bIns="60958"/>
          <a:lstStyle/>
          <a:p>
            <a:pPr algn="ctr">
              <a:spcBef>
                <a:spcPct val="20000"/>
              </a:spcBef>
              <a:defRPr/>
            </a:pPr>
            <a:r>
              <a:rPr lang="zh-CN" altLang="en-US" sz="1100" dirty="0">
                <a:solidFill>
                  <a:schemeClr val="bg1"/>
                </a:solidFill>
                <a:ea typeface="仿宋_GB2312" pitchFamily="49" charset="-122"/>
              </a:rPr>
              <a:t>在线确认电子合同</a:t>
            </a:r>
          </a:p>
        </p:txBody>
      </p:sp>
      <p:cxnSp>
        <p:nvCxnSpPr>
          <p:cNvPr id="140" name="肘形连接符 62"/>
          <p:cNvCxnSpPr>
            <a:endCxn id="63" idx="1"/>
          </p:cNvCxnSpPr>
          <p:nvPr/>
        </p:nvCxnSpPr>
        <p:spPr bwMode="auto">
          <a:xfrm flipV="1">
            <a:off x="1393372" y="2591526"/>
            <a:ext cx="1153862" cy="935443"/>
          </a:xfrm>
          <a:prstGeom prst="bentConnector3">
            <a:avLst>
              <a:gd name="adj1" fmla="val 50000"/>
            </a:avLst>
          </a:prstGeom>
          <a:ln>
            <a:solidFill>
              <a:schemeClr val="tx1"/>
            </a:solidFill>
            <a:tailEnd type="arrow"/>
          </a:ln>
          <a:extLst/>
        </p:spPr>
        <p:style>
          <a:lnRef idx="2">
            <a:schemeClr val="dk1"/>
          </a:lnRef>
          <a:fillRef idx="0">
            <a:schemeClr val="dk1"/>
          </a:fillRef>
          <a:effectRef idx="1">
            <a:schemeClr val="dk1"/>
          </a:effectRef>
          <a:fontRef idx="minor">
            <a:schemeClr val="tx1"/>
          </a:fontRef>
        </p:style>
      </p:cxnSp>
      <p:cxnSp>
        <p:nvCxnSpPr>
          <p:cNvPr id="148" name="直接连接符 147"/>
          <p:cNvCxnSpPr/>
          <p:nvPr/>
        </p:nvCxnSpPr>
        <p:spPr bwMode="ltGray">
          <a:xfrm rot="5400000" flipH="1" flipV="1">
            <a:off x="806872" y="1917916"/>
            <a:ext cx="222142" cy="11088"/>
          </a:xfrm>
          <a:prstGeom prst="line">
            <a:avLst/>
          </a:prstGeom>
          <a:ln w="38100">
            <a:solidFill>
              <a:schemeClr val="bg2">
                <a:lumMod val="2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2" name="直接连接符 151"/>
          <p:cNvCxnSpPr/>
          <p:nvPr/>
        </p:nvCxnSpPr>
        <p:spPr bwMode="ltGray">
          <a:xfrm rot="5400000" flipH="1" flipV="1">
            <a:off x="787816" y="3405870"/>
            <a:ext cx="285752" cy="2117"/>
          </a:xfrm>
          <a:prstGeom prst="line">
            <a:avLst/>
          </a:prstGeom>
          <a:ln w="38100">
            <a:solidFill>
              <a:schemeClr val="bg2">
                <a:lumMod val="2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78" name="矩形 77"/>
          <p:cNvSpPr/>
          <p:nvPr/>
        </p:nvSpPr>
        <p:spPr>
          <a:xfrm>
            <a:off x="0" y="841828"/>
            <a:ext cx="1838960" cy="381000"/>
          </a:xfrm>
          <a:prstGeom prst="rect">
            <a:avLst/>
          </a:prstGeom>
          <a:solidFill>
            <a:schemeClr val="accent2">
              <a:lumMod val="40000"/>
              <a:lumOff val="60000"/>
            </a:schemeClr>
          </a:solidFill>
          <a:ln/>
        </p:spPr>
        <p:style>
          <a:lnRef idx="1">
            <a:schemeClr val="accent6"/>
          </a:lnRef>
          <a:fillRef idx="3">
            <a:schemeClr val="accent6"/>
          </a:fillRef>
          <a:effectRef idx="2">
            <a:schemeClr val="accent6"/>
          </a:effectRef>
          <a:fontRef idx="minor">
            <a:schemeClr val="lt1"/>
          </a:fontRef>
        </p:style>
        <p:txBody>
          <a:bodyPr lIns="121917" tIns="60958" rIns="121917" bIns="60958" anchor="ctr"/>
          <a:lstStyle/>
          <a:p>
            <a:pPr algn="ctr">
              <a:defRPr/>
            </a:pPr>
            <a:r>
              <a:rPr lang="zh-CN" altLang="en-US" sz="1600" kern="0" dirty="0">
                <a:solidFill>
                  <a:sysClr val="windowText" lastClr="000000"/>
                </a:solidFill>
                <a:latin typeface="黑体" pitchFamily="2" charset="-122"/>
                <a:ea typeface="黑体" pitchFamily="2" charset="-122"/>
              </a:rPr>
              <a:t>企业网银</a:t>
            </a:r>
          </a:p>
        </p:txBody>
      </p:sp>
      <p:sp>
        <p:nvSpPr>
          <p:cNvPr id="85" name="Rectangle 40"/>
          <p:cNvSpPr>
            <a:spLocks/>
          </p:cNvSpPr>
          <p:nvPr/>
        </p:nvSpPr>
        <p:spPr bwMode="ltGray">
          <a:xfrm>
            <a:off x="198096" y="2006595"/>
            <a:ext cx="1428760" cy="571504"/>
          </a:xfrm>
          <a:prstGeom prst="rect">
            <a:avLst/>
          </a:prstGeom>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lIns="47999" tIns="47999" rIns="47999" bIns="47999" anchor="ctr"/>
          <a:lstStyle/>
          <a:p>
            <a:pPr algn="ctr">
              <a:spcBef>
                <a:spcPct val="20000"/>
              </a:spcBef>
              <a:defRPr/>
            </a:pPr>
            <a:r>
              <a:rPr lang="zh-CN" altLang="en-US" sz="1100" dirty="0">
                <a:solidFill>
                  <a:schemeClr val="bg1"/>
                </a:solidFill>
                <a:ea typeface="仿宋_GB2312" pitchFamily="49" charset="-122"/>
              </a:rPr>
              <a:t>录入融申请信息及保证金信息，上传影像</a:t>
            </a:r>
          </a:p>
        </p:txBody>
      </p:sp>
      <p:sp>
        <p:nvSpPr>
          <p:cNvPr id="92" name="Rectangle 40"/>
          <p:cNvSpPr>
            <a:spLocks/>
          </p:cNvSpPr>
          <p:nvPr/>
        </p:nvSpPr>
        <p:spPr bwMode="ltGray">
          <a:xfrm>
            <a:off x="214060" y="1270000"/>
            <a:ext cx="1428760" cy="528321"/>
          </a:xfrm>
          <a:prstGeom prst="rect">
            <a:avLst/>
          </a:prstGeom>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lIns="47999" tIns="47999" rIns="47999" bIns="47999" anchor="ctr"/>
          <a:lstStyle/>
          <a:p>
            <a:pPr>
              <a:spcBef>
                <a:spcPct val="20000"/>
              </a:spcBef>
              <a:defRPr/>
            </a:pPr>
            <a:r>
              <a:rPr lang="zh-CN" altLang="en-US" sz="1100" dirty="0">
                <a:solidFill>
                  <a:schemeClr val="bg1"/>
                </a:solidFill>
                <a:ea typeface="仿宋_GB2312" pitchFamily="49" charset="-122"/>
              </a:rPr>
              <a:t>录入融</a:t>
            </a:r>
            <a:r>
              <a:rPr lang="zh-CN" altLang="en-US" sz="1100" dirty="0"/>
              <a:t>发起融资申请选择框架协议，录入应收账款</a:t>
            </a:r>
            <a:endParaRPr lang="zh-CN" altLang="en-US" sz="1100" dirty="0">
              <a:solidFill>
                <a:schemeClr val="bg1"/>
              </a:solidFill>
              <a:ea typeface="仿宋_GB2312" pitchFamily="49" charset="-122"/>
            </a:endParaRPr>
          </a:p>
        </p:txBody>
      </p:sp>
      <p:cxnSp>
        <p:nvCxnSpPr>
          <p:cNvPr id="109" name="直接连接符 108"/>
          <p:cNvCxnSpPr/>
          <p:nvPr/>
        </p:nvCxnSpPr>
        <p:spPr bwMode="ltGray">
          <a:xfrm rot="10800000">
            <a:off x="4235027" y="2377618"/>
            <a:ext cx="6589216" cy="2117"/>
          </a:xfrm>
          <a:prstGeom prst="line">
            <a:avLst/>
          </a:prstGeom>
          <a:ln>
            <a:headEnd type="triangle" w="med" len="med"/>
            <a:tailEnd type="none" w="med" len="med"/>
          </a:ln>
        </p:spPr>
        <p:style>
          <a:lnRef idx="2">
            <a:schemeClr val="dk1"/>
          </a:lnRef>
          <a:fillRef idx="0">
            <a:schemeClr val="dk1"/>
          </a:fillRef>
          <a:effectRef idx="1">
            <a:schemeClr val="dk1"/>
          </a:effectRef>
          <a:fontRef idx="minor">
            <a:schemeClr val="tx1"/>
          </a:fontRef>
        </p:style>
      </p:cxnSp>
      <p:cxnSp>
        <p:nvCxnSpPr>
          <p:cNvPr id="122" name="形状 121"/>
          <p:cNvCxnSpPr/>
          <p:nvPr/>
        </p:nvCxnSpPr>
        <p:spPr>
          <a:xfrm rot="10800000">
            <a:off x="3139440" y="4429035"/>
            <a:ext cx="289542" cy="1368069"/>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sp>
        <p:nvSpPr>
          <p:cNvPr id="74" name="Rectangle 40"/>
          <p:cNvSpPr>
            <a:spLocks/>
          </p:cNvSpPr>
          <p:nvPr/>
        </p:nvSpPr>
        <p:spPr bwMode="ltGray">
          <a:xfrm>
            <a:off x="219867" y="4626426"/>
            <a:ext cx="1428760" cy="466267"/>
          </a:xfrm>
          <a:prstGeom prst="rect">
            <a:avLst/>
          </a:prstGeom>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lIns="47999" tIns="47999" rIns="47999" bIns="47999" anchor="ctr"/>
          <a:lstStyle/>
          <a:p>
            <a:pPr algn="ctr">
              <a:spcBef>
                <a:spcPct val="20000"/>
              </a:spcBef>
              <a:defRPr/>
            </a:pPr>
            <a:r>
              <a:rPr lang="zh-CN" altLang="en-US" sz="1100" dirty="0" smtClean="0">
                <a:solidFill>
                  <a:schemeClr val="bg1"/>
                </a:solidFill>
                <a:ea typeface="仿宋_GB2312" pitchFamily="49" charset="-122"/>
              </a:rPr>
              <a:t>买方在线确权</a:t>
            </a:r>
            <a:endParaRPr lang="zh-CN" altLang="en-US" sz="1100" dirty="0">
              <a:solidFill>
                <a:schemeClr val="bg1"/>
              </a:solidFill>
              <a:ea typeface="仿宋_GB2312" pitchFamily="49" charset="-122"/>
            </a:endParaRPr>
          </a:p>
        </p:txBody>
      </p:sp>
      <p:cxnSp>
        <p:nvCxnSpPr>
          <p:cNvPr id="81" name="直接连接符 80"/>
          <p:cNvCxnSpPr>
            <a:stCxn id="74" idx="3"/>
          </p:cNvCxnSpPr>
          <p:nvPr/>
        </p:nvCxnSpPr>
        <p:spPr bwMode="ltGray">
          <a:xfrm flipV="1">
            <a:off x="1648627" y="4844143"/>
            <a:ext cx="1638859" cy="15417"/>
          </a:xfrm>
          <a:prstGeom prst="line">
            <a:avLst/>
          </a:prstGeom>
          <a:ln w="19050">
            <a:solidFill>
              <a:schemeClr val="bg2">
                <a:lumMod val="2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1" name="形状 100"/>
          <p:cNvCxnSpPr/>
          <p:nvPr/>
        </p:nvCxnSpPr>
        <p:spPr>
          <a:xfrm rot="5400000" flipH="1" flipV="1">
            <a:off x="2029639" y="3889275"/>
            <a:ext cx="96150" cy="2376000"/>
          </a:xfrm>
          <a:prstGeom prst="bentConnector4">
            <a:avLst>
              <a:gd name="adj1" fmla="val -237754"/>
              <a:gd name="adj2" fmla="val 6532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21" name="直接连接符 120"/>
          <p:cNvCxnSpPr/>
          <p:nvPr/>
        </p:nvCxnSpPr>
        <p:spPr bwMode="ltGray">
          <a:xfrm rot="5400000" flipH="1" flipV="1">
            <a:off x="806868" y="2712590"/>
            <a:ext cx="222142" cy="11088"/>
          </a:xfrm>
          <a:prstGeom prst="line">
            <a:avLst/>
          </a:prstGeom>
          <a:ln w="38100">
            <a:solidFill>
              <a:schemeClr val="bg2">
                <a:lumMod val="2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24820897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38525" y="163840"/>
            <a:ext cx="8748000" cy="647699"/>
          </a:xfrm>
        </p:spPr>
        <p:txBody>
          <a:bodyPr>
            <a:normAutofit fontScale="90000"/>
          </a:bodyPr>
          <a:lstStyle/>
          <a:p>
            <a:r>
              <a:rPr lang="en-US" altLang="zh-CN" b="1" dirty="0" smtClean="0">
                <a:solidFill>
                  <a:srgbClr val="26AB8E"/>
                </a:solidFill>
              </a:rPr>
              <a:t/>
            </a:r>
            <a:br>
              <a:rPr lang="en-US" altLang="zh-CN" b="1" dirty="0" smtClean="0">
                <a:solidFill>
                  <a:srgbClr val="26AB8E"/>
                </a:solidFill>
              </a:rPr>
            </a:br>
            <a:endParaRPr lang="zh-CN" altLang="en-US" dirty="0"/>
          </a:p>
        </p:txBody>
      </p:sp>
      <p:sp>
        <p:nvSpPr>
          <p:cNvPr id="25" name="矩形 24"/>
          <p:cNvSpPr/>
          <p:nvPr/>
        </p:nvSpPr>
        <p:spPr>
          <a:xfrm>
            <a:off x="102496" y="293342"/>
            <a:ext cx="9203549" cy="523220"/>
          </a:xfrm>
          <a:prstGeom prst="rect">
            <a:avLst/>
          </a:prstGeom>
        </p:spPr>
        <p:txBody>
          <a:bodyPr wrap="square" lIns="91440" tIns="45720" rIns="91440" bIns="45720">
            <a:spAutoFit/>
          </a:bodyPr>
          <a:lstStyle/>
          <a:p>
            <a:r>
              <a:rPr lang="zh-CN" altLang="en-US" sz="2800" b="1" dirty="0" smtClean="0">
                <a:solidFill>
                  <a:schemeClr val="bg1"/>
                </a:solidFill>
                <a:latin typeface="黑体" pitchFamily="2" charset="-122"/>
                <a:ea typeface="黑体" pitchFamily="2" charset="-122"/>
              </a:rPr>
              <a:t>供应链金融</a:t>
            </a:r>
            <a:r>
              <a:rPr lang="en-US" altLang="zh-CN" sz="2800" b="1" dirty="0" smtClean="0">
                <a:solidFill>
                  <a:schemeClr val="bg1"/>
                </a:solidFill>
                <a:latin typeface="黑体" pitchFamily="2" charset="-122"/>
                <a:ea typeface="黑体" pitchFamily="2" charset="-122"/>
              </a:rPr>
              <a:t>-</a:t>
            </a:r>
            <a:r>
              <a:rPr lang="zh-CN" altLang="en-US" sz="2800" b="1" dirty="0" smtClean="0">
                <a:solidFill>
                  <a:schemeClr val="bg1"/>
                </a:solidFill>
                <a:latin typeface="黑体" pitchFamily="2" charset="-122"/>
                <a:ea typeface="黑体" pitchFamily="2" charset="-122"/>
              </a:rPr>
              <a:t>应收类产品</a:t>
            </a:r>
            <a:r>
              <a:rPr lang="en-US" altLang="zh-CN" sz="2800" b="1" dirty="0" smtClean="0">
                <a:solidFill>
                  <a:schemeClr val="bg1"/>
                </a:solidFill>
                <a:latin typeface="黑体" pitchFamily="2" charset="-122"/>
                <a:ea typeface="黑体" pitchFamily="2" charset="-122"/>
              </a:rPr>
              <a:t>--</a:t>
            </a:r>
            <a:r>
              <a:rPr lang="zh-CN" altLang="en-US" sz="2800" b="1" dirty="0" smtClean="0">
                <a:solidFill>
                  <a:schemeClr val="bg1"/>
                </a:solidFill>
                <a:latin typeface="黑体" pitchFamily="2" charset="-122"/>
                <a:ea typeface="黑体" pitchFamily="2" charset="-122"/>
              </a:rPr>
              <a:t>银行保理还款业务流程图</a:t>
            </a:r>
            <a:endParaRPr lang="zh-CN" altLang="en-US" sz="2800" b="1" dirty="0">
              <a:solidFill>
                <a:schemeClr val="bg1"/>
              </a:solidFill>
              <a:latin typeface="黑体" pitchFamily="2" charset="-122"/>
              <a:ea typeface="黑体" pitchFamily="2" charset="-122"/>
            </a:endParaRPr>
          </a:p>
        </p:txBody>
      </p:sp>
      <p:pic>
        <p:nvPicPr>
          <p:cNvPr id="27" name="Picture 2" descr="E:\图片库\捕获.JPG"/>
          <p:cNvPicPr>
            <a:picLocks noChangeAspect="1" noChangeArrowheads="1"/>
          </p:cNvPicPr>
          <p:nvPr/>
        </p:nvPicPr>
        <p:blipFill>
          <a:blip r:embed="rId3" cstate="print"/>
          <a:srcRect/>
          <a:stretch>
            <a:fillRect/>
          </a:stretch>
        </p:blipFill>
        <p:spPr bwMode="auto">
          <a:xfrm>
            <a:off x="266225" y="851297"/>
            <a:ext cx="9144000" cy="486055"/>
          </a:xfrm>
          <a:prstGeom prst="rect">
            <a:avLst/>
          </a:prstGeom>
          <a:noFill/>
        </p:spPr>
      </p:pic>
      <p:cxnSp>
        <p:nvCxnSpPr>
          <p:cNvPr id="28" name="直接连接符 1"/>
          <p:cNvCxnSpPr>
            <a:cxnSpLocks noChangeShapeType="1"/>
          </p:cNvCxnSpPr>
          <p:nvPr/>
        </p:nvCxnSpPr>
        <p:spPr bwMode="auto">
          <a:xfrm flipV="1">
            <a:off x="0" y="1134316"/>
            <a:ext cx="12234448" cy="34727"/>
          </a:xfrm>
          <a:prstGeom prst="line">
            <a:avLst/>
          </a:prstGeom>
          <a:noFill/>
          <a:ln w="28575" algn="ctr">
            <a:solidFill>
              <a:srgbClr val="000000"/>
            </a:solidFill>
            <a:miter lim="800000"/>
            <a:headEnd/>
            <a:tailEnd/>
          </a:ln>
        </p:spPr>
      </p:cxnSp>
      <p:cxnSp>
        <p:nvCxnSpPr>
          <p:cNvPr id="29" name="直接连接符 3"/>
          <p:cNvCxnSpPr>
            <a:cxnSpLocks noChangeShapeType="1"/>
          </p:cNvCxnSpPr>
          <p:nvPr/>
        </p:nvCxnSpPr>
        <p:spPr bwMode="auto">
          <a:xfrm rot="16200000" flipH="1">
            <a:off x="4147813" y="3875794"/>
            <a:ext cx="5625851" cy="14463"/>
          </a:xfrm>
          <a:prstGeom prst="line">
            <a:avLst/>
          </a:prstGeom>
          <a:noFill/>
          <a:ln w="19050" algn="ctr">
            <a:solidFill>
              <a:srgbClr val="595959"/>
            </a:solidFill>
            <a:prstDash val="dash"/>
            <a:miter lim="800000"/>
            <a:headEnd/>
            <a:tailEnd/>
          </a:ln>
        </p:spPr>
      </p:cxnSp>
      <p:cxnSp>
        <p:nvCxnSpPr>
          <p:cNvPr id="30" name="直接连接符 4"/>
          <p:cNvCxnSpPr>
            <a:cxnSpLocks noChangeShapeType="1"/>
          </p:cNvCxnSpPr>
          <p:nvPr/>
        </p:nvCxnSpPr>
        <p:spPr bwMode="auto">
          <a:xfrm rot="16200000" flipH="1">
            <a:off x="7180138" y="3863978"/>
            <a:ext cx="5601639" cy="62303"/>
          </a:xfrm>
          <a:prstGeom prst="line">
            <a:avLst/>
          </a:prstGeom>
          <a:noFill/>
          <a:ln w="19050" algn="ctr">
            <a:solidFill>
              <a:srgbClr val="595959"/>
            </a:solidFill>
            <a:prstDash val="dash"/>
            <a:miter lim="800000"/>
            <a:headEnd/>
            <a:tailEnd/>
          </a:ln>
        </p:spPr>
      </p:cxnSp>
      <p:sp>
        <p:nvSpPr>
          <p:cNvPr id="32" name="矩形 31"/>
          <p:cNvSpPr/>
          <p:nvPr/>
        </p:nvSpPr>
        <p:spPr>
          <a:xfrm>
            <a:off x="-11574" y="851296"/>
            <a:ext cx="1655180" cy="285750"/>
          </a:xfrm>
          <a:prstGeom prst="rect">
            <a:avLst/>
          </a:prstGeom>
          <a:solidFill>
            <a:schemeClr val="accent2">
              <a:lumMod val="40000"/>
              <a:lumOff val="60000"/>
            </a:schemeClr>
          </a:solidFill>
          <a:ln/>
        </p:spPr>
        <p:style>
          <a:lnRef idx="1">
            <a:schemeClr val="accent5"/>
          </a:lnRef>
          <a:fillRef idx="3">
            <a:schemeClr val="accent5"/>
          </a:fillRef>
          <a:effectRef idx="2">
            <a:schemeClr val="accent5"/>
          </a:effectRef>
          <a:fontRef idx="minor">
            <a:schemeClr val="lt1"/>
          </a:fontRef>
        </p:style>
        <p:txBody>
          <a:bodyPr lIns="91440" tIns="45720" rIns="91440" bIns="45720" anchor="ctr"/>
          <a:lstStyle/>
          <a:p>
            <a:pPr algn="ctr">
              <a:defRPr/>
            </a:pPr>
            <a:r>
              <a:rPr lang="zh-CN" altLang="en-US" sz="1600" kern="0" dirty="0">
                <a:solidFill>
                  <a:sysClr val="windowText" lastClr="000000"/>
                </a:solidFill>
                <a:latin typeface="黑体" pitchFamily="2" charset="-122"/>
                <a:ea typeface="黑体" pitchFamily="2" charset="-122"/>
              </a:rPr>
              <a:t>企业网银</a:t>
            </a:r>
          </a:p>
        </p:txBody>
      </p:sp>
      <p:sp>
        <p:nvSpPr>
          <p:cNvPr id="46" name="矩形 45"/>
          <p:cNvSpPr/>
          <p:nvPr/>
        </p:nvSpPr>
        <p:spPr>
          <a:xfrm>
            <a:off x="1643606" y="851296"/>
            <a:ext cx="5283508" cy="285750"/>
          </a:xfrm>
          <a:prstGeom prst="rect">
            <a:avLst/>
          </a:prstGeom>
          <a:solidFill>
            <a:schemeClr val="accent2">
              <a:lumMod val="40000"/>
              <a:lumOff val="60000"/>
            </a:schemeClr>
          </a:solidFill>
          <a:ln/>
        </p:spPr>
        <p:style>
          <a:lnRef idx="1">
            <a:schemeClr val="accent5"/>
          </a:lnRef>
          <a:fillRef idx="3">
            <a:schemeClr val="accent5"/>
          </a:fillRef>
          <a:effectRef idx="2">
            <a:schemeClr val="accent5"/>
          </a:effectRef>
          <a:fontRef idx="minor">
            <a:schemeClr val="lt1"/>
          </a:fontRef>
        </p:style>
        <p:txBody>
          <a:bodyPr lIns="91440" tIns="45720" rIns="91440" bIns="45720" anchor="ctr"/>
          <a:lstStyle/>
          <a:p>
            <a:pPr algn="ctr">
              <a:defRPr/>
            </a:pPr>
            <a:r>
              <a:rPr lang="zh-CN" altLang="en-US" sz="1600" kern="0" dirty="0" smtClean="0">
                <a:solidFill>
                  <a:sysClr val="windowText" lastClr="000000"/>
                </a:solidFill>
                <a:latin typeface="黑体" pitchFamily="2" charset="-122"/>
                <a:ea typeface="黑体" pitchFamily="2" charset="-122"/>
              </a:rPr>
              <a:t>贸易金融系统</a:t>
            </a:r>
            <a:endParaRPr lang="zh-CN" altLang="en-US" sz="1600" kern="0" dirty="0">
              <a:solidFill>
                <a:sysClr val="windowText" lastClr="000000"/>
              </a:solidFill>
              <a:latin typeface="黑体" pitchFamily="2" charset="-122"/>
              <a:ea typeface="黑体" pitchFamily="2" charset="-122"/>
            </a:endParaRPr>
          </a:p>
        </p:txBody>
      </p:sp>
      <p:sp>
        <p:nvSpPr>
          <p:cNvPr id="55" name="矩形 54"/>
          <p:cNvSpPr/>
          <p:nvPr/>
        </p:nvSpPr>
        <p:spPr>
          <a:xfrm>
            <a:off x="6930357" y="851296"/>
            <a:ext cx="3023877" cy="285750"/>
          </a:xfrm>
          <a:prstGeom prst="rect">
            <a:avLst/>
          </a:prstGeom>
          <a:solidFill>
            <a:schemeClr val="accent2">
              <a:lumMod val="40000"/>
              <a:lumOff val="60000"/>
            </a:schemeClr>
          </a:solidFill>
          <a:ln/>
        </p:spPr>
        <p:style>
          <a:lnRef idx="1">
            <a:schemeClr val="accent5"/>
          </a:lnRef>
          <a:fillRef idx="3">
            <a:schemeClr val="accent5"/>
          </a:fillRef>
          <a:effectRef idx="2">
            <a:schemeClr val="accent5"/>
          </a:effectRef>
          <a:fontRef idx="minor">
            <a:schemeClr val="lt1"/>
          </a:fontRef>
        </p:style>
        <p:txBody>
          <a:bodyPr lIns="91440" tIns="45720" rIns="91440" bIns="45720" anchor="ctr"/>
          <a:lstStyle/>
          <a:p>
            <a:pPr algn="ctr">
              <a:defRPr/>
            </a:pPr>
            <a:r>
              <a:rPr lang="zh-CN" altLang="en-US" sz="1600" kern="0" dirty="0" smtClean="0">
                <a:solidFill>
                  <a:sysClr val="windowText" lastClr="000000"/>
                </a:solidFill>
                <a:latin typeface="黑体" pitchFamily="2" charset="-122"/>
                <a:ea typeface="黑体" pitchFamily="2" charset="-122"/>
              </a:rPr>
              <a:t>信贷系统</a:t>
            </a:r>
            <a:endParaRPr lang="zh-CN" altLang="en-US" sz="1600" kern="0" dirty="0">
              <a:solidFill>
                <a:sysClr val="windowText" lastClr="000000"/>
              </a:solidFill>
              <a:latin typeface="黑体" pitchFamily="2" charset="-122"/>
              <a:ea typeface="黑体" pitchFamily="2" charset="-122"/>
            </a:endParaRPr>
          </a:p>
        </p:txBody>
      </p:sp>
      <p:sp>
        <p:nvSpPr>
          <p:cNvPr id="56" name="矩形 55"/>
          <p:cNvSpPr/>
          <p:nvPr/>
        </p:nvSpPr>
        <p:spPr>
          <a:xfrm>
            <a:off x="9982001" y="851296"/>
            <a:ext cx="2206196" cy="285750"/>
          </a:xfrm>
          <a:prstGeom prst="rect">
            <a:avLst/>
          </a:prstGeom>
          <a:solidFill>
            <a:schemeClr val="accent2">
              <a:lumMod val="40000"/>
              <a:lumOff val="60000"/>
            </a:schemeClr>
          </a:solidFill>
          <a:ln/>
        </p:spPr>
        <p:style>
          <a:lnRef idx="1">
            <a:schemeClr val="accent5"/>
          </a:lnRef>
          <a:fillRef idx="3">
            <a:schemeClr val="accent5"/>
          </a:fillRef>
          <a:effectRef idx="2">
            <a:schemeClr val="accent5"/>
          </a:effectRef>
          <a:fontRef idx="minor">
            <a:schemeClr val="lt1"/>
          </a:fontRef>
        </p:style>
        <p:txBody>
          <a:bodyPr lIns="91440" tIns="45720" rIns="91440" bIns="45720" anchor="ctr"/>
          <a:lstStyle/>
          <a:p>
            <a:pPr algn="ctr">
              <a:defRPr/>
            </a:pPr>
            <a:r>
              <a:rPr lang="zh-CN" altLang="en-US" sz="1600" kern="0" dirty="0" smtClean="0">
                <a:solidFill>
                  <a:sysClr val="windowText" lastClr="000000"/>
                </a:solidFill>
                <a:latin typeface="黑体" pitchFamily="2" charset="-122"/>
                <a:ea typeface="黑体" pitchFamily="2" charset="-122"/>
              </a:rPr>
              <a:t>核心、商票、</a:t>
            </a:r>
            <a:r>
              <a:rPr lang="en-US" altLang="zh-CN" sz="1600" kern="0" dirty="0" smtClean="0">
                <a:solidFill>
                  <a:sysClr val="windowText" lastClr="000000"/>
                </a:solidFill>
                <a:latin typeface="黑体" pitchFamily="2" charset="-122"/>
                <a:ea typeface="黑体" pitchFamily="2" charset="-122"/>
              </a:rPr>
              <a:t>STL</a:t>
            </a:r>
            <a:endParaRPr lang="zh-CN" altLang="en-US" sz="1600" kern="0" dirty="0">
              <a:solidFill>
                <a:sysClr val="windowText" lastClr="000000"/>
              </a:solidFill>
              <a:latin typeface="黑体" pitchFamily="2" charset="-122"/>
              <a:ea typeface="黑体" pitchFamily="2" charset="-122"/>
            </a:endParaRPr>
          </a:p>
        </p:txBody>
      </p:sp>
      <p:cxnSp>
        <p:nvCxnSpPr>
          <p:cNvPr id="69" name="肘形连接符 59"/>
          <p:cNvCxnSpPr>
            <a:cxnSpLocks noChangeShapeType="1"/>
          </p:cNvCxnSpPr>
          <p:nvPr/>
        </p:nvCxnSpPr>
        <p:spPr bwMode="auto">
          <a:xfrm>
            <a:off x="921622" y="1115864"/>
            <a:ext cx="3074987" cy="847724"/>
          </a:xfrm>
          <a:prstGeom prst="bentConnector3">
            <a:avLst>
              <a:gd name="adj1" fmla="val 50000"/>
            </a:avLst>
          </a:prstGeom>
          <a:noFill/>
          <a:ln w="9525">
            <a:noFill/>
            <a:miter lim="800000"/>
            <a:headEnd/>
            <a:tailEnd type="arrow" w="med" len="med"/>
          </a:ln>
        </p:spPr>
      </p:cxnSp>
      <p:cxnSp>
        <p:nvCxnSpPr>
          <p:cNvPr id="92" name="直接连接符 2"/>
          <p:cNvCxnSpPr>
            <a:cxnSpLocks noChangeShapeType="1"/>
          </p:cNvCxnSpPr>
          <p:nvPr/>
        </p:nvCxnSpPr>
        <p:spPr bwMode="auto">
          <a:xfrm rot="5400000">
            <a:off x="-1339025" y="3882206"/>
            <a:ext cx="5865841" cy="85746"/>
          </a:xfrm>
          <a:prstGeom prst="line">
            <a:avLst/>
          </a:prstGeom>
          <a:noFill/>
          <a:ln w="19050" algn="ctr">
            <a:solidFill>
              <a:srgbClr val="595959"/>
            </a:solidFill>
            <a:prstDash val="dash"/>
            <a:miter lim="800000"/>
            <a:headEnd/>
            <a:tailEnd/>
          </a:ln>
        </p:spPr>
      </p:cxnSp>
      <p:sp>
        <p:nvSpPr>
          <p:cNvPr id="82" name="Rectangle 40"/>
          <p:cNvSpPr>
            <a:spLocks/>
          </p:cNvSpPr>
          <p:nvPr/>
        </p:nvSpPr>
        <p:spPr bwMode="ltGray">
          <a:xfrm>
            <a:off x="3132171" y="1818669"/>
            <a:ext cx="1377272" cy="357190"/>
          </a:xfrm>
          <a:prstGeom prst="rect">
            <a:avLst/>
          </a:prstGeom>
          <a:ln/>
        </p:spPr>
        <p:style>
          <a:lnRef idx="1">
            <a:schemeClr val="accent1"/>
          </a:lnRef>
          <a:fillRef idx="3">
            <a:schemeClr val="accent1"/>
          </a:fillRef>
          <a:effectRef idx="2">
            <a:schemeClr val="accent1"/>
          </a:effectRef>
          <a:fontRef idx="minor">
            <a:schemeClr val="lt1"/>
          </a:fontRef>
        </p:style>
        <p:txBody>
          <a:bodyPr lIns="36000" tIns="36000" rIns="36000" bIns="36000" anchor="ctr"/>
          <a:lstStyle/>
          <a:p>
            <a:pPr algn="ctr">
              <a:defRPr/>
            </a:pPr>
            <a:r>
              <a:rPr lang="zh-CN" altLang="en-US" sz="1200" kern="0" dirty="0" smtClean="0">
                <a:latin typeface="微软雅黑" pitchFamily="34" charset="-122"/>
                <a:ea typeface="微软雅黑" pitchFamily="34" charset="-122"/>
              </a:rPr>
              <a:t>回款受理</a:t>
            </a:r>
            <a:endParaRPr lang="en-US" altLang="zh-CN" sz="1200" kern="0" dirty="0">
              <a:latin typeface="微软雅黑" pitchFamily="34" charset="-122"/>
              <a:ea typeface="微软雅黑" pitchFamily="34" charset="-122"/>
            </a:endParaRPr>
          </a:p>
        </p:txBody>
      </p:sp>
      <p:sp>
        <p:nvSpPr>
          <p:cNvPr id="110" name="Rectangle 40"/>
          <p:cNvSpPr>
            <a:spLocks/>
          </p:cNvSpPr>
          <p:nvPr/>
        </p:nvSpPr>
        <p:spPr bwMode="ltGray">
          <a:xfrm>
            <a:off x="2723493" y="2830376"/>
            <a:ext cx="1571635" cy="270072"/>
          </a:xfrm>
          <a:prstGeom prst="rect">
            <a:avLst/>
          </a:prstGeom>
          <a:ln/>
        </p:spPr>
        <p:style>
          <a:lnRef idx="1">
            <a:schemeClr val="accent1"/>
          </a:lnRef>
          <a:fillRef idx="3">
            <a:schemeClr val="accent1"/>
          </a:fillRef>
          <a:effectRef idx="2">
            <a:schemeClr val="accent1"/>
          </a:effectRef>
          <a:fontRef idx="minor">
            <a:schemeClr val="lt1"/>
          </a:fontRef>
        </p:style>
        <p:txBody>
          <a:bodyPr lIns="36000" tIns="36000" rIns="36000" bIns="36000" anchor="ctr"/>
          <a:lstStyle/>
          <a:p>
            <a:pPr algn="ctr">
              <a:defRPr/>
            </a:pPr>
            <a:r>
              <a:rPr lang="zh-CN" altLang="en-US" sz="1200" kern="0" dirty="0" smtClean="0">
                <a:latin typeface="微软雅黑" pitchFamily="34" charset="-122"/>
                <a:ea typeface="微软雅黑" pitchFamily="34" charset="-122"/>
              </a:rPr>
              <a:t>回款支用申请</a:t>
            </a:r>
            <a:r>
              <a:rPr lang="en-US" altLang="zh-CN" sz="1200" kern="0" dirty="0">
                <a:latin typeface="微软雅黑" pitchFamily="34" charset="-122"/>
                <a:ea typeface="微软雅黑" pitchFamily="34" charset="-122"/>
              </a:rPr>
              <a:t>(</a:t>
            </a:r>
            <a:r>
              <a:rPr lang="zh-CN" altLang="en-US" sz="1200" kern="0" dirty="0">
                <a:latin typeface="微软雅黑" pitchFamily="34" charset="-122"/>
                <a:ea typeface="微软雅黑" pitchFamily="34" charset="-122"/>
              </a:rPr>
              <a:t>客户端</a:t>
            </a:r>
            <a:r>
              <a:rPr lang="en-US" altLang="zh-CN" sz="1200" kern="0" dirty="0">
                <a:latin typeface="微软雅黑" pitchFamily="34" charset="-122"/>
                <a:ea typeface="微软雅黑" pitchFamily="34" charset="-122"/>
              </a:rPr>
              <a:t>)</a:t>
            </a:r>
          </a:p>
        </p:txBody>
      </p:sp>
      <p:sp>
        <p:nvSpPr>
          <p:cNvPr id="118" name="Rectangle 40"/>
          <p:cNvSpPr>
            <a:spLocks/>
          </p:cNvSpPr>
          <p:nvPr/>
        </p:nvSpPr>
        <p:spPr bwMode="ltGray">
          <a:xfrm>
            <a:off x="4400961" y="2846140"/>
            <a:ext cx="1822994" cy="269988"/>
          </a:xfrm>
          <a:prstGeom prst="rect">
            <a:avLst/>
          </a:prstGeom>
          <a:ln/>
        </p:spPr>
        <p:style>
          <a:lnRef idx="1">
            <a:schemeClr val="accent1"/>
          </a:lnRef>
          <a:fillRef idx="3">
            <a:schemeClr val="accent1"/>
          </a:fillRef>
          <a:effectRef idx="2">
            <a:schemeClr val="accent1"/>
          </a:effectRef>
          <a:fontRef idx="minor">
            <a:schemeClr val="lt1"/>
          </a:fontRef>
        </p:style>
        <p:txBody>
          <a:bodyPr lIns="36000" tIns="36000" rIns="36000" bIns="36000" anchor="ctr"/>
          <a:lstStyle/>
          <a:p>
            <a:pPr algn="ctr">
              <a:defRPr/>
            </a:pPr>
            <a:r>
              <a:rPr lang="zh-CN" altLang="en-US" sz="1200" kern="0" dirty="0" smtClean="0">
                <a:latin typeface="微软雅黑" pitchFamily="34" charset="-122"/>
                <a:ea typeface="微软雅黑" pitchFamily="34" charset="-122"/>
              </a:rPr>
              <a:t>回款支用申请</a:t>
            </a:r>
            <a:r>
              <a:rPr lang="en-US" altLang="zh-CN" sz="1200" kern="0" dirty="0">
                <a:latin typeface="微软雅黑" pitchFamily="34" charset="-122"/>
                <a:ea typeface="微软雅黑" pitchFamily="34" charset="-122"/>
              </a:rPr>
              <a:t>(</a:t>
            </a:r>
            <a:r>
              <a:rPr lang="zh-CN" altLang="en-US" sz="1200" kern="0" dirty="0">
                <a:latin typeface="微软雅黑" pitchFamily="34" charset="-122"/>
                <a:ea typeface="微软雅黑" pitchFamily="34" charset="-122"/>
              </a:rPr>
              <a:t>银行端</a:t>
            </a:r>
            <a:r>
              <a:rPr lang="en-US" altLang="zh-CN" sz="1200" kern="0" dirty="0">
                <a:latin typeface="微软雅黑" pitchFamily="34" charset="-122"/>
                <a:ea typeface="微软雅黑" pitchFamily="34" charset="-122"/>
              </a:rPr>
              <a:t>)</a:t>
            </a:r>
          </a:p>
        </p:txBody>
      </p:sp>
      <p:sp>
        <p:nvSpPr>
          <p:cNvPr id="119" name="Rectangle 40"/>
          <p:cNvSpPr>
            <a:spLocks/>
          </p:cNvSpPr>
          <p:nvPr/>
        </p:nvSpPr>
        <p:spPr bwMode="ltGray">
          <a:xfrm>
            <a:off x="3643717" y="4402012"/>
            <a:ext cx="1080040" cy="308884"/>
          </a:xfrm>
          <a:prstGeom prst="rect">
            <a:avLst/>
          </a:prstGeom>
          <a:ln/>
        </p:spPr>
        <p:style>
          <a:lnRef idx="1">
            <a:schemeClr val="accent1"/>
          </a:lnRef>
          <a:fillRef idx="3">
            <a:schemeClr val="accent1"/>
          </a:fillRef>
          <a:effectRef idx="2">
            <a:schemeClr val="accent1"/>
          </a:effectRef>
          <a:fontRef idx="minor">
            <a:schemeClr val="lt1"/>
          </a:fontRef>
        </p:style>
        <p:txBody>
          <a:bodyPr lIns="36000" tIns="36000" rIns="36000" bIns="36000" anchor="ctr"/>
          <a:lstStyle/>
          <a:p>
            <a:pPr algn="ctr">
              <a:defRPr/>
            </a:pPr>
            <a:r>
              <a:rPr lang="zh-CN" altLang="en-US" sz="1200" kern="0" dirty="0" smtClean="0">
                <a:latin typeface="微软雅黑" pitchFamily="34" charset="-122"/>
                <a:ea typeface="微软雅黑" pitchFamily="34" charset="-122"/>
              </a:rPr>
              <a:t>审核通过</a:t>
            </a:r>
            <a:endParaRPr lang="en-US" altLang="zh-CN" sz="1200" kern="0" dirty="0">
              <a:latin typeface="微软雅黑" pitchFamily="34" charset="-122"/>
              <a:ea typeface="微软雅黑" pitchFamily="34" charset="-122"/>
            </a:endParaRPr>
          </a:p>
        </p:txBody>
      </p:sp>
      <p:sp>
        <p:nvSpPr>
          <p:cNvPr id="121" name="Rectangle 40"/>
          <p:cNvSpPr>
            <a:spLocks/>
          </p:cNvSpPr>
          <p:nvPr/>
        </p:nvSpPr>
        <p:spPr bwMode="ltGray">
          <a:xfrm>
            <a:off x="10345104" y="1270319"/>
            <a:ext cx="1136981" cy="512182"/>
          </a:xfrm>
          <a:prstGeom prst="rect">
            <a:avLst/>
          </a:prstGeom>
          <a:ln/>
        </p:spPr>
        <p:style>
          <a:lnRef idx="1">
            <a:schemeClr val="accent4"/>
          </a:lnRef>
          <a:fillRef idx="3">
            <a:schemeClr val="accent4"/>
          </a:fillRef>
          <a:effectRef idx="2">
            <a:schemeClr val="accent4"/>
          </a:effectRef>
          <a:fontRef idx="minor">
            <a:schemeClr val="lt1"/>
          </a:fontRef>
        </p:style>
        <p:txBody>
          <a:bodyPr lIns="36000" tIns="36000" rIns="36000" bIns="36000" anchor="ctr"/>
          <a:lstStyle/>
          <a:p>
            <a:pPr algn="ctr">
              <a:defRPr/>
            </a:pPr>
            <a:r>
              <a:rPr lang="zh-CN" altLang="en-US" sz="1200" kern="0" dirty="0" smtClean="0">
                <a:latin typeface="微软雅黑" pitchFamily="34" charset="-122"/>
                <a:ea typeface="微软雅黑" pitchFamily="34" charset="-122"/>
              </a:rPr>
              <a:t>回款账户回款</a:t>
            </a:r>
            <a:endParaRPr lang="en-US" altLang="zh-CN" sz="1200" kern="0" dirty="0">
              <a:latin typeface="微软雅黑" pitchFamily="34" charset="-122"/>
              <a:ea typeface="微软雅黑" pitchFamily="34" charset="-122"/>
            </a:endParaRPr>
          </a:p>
        </p:txBody>
      </p:sp>
      <p:cxnSp>
        <p:nvCxnSpPr>
          <p:cNvPr id="122" name="直接连接符 121"/>
          <p:cNvCxnSpPr/>
          <p:nvPr/>
        </p:nvCxnSpPr>
        <p:spPr bwMode="ltGray">
          <a:xfrm rot="10800000" flipV="1">
            <a:off x="1528948" y="1956123"/>
            <a:ext cx="1526770" cy="5424"/>
          </a:xfrm>
          <a:prstGeom prst="line">
            <a:avLst/>
          </a:prstGeom>
          <a:ln w="15875">
            <a:headEnd type="triangle" w="med" len="med"/>
            <a:tailEnd type="none" w="med" len="med"/>
          </a:ln>
        </p:spPr>
        <p:style>
          <a:lnRef idx="2">
            <a:schemeClr val="dk1"/>
          </a:lnRef>
          <a:fillRef idx="0">
            <a:schemeClr val="dk1"/>
          </a:fillRef>
          <a:effectRef idx="1">
            <a:schemeClr val="dk1"/>
          </a:effectRef>
          <a:fontRef idx="minor">
            <a:schemeClr val="tx1"/>
          </a:fontRef>
        </p:style>
      </p:cxnSp>
      <p:cxnSp>
        <p:nvCxnSpPr>
          <p:cNvPr id="123" name="直接连接符 122"/>
          <p:cNvCxnSpPr/>
          <p:nvPr/>
        </p:nvCxnSpPr>
        <p:spPr bwMode="ltGray">
          <a:xfrm flipV="1">
            <a:off x="3421343" y="2163360"/>
            <a:ext cx="0" cy="161924"/>
          </a:xfrm>
          <a:prstGeom prst="line">
            <a:avLst/>
          </a:prstGeom>
          <a:ln>
            <a:headEnd type="triangle" w="med" len="med"/>
            <a:tailEnd type="none" w="med" len="med"/>
          </a:ln>
        </p:spPr>
        <p:style>
          <a:lnRef idx="2">
            <a:schemeClr val="dk1"/>
          </a:lnRef>
          <a:fillRef idx="0">
            <a:schemeClr val="dk1"/>
          </a:fillRef>
          <a:effectRef idx="1">
            <a:schemeClr val="dk1"/>
          </a:effectRef>
          <a:fontRef idx="minor">
            <a:schemeClr val="tx1"/>
          </a:fontRef>
        </p:style>
      </p:cxnSp>
      <p:cxnSp>
        <p:nvCxnSpPr>
          <p:cNvPr id="124" name="直接连接符 123"/>
          <p:cNvCxnSpPr/>
          <p:nvPr/>
        </p:nvCxnSpPr>
        <p:spPr bwMode="ltGray">
          <a:xfrm rot="16200000" flipV="1">
            <a:off x="4942941" y="2263742"/>
            <a:ext cx="1122155" cy="11113"/>
          </a:xfrm>
          <a:prstGeom prst="line">
            <a:avLst/>
          </a:prstGeom>
          <a:ln>
            <a:headEnd type="triangle" w="med" len="med"/>
            <a:tailEnd type="none" w="med" len="med"/>
          </a:ln>
        </p:spPr>
        <p:style>
          <a:lnRef idx="2">
            <a:schemeClr val="dk1"/>
          </a:lnRef>
          <a:fillRef idx="0">
            <a:schemeClr val="dk1"/>
          </a:fillRef>
          <a:effectRef idx="1">
            <a:schemeClr val="dk1"/>
          </a:effectRef>
          <a:fontRef idx="minor">
            <a:schemeClr val="tx1"/>
          </a:fontRef>
        </p:style>
      </p:cxnSp>
      <p:sp>
        <p:nvSpPr>
          <p:cNvPr id="125" name="Rectangle 4"/>
          <p:cNvSpPr>
            <a:spLocks noChangeArrowheads="1"/>
          </p:cNvSpPr>
          <p:nvPr/>
        </p:nvSpPr>
        <p:spPr bwMode="gray">
          <a:xfrm>
            <a:off x="2580617" y="2784076"/>
            <a:ext cx="3786214" cy="378042"/>
          </a:xfrm>
          <a:prstGeom prst="rect">
            <a:avLst/>
          </a:prstGeom>
          <a:solidFill>
            <a:srgbClr val="4F81BD">
              <a:alpha val="10196"/>
            </a:srgbClr>
          </a:solidFill>
          <a:ln w="19050" algn="ctr">
            <a:solidFill>
              <a:srgbClr val="000000"/>
            </a:solidFill>
            <a:prstDash val="dash"/>
            <a:miter lim="800000"/>
            <a:headEnd/>
            <a:tailEnd/>
          </a:ln>
        </p:spPr>
        <p:txBody>
          <a:bodyPr wrap="none" lIns="91440" tIns="45720" rIns="91440" bIns="45720" anchor="ctr"/>
          <a:lstStyle/>
          <a:p>
            <a:pPr>
              <a:lnSpc>
                <a:spcPct val="50000"/>
              </a:lnSpc>
              <a:spcBef>
                <a:spcPct val="50000"/>
              </a:spcBef>
            </a:pPr>
            <a:endParaRPr lang="zh-CN" altLang="zh-CN" dirty="0">
              <a:solidFill>
                <a:srgbClr val="000000"/>
              </a:solidFill>
              <a:latin typeface="微软雅黑" pitchFamily="34" charset="-122"/>
              <a:ea typeface="微软雅黑" pitchFamily="34" charset="-122"/>
            </a:endParaRPr>
          </a:p>
        </p:txBody>
      </p:sp>
      <p:cxnSp>
        <p:nvCxnSpPr>
          <p:cNvPr id="126" name="直接连接符 125"/>
          <p:cNvCxnSpPr>
            <a:stCxn id="133" idx="0"/>
          </p:cNvCxnSpPr>
          <p:nvPr/>
        </p:nvCxnSpPr>
        <p:spPr bwMode="ltGray">
          <a:xfrm rot="16200000" flipV="1">
            <a:off x="4156442" y="3683443"/>
            <a:ext cx="142876" cy="8377"/>
          </a:xfrm>
          <a:prstGeom prst="line">
            <a:avLst/>
          </a:prstGeom>
          <a:ln>
            <a:headEnd type="triangle" w="med" len="med"/>
            <a:tailEnd type="none" w="med" len="med"/>
          </a:ln>
        </p:spPr>
        <p:style>
          <a:lnRef idx="2">
            <a:schemeClr val="dk1"/>
          </a:lnRef>
          <a:fillRef idx="0">
            <a:schemeClr val="dk1"/>
          </a:fillRef>
          <a:effectRef idx="1">
            <a:schemeClr val="dk1"/>
          </a:effectRef>
          <a:fontRef idx="minor">
            <a:schemeClr val="tx1"/>
          </a:fontRef>
        </p:style>
      </p:cxnSp>
      <p:cxnSp>
        <p:nvCxnSpPr>
          <p:cNvPr id="127" name="肘形连接符 59"/>
          <p:cNvCxnSpPr>
            <a:cxnSpLocks noChangeShapeType="1"/>
          </p:cNvCxnSpPr>
          <p:nvPr/>
        </p:nvCxnSpPr>
        <p:spPr bwMode="auto">
          <a:xfrm>
            <a:off x="1580485" y="1258740"/>
            <a:ext cx="3074987" cy="847724"/>
          </a:xfrm>
          <a:prstGeom prst="bentConnector3">
            <a:avLst>
              <a:gd name="adj1" fmla="val 50000"/>
            </a:avLst>
          </a:prstGeom>
          <a:noFill/>
          <a:ln w="9525">
            <a:noFill/>
            <a:miter lim="800000"/>
            <a:headEnd/>
            <a:tailEnd type="arrow" w="med" len="med"/>
          </a:ln>
        </p:spPr>
      </p:cxnSp>
      <p:sp>
        <p:nvSpPr>
          <p:cNvPr id="128" name="TextBox 71"/>
          <p:cNvSpPr txBox="1">
            <a:spLocks noChangeArrowheads="1"/>
          </p:cNvSpPr>
          <p:nvPr/>
        </p:nvSpPr>
        <p:spPr bwMode="auto">
          <a:xfrm>
            <a:off x="2877159" y="2216935"/>
            <a:ext cx="184731" cy="369332"/>
          </a:xfrm>
          <a:prstGeom prst="rect">
            <a:avLst/>
          </a:prstGeom>
          <a:noFill/>
          <a:ln w="9525">
            <a:noFill/>
            <a:miter lim="800000"/>
            <a:headEnd/>
            <a:tailEnd/>
          </a:ln>
        </p:spPr>
        <p:txBody>
          <a:bodyPr wrap="none" lIns="91440" tIns="45720" rIns="91440" bIns="45720">
            <a:spAutoFit/>
          </a:bodyPr>
          <a:lstStyle/>
          <a:p>
            <a:endParaRPr lang="zh-CN" altLang="en-US"/>
          </a:p>
        </p:txBody>
      </p:sp>
      <p:sp>
        <p:nvSpPr>
          <p:cNvPr id="129" name="菱形 128"/>
          <p:cNvSpPr/>
          <p:nvPr/>
        </p:nvSpPr>
        <p:spPr bwMode="auto">
          <a:xfrm>
            <a:off x="2938991" y="2325337"/>
            <a:ext cx="914400" cy="361764"/>
          </a:xfrm>
          <a:prstGeom prst="diamond">
            <a:avLst/>
          </a:prstGeom>
          <a:solidFill>
            <a:srgbClr val="A4852C"/>
          </a:solidFill>
          <a:ln/>
          <a:extLst>
            <a:ext uri="{91240B29-F687-4F45-9708-019B960494DF}"/>
            <a:ext uri="{AF507438-7753-43E0-B8FC-AC1667EBCBE1}"/>
          </a:extLst>
        </p:spPr>
        <p:style>
          <a:lnRef idx="0">
            <a:schemeClr val="accent1"/>
          </a:lnRef>
          <a:fillRef idx="3">
            <a:schemeClr val="accent1"/>
          </a:fillRef>
          <a:effectRef idx="3">
            <a:schemeClr val="accent1"/>
          </a:effectRef>
          <a:fontRef idx="minor">
            <a:schemeClr val="lt1"/>
          </a:fontRef>
        </p:style>
        <p:txBody>
          <a:bodyPr lIns="91440" tIns="45720" rIns="91440" bIns="45720"/>
          <a:lstStyle/>
          <a:p>
            <a:pPr algn="ctr">
              <a:spcBef>
                <a:spcPct val="20000"/>
              </a:spcBef>
              <a:defRPr/>
            </a:pPr>
            <a:endParaRPr lang="zh-CN" altLang="en-US" sz="1000" dirty="0">
              <a:solidFill>
                <a:schemeClr val="tx1"/>
              </a:solidFill>
              <a:ea typeface="仿宋_GB2312" pitchFamily="49" charset="-122"/>
            </a:endParaRPr>
          </a:p>
        </p:txBody>
      </p:sp>
      <p:sp>
        <p:nvSpPr>
          <p:cNvPr id="130" name="流程图: 过程 129"/>
          <p:cNvSpPr/>
          <p:nvPr/>
        </p:nvSpPr>
        <p:spPr bwMode="auto">
          <a:xfrm>
            <a:off x="3650600" y="2616062"/>
            <a:ext cx="144463" cy="161924"/>
          </a:xfrm>
          <a:prstGeom prst="flowChartProcess">
            <a:avLst/>
          </a:prstGeom>
          <a:solidFill>
            <a:schemeClr val="bg1"/>
          </a:solidFill>
          <a:ln>
            <a:noFill/>
          </a:ln>
          <a:effectLst/>
          <a:extLst>
            <a:ext uri="{91240B29-F687-4F45-9708-019B960494DF}"/>
            <a:ext uri="{AF507438-7753-43E0-B8FC-AC1667EBCBE1}"/>
          </a:extLst>
        </p:spPr>
        <p:txBody>
          <a:bodyPr lIns="91440" tIns="45720" rIns="91440" bIns="45720"/>
          <a:lstStyle/>
          <a:p>
            <a:pPr algn="ctr">
              <a:spcBef>
                <a:spcPct val="20000"/>
              </a:spcBef>
              <a:defRPr/>
            </a:pPr>
            <a:r>
              <a:rPr lang="zh-CN" altLang="en-US" sz="1100" dirty="0">
                <a:latin typeface="Arial" charset="0"/>
              </a:rPr>
              <a:t>是</a:t>
            </a:r>
          </a:p>
        </p:txBody>
      </p:sp>
      <p:sp>
        <p:nvSpPr>
          <p:cNvPr id="131" name="流程图: 终止 130"/>
          <p:cNvSpPr/>
          <p:nvPr/>
        </p:nvSpPr>
        <p:spPr bwMode="auto">
          <a:xfrm>
            <a:off x="321240" y="1747235"/>
            <a:ext cx="1216198" cy="378042"/>
          </a:xfrm>
          <a:prstGeom prst="flowChartTerminator">
            <a:avLst/>
          </a:prstGeom>
          <a:solidFill>
            <a:schemeClr val="accent2">
              <a:lumMod val="75000"/>
            </a:schemeClr>
          </a:solidFill>
          <a:ln/>
          <a:extLst>
            <a:ext uri="{91240B29-F687-4F45-9708-019B960494DF}"/>
            <a:ext uri="{AF507438-7753-43E0-B8FC-AC1667EBCBE1}"/>
          </a:extLst>
        </p:spPr>
        <p:style>
          <a:lnRef idx="0">
            <a:schemeClr val="accent1"/>
          </a:lnRef>
          <a:fillRef idx="3">
            <a:schemeClr val="accent1"/>
          </a:fillRef>
          <a:effectRef idx="3">
            <a:schemeClr val="accent1"/>
          </a:effectRef>
          <a:fontRef idx="minor">
            <a:schemeClr val="lt1"/>
          </a:fontRef>
        </p:style>
        <p:txBody>
          <a:bodyPr lIns="91440" tIns="45720" rIns="91440" bIns="45720"/>
          <a:lstStyle/>
          <a:p>
            <a:pPr algn="ctr">
              <a:spcBef>
                <a:spcPct val="20000"/>
              </a:spcBef>
              <a:defRPr/>
            </a:pPr>
            <a:r>
              <a:rPr lang="zh-CN" altLang="en-US" sz="1200" dirty="0" smtClean="0"/>
              <a:t>回款支用申请</a:t>
            </a:r>
            <a:endParaRPr lang="zh-CN" altLang="en-US" sz="1200" dirty="0">
              <a:solidFill>
                <a:schemeClr val="tx1"/>
              </a:solidFill>
              <a:ea typeface="仿宋_GB2312" pitchFamily="49" charset="-122"/>
            </a:endParaRPr>
          </a:p>
        </p:txBody>
      </p:sp>
      <p:sp>
        <p:nvSpPr>
          <p:cNvPr id="132" name="菱形 131"/>
          <p:cNvSpPr/>
          <p:nvPr/>
        </p:nvSpPr>
        <p:spPr bwMode="auto">
          <a:xfrm>
            <a:off x="3497911" y="3759070"/>
            <a:ext cx="1440160" cy="432047"/>
          </a:xfrm>
          <a:prstGeom prst="diamond">
            <a:avLst/>
          </a:prstGeom>
          <a:solidFill>
            <a:srgbClr val="A4852C"/>
          </a:solidFill>
          <a:ln/>
          <a:extLst>
            <a:ext uri="{91240B29-F687-4F45-9708-019B960494DF}"/>
            <a:ext uri="{AF507438-7753-43E0-B8FC-AC1667EBCBE1}"/>
          </a:extLst>
        </p:spPr>
        <p:style>
          <a:lnRef idx="0">
            <a:schemeClr val="accent1"/>
          </a:lnRef>
          <a:fillRef idx="3">
            <a:schemeClr val="accent1"/>
          </a:fillRef>
          <a:effectRef idx="3">
            <a:schemeClr val="accent1"/>
          </a:effectRef>
          <a:fontRef idx="minor">
            <a:schemeClr val="lt1"/>
          </a:fontRef>
        </p:style>
        <p:txBody>
          <a:bodyPr lIns="91440" tIns="45720" rIns="91440" bIns="45720"/>
          <a:lstStyle/>
          <a:p>
            <a:pPr algn="ctr">
              <a:spcBef>
                <a:spcPct val="20000"/>
              </a:spcBef>
              <a:defRPr/>
            </a:pPr>
            <a:endParaRPr lang="zh-CN" altLang="en-US" sz="1000" dirty="0">
              <a:solidFill>
                <a:schemeClr val="tx1"/>
              </a:solidFill>
              <a:ea typeface="仿宋_GB2312" pitchFamily="49" charset="-122"/>
            </a:endParaRPr>
          </a:p>
        </p:txBody>
      </p:sp>
      <p:sp>
        <p:nvSpPr>
          <p:cNvPr id="133" name="TextBox 104"/>
          <p:cNvSpPr txBox="1">
            <a:spLocks noChangeArrowheads="1"/>
          </p:cNvSpPr>
          <p:nvPr/>
        </p:nvSpPr>
        <p:spPr bwMode="auto">
          <a:xfrm>
            <a:off x="3883254" y="3759070"/>
            <a:ext cx="697627" cy="400110"/>
          </a:xfrm>
          <a:prstGeom prst="rect">
            <a:avLst/>
          </a:prstGeom>
          <a:noFill/>
          <a:ln w="9525">
            <a:noFill/>
            <a:miter lim="800000"/>
            <a:headEnd/>
            <a:tailEnd/>
          </a:ln>
        </p:spPr>
        <p:txBody>
          <a:bodyPr wrap="none" lIns="91440" tIns="45720" rIns="91440" bIns="45720">
            <a:spAutoFit/>
          </a:bodyPr>
          <a:lstStyle/>
          <a:p>
            <a:r>
              <a:rPr lang="zh-CN" altLang="en-US" sz="1000" dirty="0">
                <a:solidFill>
                  <a:schemeClr val="bg1"/>
                </a:solidFill>
              </a:rPr>
              <a:t>提交校验</a:t>
            </a:r>
            <a:endParaRPr lang="en-US" altLang="zh-CN" sz="1000" dirty="0">
              <a:solidFill>
                <a:schemeClr val="bg1"/>
              </a:solidFill>
            </a:endParaRPr>
          </a:p>
          <a:p>
            <a:r>
              <a:rPr lang="zh-CN" altLang="en-US" sz="1000" dirty="0">
                <a:solidFill>
                  <a:schemeClr val="bg1"/>
                </a:solidFill>
              </a:rPr>
              <a:t>是否通过</a:t>
            </a:r>
          </a:p>
        </p:txBody>
      </p:sp>
      <p:cxnSp>
        <p:nvCxnSpPr>
          <p:cNvPr id="134" name="直接连接符 133"/>
          <p:cNvCxnSpPr/>
          <p:nvPr/>
        </p:nvCxnSpPr>
        <p:spPr bwMode="ltGray">
          <a:xfrm rot="5400000" flipH="1" flipV="1">
            <a:off x="4117328" y="4294061"/>
            <a:ext cx="214314" cy="1588"/>
          </a:xfrm>
          <a:prstGeom prst="line">
            <a:avLst/>
          </a:prstGeom>
          <a:ln w="19050">
            <a:solidFill>
              <a:schemeClr val="bg2">
                <a:lumMod val="2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35" name="流程图: 过程 134"/>
          <p:cNvSpPr/>
          <p:nvPr/>
        </p:nvSpPr>
        <p:spPr bwMode="auto">
          <a:xfrm>
            <a:off x="4366568" y="4187698"/>
            <a:ext cx="142875" cy="161924"/>
          </a:xfrm>
          <a:prstGeom prst="flowChartProcess">
            <a:avLst/>
          </a:prstGeom>
          <a:solidFill>
            <a:schemeClr val="bg1"/>
          </a:solidFill>
          <a:ln>
            <a:noFill/>
          </a:ln>
          <a:effectLst/>
          <a:extLst>
            <a:ext uri="{91240B29-F687-4F45-9708-019B960494DF}"/>
            <a:ext uri="{AF507438-7753-43E0-B8FC-AC1667EBCBE1}"/>
          </a:extLst>
        </p:spPr>
        <p:txBody>
          <a:bodyPr lIns="91440" tIns="45720" rIns="91440" bIns="45720"/>
          <a:lstStyle/>
          <a:p>
            <a:pPr algn="ctr">
              <a:spcBef>
                <a:spcPct val="20000"/>
              </a:spcBef>
              <a:defRPr/>
            </a:pPr>
            <a:r>
              <a:rPr lang="zh-CN" altLang="en-US" sz="1100" dirty="0">
                <a:latin typeface="Arial" charset="0"/>
              </a:rPr>
              <a:t>是</a:t>
            </a:r>
          </a:p>
        </p:txBody>
      </p:sp>
      <p:cxnSp>
        <p:nvCxnSpPr>
          <p:cNvPr id="136" name="直接连接符 135"/>
          <p:cNvCxnSpPr/>
          <p:nvPr/>
        </p:nvCxnSpPr>
        <p:spPr bwMode="ltGray">
          <a:xfrm flipH="1">
            <a:off x="3580749" y="3544756"/>
            <a:ext cx="124" cy="351588"/>
          </a:xfrm>
          <a:prstGeom prst="line">
            <a:avLst/>
          </a:prstGeom>
          <a:ln w="1905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37" name="流程图: 过程 136"/>
          <p:cNvSpPr/>
          <p:nvPr/>
        </p:nvSpPr>
        <p:spPr bwMode="auto">
          <a:xfrm>
            <a:off x="3650601" y="3667392"/>
            <a:ext cx="215900" cy="163116"/>
          </a:xfrm>
          <a:prstGeom prst="flowChartProcess">
            <a:avLst/>
          </a:prstGeom>
          <a:solidFill>
            <a:schemeClr val="bg1"/>
          </a:solidFill>
          <a:ln>
            <a:noFill/>
          </a:ln>
          <a:effectLst/>
          <a:extLst>
            <a:ext uri="{91240B29-F687-4F45-9708-019B960494DF}"/>
            <a:ext uri="{AF507438-7753-43E0-B8FC-AC1667EBCBE1}"/>
          </a:extLst>
        </p:spPr>
        <p:txBody>
          <a:bodyPr lIns="91440" tIns="45720" rIns="91440" bIns="45720"/>
          <a:lstStyle/>
          <a:p>
            <a:pPr algn="ctr">
              <a:spcBef>
                <a:spcPct val="20000"/>
              </a:spcBef>
              <a:defRPr/>
            </a:pPr>
            <a:r>
              <a:rPr lang="zh-CN" altLang="en-US" sz="1100" dirty="0">
                <a:latin typeface="Arial" charset="0"/>
              </a:rPr>
              <a:t>否</a:t>
            </a:r>
          </a:p>
        </p:txBody>
      </p:sp>
      <p:sp>
        <p:nvSpPr>
          <p:cNvPr id="138" name="TextBox 171"/>
          <p:cNvSpPr txBox="1">
            <a:spLocks noChangeArrowheads="1"/>
          </p:cNvSpPr>
          <p:nvPr/>
        </p:nvSpPr>
        <p:spPr bwMode="auto">
          <a:xfrm>
            <a:off x="3084475" y="2411010"/>
            <a:ext cx="697627" cy="246221"/>
          </a:xfrm>
          <a:prstGeom prst="rect">
            <a:avLst/>
          </a:prstGeom>
          <a:noFill/>
          <a:ln w="9525">
            <a:noFill/>
            <a:miter lim="800000"/>
            <a:headEnd/>
            <a:tailEnd/>
          </a:ln>
        </p:spPr>
        <p:txBody>
          <a:bodyPr wrap="none" lIns="91440" tIns="45720" rIns="91440" bIns="45720">
            <a:spAutoFit/>
          </a:bodyPr>
          <a:lstStyle/>
          <a:p>
            <a:r>
              <a:rPr lang="zh-CN" altLang="en-US" sz="1000" dirty="0">
                <a:solidFill>
                  <a:schemeClr val="bg1"/>
                </a:solidFill>
              </a:rPr>
              <a:t>是否受理</a:t>
            </a:r>
            <a:endParaRPr lang="en-US" altLang="zh-CN" sz="1000" dirty="0">
              <a:solidFill>
                <a:schemeClr val="bg1"/>
              </a:solidFill>
            </a:endParaRPr>
          </a:p>
        </p:txBody>
      </p:sp>
      <p:cxnSp>
        <p:nvCxnSpPr>
          <p:cNvPr id="139" name="肘形连接符 62"/>
          <p:cNvCxnSpPr/>
          <p:nvPr/>
        </p:nvCxnSpPr>
        <p:spPr bwMode="auto">
          <a:xfrm rot="5400000" flipH="1" flipV="1">
            <a:off x="3579956" y="2472391"/>
            <a:ext cx="714378" cy="1588"/>
          </a:xfrm>
          <a:prstGeom prst="bentConnector3">
            <a:avLst>
              <a:gd name="adj1" fmla="val 50000"/>
            </a:avLst>
          </a:prstGeom>
          <a:ln>
            <a:solidFill>
              <a:srgbClr val="FF0000"/>
            </a:solidFill>
            <a:tailEnd type="arrow"/>
          </a:ln>
          <a:extLst>
            <a:ext uri="{91240B29-F687-4F45-9708-019B960494DF}"/>
            <a:ext uri="{AF507438-7753-43E0-B8FC-AC1667EBCBE1}"/>
          </a:extLst>
        </p:spPr>
        <p:style>
          <a:lnRef idx="2">
            <a:schemeClr val="dk1"/>
          </a:lnRef>
          <a:fillRef idx="0">
            <a:schemeClr val="dk1"/>
          </a:fillRef>
          <a:effectRef idx="1">
            <a:schemeClr val="dk1"/>
          </a:effectRef>
          <a:fontRef idx="minor">
            <a:schemeClr val="tx1"/>
          </a:fontRef>
        </p:style>
      </p:cxnSp>
      <p:sp>
        <p:nvSpPr>
          <p:cNvPr id="140" name="流程图: 过程 139"/>
          <p:cNvSpPr/>
          <p:nvPr/>
        </p:nvSpPr>
        <p:spPr bwMode="auto">
          <a:xfrm>
            <a:off x="4009377" y="2330310"/>
            <a:ext cx="1357322" cy="214314"/>
          </a:xfrm>
          <a:prstGeom prst="flowChartProcess">
            <a:avLst/>
          </a:prstGeom>
          <a:solidFill>
            <a:schemeClr val="bg1"/>
          </a:solidFill>
          <a:ln>
            <a:noFill/>
          </a:ln>
          <a:effectLst/>
          <a:extLst>
            <a:ext uri="{91240B29-F687-4F45-9708-019B960494DF}"/>
            <a:ext uri="{AF507438-7753-43E0-B8FC-AC1667EBCBE1}"/>
          </a:extLst>
        </p:spPr>
        <p:txBody>
          <a:bodyPr lIns="91440" tIns="45720" rIns="91440" bIns="45720"/>
          <a:lstStyle/>
          <a:p>
            <a:pPr algn="ctr">
              <a:spcBef>
                <a:spcPct val="20000"/>
              </a:spcBef>
              <a:defRPr/>
            </a:pPr>
            <a:r>
              <a:rPr lang="zh-CN" altLang="en-US" sz="1100" dirty="0" smtClean="0">
                <a:latin typeface="Arial" charset="0"/>
              </a:rPr>
              <a:t>条件</a:t>
            </a:r>
            <a:r>
              <a:rPr lang="zh-CN" altLang="en-US" sz="1100" dirty="0">
                <a:latin typeface="Arial" charset="0"/>
              </a:rPr>
              <a:t>不</a:t>
            </a:r>
            <a:r>
              <a:rPr lang="zh-CN" altLang="en-US" sz="1100" dirty="0" smtClean="0">
                <a:latin typeface="Arial" charset="0"/>
              </a:rPr>
              <a:t>满足退回</a:t>
            </a:r>
            <a:endParaRPr lang="zh-CN" altLang="en-US" sz="1100" dirty="0">
              <a:latin typeface="Arial" charset="0"/>
            </a:endParaRPr>
          </a:p>
        </p:txBody>
      </p:sp>
      <p:cxnSp>
        <p:nvCxnSpPr>
          <p:cNvPr id="141" name="肘形连接符 62"/>
          <p:cNvCxnSpPr/>
          <p:nvPr/>
        </p:nvCxnSpPr>
        <p:spPr bwMode="auto">
          <a:xfrm rot="5400000" flipH="1">
            <a:off x="1941000" y="1625205"/>
            <a:ext cx="398833" cy="1380416"/>
          </a:xfrm>
          <a:prstGeom prst="bentConnector3">
            <a:avLst>
              <a:gd name="adj1" fmla="val 1273"/>
            </a:avLst>
          </a:prstGeom>
          <a:ln>
            <a:solidFill>
              <a:srgbClr val="FF0000"/>
            </a:solidFill>
            <a:tailEnd type="arrow"/>
          </a:ln>
          <a:extLst>
            <a:ext uri="{91240B29-F687-4F45-9708-019B960494DF}"/>
            <a:ext uri="{AF507438-7753-43E0-B8FC-AC1667EBCBE1}"/>
          </a:extLst>
        </p:spPr>
        <p:style>
          <a:lnRef idx="2">
            <a:schemeClr val="dk1"/>
          </a:lnRef>
          <a:fillRef idx="0">
            <a:schemeClr val="dk1"/>
          </a:fillRef>
          <a:effectRef idx="1">
            <a:schemeClr val="dk1"/>
          </a:effectRef>
          <a:fontRef idx="minor">
            <a:schemeClr val="tx1"/>
          </a:fontRef>
        </p:style>
      </p:cxnSp>
      <p:sp>
        <p:nvSpPr>
          <p:cNvPr id="142" name="流程图: 过程 141"/>
          <p:cNvSpPr/>
          <p:nvPr/>
        </p:nvSpPr>
        <p:spPr bwMode="auto">
          <a:xfrm>
            <a:off x="1651923" y="2258872"/>
            <a:ext cx="1143008" cy="71438"/>
          </a:xfrm>
          <a:prstGeom prst="flowChartProcess">
            <a:avLst/>
          </a:prstGeom>
          <a:solidFill>
            <a:schemeClr val="bg1"/>
          </a:solidFill>
          <a:ln>
            <a:noFill/>
          </a:ln>
          <a:effectLst/>
          <a:extLst>
            <a:ext uri="{91240B29-F687-4F45-9708-019B960494DF}"/>
            <a:ext uri="{AF507438-7753-43E0-B8FC-AC1667EBCBE1}"/>
          </a:extLst>
        </p:spPr>
        <p:txBody>
          <a:bodyPr lIns="91440" tIns="45720" rIns="91440" bIns="45720"/>
          <a:lstStyle/>
          <a:p>
            <a:pPr algn="ctr">
              <a:spcBef>
                <a:spcPct val="20000"/>
              </a:spcBef>
              <a:defRPr/>
            </a:pPr>
            <a:r>
              <a:rPr lang="zh-CN" altLang="en-US" sz="1100" dirty="0" smtClean="0">
                <a:latin typeface="Arial" charset="0"/>
              </a:rPr>
              <a:t>否，退回</a:t>
            </a:r>
            <a:endParaRPr lang="zh-CN" altLang="en-US" sz="1100" dirty="0">
              <a:latin typeface="Arial" charset="0"/>
            </a:endParaRPr>
          </a:p>
        </p:txBody>
      </p:sp>
      <p:sp>
        <p:nvSpPr>
          <p:cNvPr id="143" name="Rectangle 40"/>
          <p:cNvSpPr>
            <a:spLocks/>
          </p:cNvSpPr>
          <p:nvPr/>
        </p:nvSpPr>
        <p:spPr bwMode="ltGray">
          <a:xfrm>
            <a:off x="2372810" y="1235590"/>
            <a:ext cx="1028350" cy="428628"/>
          </a:xfrm>
          <a:prstGeom prst="rect">
            <a:avLst/>
          </a:prstGeom>
          <a:solidFill>
            <a:srgbClr val="0070C0"/>
          </a:solidFill>
          <a:ln/>
        </p:spPr>
        <p:style>
          <a:lnRef idx="1">
            <a:schemeClr val="accent2"/>
          </a:lnRef>
          <a:fillRef idx="3">
            <a:schemeClr val="accent2"/>
          </a:fillRef>
          <a:effectRef idx="2">
            <a:schemeClr val="accent2"/>
          </a:effectRef>
          <a:fontRef idx="minor">
            <a:schemeClr val="lt1"/>
          </a:fontRef>
        </p:style>
        <p:txBody>
          <a:bodyPr lIns="36000" tIns="36000" rIns="36000" bIns="36000" anchor="ctr"/>
          <a:lstStyle/>
          <a:p>
            <a:pPr>
              <a:defRPr/>
            </a:pPr>
            <a:r>
              <a:rPr lang="zh-CN" altLang="en-US" sz="1200" kern="0" dirty="0" smtClean="0">
                <a:latin typeface="微软雅黑" pitchFamily="34" charset="-122"/>
                <a:ea typeface="微软雅黑" pitchFamily="34" charset="-122"/>
              </a:rPr>
              <a:t>回款登记</a:t>
            </a:r>
            <a:endParaRPr lang="en-US" altLang="zh-CN" sz="1200" kern="0" dirty="0">
              <a:latin typeface="微软雅黑" pitchFamily="34" charset="-122"/>
              <a:ea typeface="微软雅黑" pitchFamily="34" charset="-122"/>
            </a:endParaRPr>
          </a:p>
        </p:txBody>
      </p:sp>
      <p:sp>
        <p:nvSpPr>
          <p:cNvPr id="145" name="Rectangle 40"/>
          <p:cNvSpPr>
            <a:spLocks/>
          </p:cNvSpPr>
          <p:nvPr/>
        </p:nvSpPr>
        <p:spPr bwMode="ltGray">
          <a:xfrm>
            <a:off x="3366435" y="3330442"/>
            <a:ext cx="1678408" cy="235124"/>
          </a:xfrm>
          <a:prstGeom prst="rect">
            <a:avLst/>
          </a:prstGeom>
          <a:ln/>
        </p:spPr>
        <p:style>
          <a:lnRef idx="1">
            <a:schemeClr val="accent1"/>
          </a:lnRef>
          <a:fillRef idx="3">
            <a:schemeClr val="accent1"/>
          </a:fillRef>
          <a:effectRef idx="2">
            <a:schemeClr val="accent1"/>
          </a:effectRef>
          <a:fontRef idx="minor">
            <a:schemeClr val="lt1"/>
          </a:fontRef>
        </p:style>
        <p:txBody>
          <a:bodyPr lIns="36000" tIns="36000" rIns="36000" bIns="36000" anchor="ctr"/>
          <a:lstStyle/>
          <a:p>
            <a:pPr algn="ctr">
              <a:defRPr/>
            </a:pPr>
            <a:r>
              <a:rPr lang="zh-CN" altLang="en-US" sz="1200" kern="0" dirty="0" smtClean="0">
                <a:latin typeface="微软雅黑" pitchFamily="34" charset="-122"/>
                <a:ea typeface="微软雅黑" pitchFamily="34" charset="-122"/>
              </a:rPr>
              <a:t>回款支用审核</a:t>
            </a:r>
            <a:endParaRPr lang="en-US" altLang="zh-CN" sz="1200" kern="0" dirty="0">
              <a:latin typeface="微软雅黑" pitchFamily="34" charset="-122"/>
              <a:ea typeface="微软雅黑" pitchFamily="34" charset="-122"/>
            </a:endParaRPr>
          </a:p>
        </p:txBody>
      </p:sp>
      <p:cxnSp>
        <p:nvCxnSpPr>
          <p:cNvPr id="146" name="直接连接符 145"/>
          <p:cNvCxnSpPr/>
          <p:nvPr/>
        </p:nvCxnSpPr>
        <p:spPr bwMode="ltGray">
          <a:xfrm flipV="1">
            <a:off x="4223691" y="3187566"/>
            <a:ext cx="0" cy="161924"/>
          </a:xfrm>
          <a:prstGeom prst="line">
            <a:avLst/>
          </a:prstGeom>
          <a:ln>
            <a:headEnd type="triangle" w="med" len="med"/>
            <a:tailEnd type="none" w="med" len="med"/>
          </a:ln>
        </p:spPr>
        <p:style>
          <a:lnRef idx="2">
            <a:schemeClr val="dk1"/>
          </a:lnRef>
          <a:fillRef idx="0">
            <a:schemeClr val="dk1"/>
          </a:fillRef>
          <a:effectRef idx="1">
            <a:schemeClr val="dk1"/>
          </a:effectRef>
          <a:fontRef idx="minor">
            <a:schemeClr val="tx1"/>
          </a:fontRef>
        </p:style>
      </p:cxnSp>
      <p:sp>
        <p:nvSpPr>
          <p:cNvPr id="147" name="Rectangle 40"/>
          <p:cNvSpPr>
            <a:spLocks/>
          </p:cNvSpPr>
          <p:nvPr/>
        </p:nvSpPr>
        <p:spPr bwMode="ltGray">
          <a:xfrm>
            <a:off x="3561622" y="1235590"/>
            <a:ext cx="1123434" cy="428628"/>
          </a:xfrm>
          <a:prstGeom prst="rect">
            <a:avLst/>
          </a:prstGeom>
          <a:solidFill>
            <a:srgbClr val="0070C0"/>
          </a:solidFill>
          <a:ln/>
        </p:spPr>
        <p:style>
          <a:lnRef idx="1">
            <a:schemeClr val="accent2"/>
          </a:lnRef>
          <a:fillRef idx="3">
            <a:schemeClr val="accent2"/>
          </a:fillRef>
          <a:effectRef idx="2">
            <a:schemeClr val="accent2"/>
          </a:effectRef>
          <a:fontRef idx="minor">
            <a:schemeClr val="lt1"/>
          </a:fontRef>
        </p:style>
        <p:txBody>
          <a:bodyPr lIns="36000" tIns="36000" rIns="36000" bIns="36000" anchor="ctr"/>
          <a:lstStyle/>
          <a:p>
            <a:pPr>
              <a:defRPr/>
            </a:pPr>
            <a:r>
              <a:rPr lang="zh-CN" altLang="en-US" sz="1200" kern="0" dirty="0" smtClean="0">
                <a:latin typeface="微软雅黑" pitchFamily="34" charset="-122"/>
                <a:ea typeface="微软雅黑" pitchFamily="34" charset="-122"/>
              </a:rPr>
              <a:t>票据回款登记</a:t>
            </a:r>
            <a:endParaRPr lang="en-US" altLang="zh-CN" sz="1200" kern="0" dirty="0">
              <a:latin typeface="微软雅黑" pitchFamily="34" charset="-122"/>
              <a:ea typeface="微软雅黑" pitchFamily="34" charset="-122"/>
            </a:endParaRPr>
          </a:p>
        </p:txBody>
      </p:sp>
      <p:sp>
        <p:nvSpPr>
          <p:cNvPr id="148" name="Rectangle 40"/>
          <p:cNvSpPr>
            <a:spLocks/>
          </p:cNvSpPr>
          <p:nvPr/>
        </p:nvSpPr>
        <p:spPr bwMode="ltGray">
          <a:xfrm>
            <a:off x="4908957" y="1258740"/>
            <a:ext cx="1143008" cy="428628"/>
          </a:xfrm>
          <a:prstGeom prst="rect">
            <a:avLst/>
          </a:prstGeom>
          <a:solidFill>
            <a:srgbClr val="0070C0"/>
          </a:solidFill>
          <a:ln/>
        </p:spPr>
        <p:style>
          <a:lnRef idx="1">
            <a:schemeClr val="accent2"/>
          </a:lnRef>
          <a:fillRef idx="3">
            <a:schemeClr val="accent2"/>
          </a:fillRef>
          <a:effectRef idx="2">
            <a:schemeClr val="accent2"/>
          </a:effectRef>
          <a:fontRef idx="minor">
            <a:schemeClr val="lt1"/>
          </a:fontRef>
        </p:style>
        <p:txBody>
          <a:bodyPr lIns="36000" tIns="36000" rIns="36000" bIns="36000" anchor="ctr"/>
          <a:lstStyle/>
          <a:p>
            <a:pPr>
              <a:defRPr/>
            </a:pPr>
            <a:r>
              <a:rPr lang="zh-CN" altLang="en-US" sz="1200" kern="0" dirty="0" smtClean="0">
                <a:latin typeface="微软雅黑" pitchFamily="34" charset="-122"/>
                <a:ea typeface="微软雅黑" pitchFamily="34" charset="-122"/>
              </a:rPr>
              <a:t>票据回款销记</a:t>
            </a:r>
            <a:endParaRPr lang="en-US" altLang="zh-CN" sz="1200" kern="0" dirty="0">
              <a:latin typeface="微软雅黑" pitchFamily="34" charset="-122"/>
              <a:ea typeface="微软雅黑" pitchFamily="34" charset="-122"/>
            </a:endParaRPr>
          </a:p>
        </p:txBody>
      </p:sp>
      <p:sp>
        <p:nvSpPr>
          <p:cNvPr id="151" name="流程图: 过程 150"/>
          <p:cNvSpPr/>
          <p:nvPr/>
        </p:nvSpPr>
        <p:spPr bwMode="auto">
          <a:xfrm>
            <a:off x="6509707" y="1473054"/>
            <a:ext cx="2143140" cy="214314"/>
          </a:xfrm>
          <a:prstGeom prst="flowChartProcess">
            <a:avLst/>
          </a:prstGeom>
          <a:solidFill>
            <a:schemeClr val="bg1"/>
          </a:solidFill>
          <a:ln>
            <a:noFill/>
          </a:ln>
          <a:effectLst/>
          <a:extLst>
            <a:ext uri="{91240B29-F687-4F45-9708-019B960494DF}"/>
            <a:ext uri="{AF507438-7753-43E0-B8FC-AC1667EBCBE1}"/>
          </a:extLst>
        </p:spPr>
        <p:txBody>
          <a:bodyPr lIns="91440" tIns="45720" rIns="91440" bIns="45720"/>
          <a:lstStyle/>
          <a:p>
            <a:pPr algn="ctr">
              <a:spcBef>
                <a:spcPct val="20000"/>
              </a:spcBef>
              <a:defRPr/>
            </a:pPr>
            <a:r>
              <a:rPr lang="zh-CN" altLang="en-US" sz="1100" dirty="0" smtClean="0">
                <a:latin typeface="Arial" charset="0"/>
              </a:rPr>
              <a:t>获取回款保证金账户余额</a:t>
            </a:r>
            <a:endParaRPr lang="zh-CN" altLang="en-US" sz="1100" dirty="0">
              <a:latin typeface="Arial" charset="0"/>
            </a:endParaRPr>
          </a:p>
        </p:txBody>
      </p:sp>
      <p:cxnSp>
        <p:nvCxnSpPr>
          <p:cNvPr id="152" name="直接连接符 151"/>
          <p:cNvCxnSpPr/>
          <p:nvPr/>
        </p:nvCxnSpPr>
        <p:spPr bwMode="ltGray">
          <a:xfrm rot="10800000">
            <a:off x="6223956" y="1411141"/>
            <a:ext cx="3961767" cy="970"/>
          </a:xfrm>
          <a:prstGeom prst="line">
            <a:avLst/>
          </a:prstGeom>
          <a:ln>
            <a:headEnd type="triangle" w="med" len="med"/>
            <a:tailEnd type="none" w="med" len="med"/>
          </a:ln>
        </p:spPr>
        <p:style>
          <a:lnRef idx="2">
            <a:schemeClr val="dk1"/>
          </a:lnRef>
          <a:fillRef idx="0">
            <a:schemeClr val="dk1"/>
          </a:fillRef>
          <a:effectRef idx="1">
            <a:schemeClr val="dk1"/>
          </a:effectRef>
          <a:fontRef idx="minor">
            <a:schemeClr val="tx1"/>
          </a:fontRef>
        </p:style>
      </p:cxnSp>
      <p:cxnSp>
        <p:nvCxnSpPr>
          <p:cNvPr id="153" name="直接连接符 152"/>
          <p:cNvCxnSpPr/>
          <p:nvPr/>
        </p:nvCxnSpPr>
        <p:spPr bwMode="ltGray">
          <a:xfrm flipV="1">
            <a:off x="3437873" y="2668452"/>
            <a:ext cx="0" cy="161924"/>
          </a:xfrm>
          <a:prstGeom prst="line">
            <a:avLst/>
          </a:prstGeom>
          <a:ln>
            <a:headEnd type="triangle" w="med" len="med"/>
            <a:tailEnd type="none" w="med" len="med"/>
          </a:ln>
        </p:spPr>
        <p:style>
          <a:lnRef idx="2">
            <a:schemeClr val="dk1"/>
          </a:lnRef>
          <a:fillRef idx="0">
            <a:schemeClr val="dk1"/>
          </a:fillRef>
          <a:effectRef idx="1">
            <a:schemeClr val="dk1"/>
          </a:effectRef>
          <a:fontRef idx="minor">
            <a:schemeClr val="tx1"/>
          </a:fontRef>
        </p:style>
      </p:cxnSp>
      <p:sp>
        <p:nvSpPr>
          <p:cNvPr id="154" name="Rectangle 40"/>
          <p:cNvSpPr>
            <a:spLocks/>
          </p:cNvSpPr>
          <p:nvPr/>
        </p:nvSpPr>
        <p:spPr bwMode="ltGray">
          <a:xfrm>
            <a:off x="10336193" y="4390794"/>
            <a:ext cx="1377388" cy="910411"/>
          </a:xfrm>
          <a:prstGeom prst="rect">
            <a:avLst/>
          </a:prstGeom>
          <a:ln/>
        </p:spPr>
        <p:style>
          <a:lnRef idx="1">
            <a:schemeClr val="accent4"/>
          </a:lnRef>
          <a:fillRef idx="3">
            <a:schemeClr val="accent4"/>
          </a:fillRef>
          <a:effectRef idx="2">
            <a:schemeClr val="accent4"/>
          </a:effectRef>
          <a:fontRef idx="minor">
            <a:schemeClr val="lt1"/>
          </a:fontRef>
        </p:style>
        <p:txBody>
          <a:bodyPr lIns="36000" tIns="36000" rIns="36000" bIns="36000" anchor="ctr"/>
          <a:lstStyle/>
          <a:p>
            <a:pPr algn="ctr">
              <a:defRPr/>
            </a:pPr>
            <a:r>
              <a:rPr lang="zh-CN" altLang="en-US" sz="1200" kern="0" dirty="0" smtClean="0">
                <a:latin typeface="微软雅黑" pitchFamily="34" charset="-122"/>
                <a:ea typeface="微软雅黑" pitchFamily="34" charset="-122"/>
              </a:rPr>
              <a:t>回款账户转账支出或者偿还融资</a:t>
            </a:r>
            <a:endParaRPr lang="en-US" altLang="zh-CN" sz="1200" kern="0" dirty="0">
              <a:latin typeface="微软雅黑" pitchFamily="34" charset="-122"/>
              <a:ea typeface="微软雅黑" pitchFamily="34" charset="-122"/>
            </a:endParaRPr>
          </a:p>
        </p:txBody>
      </p:sp>
      <p:cxnSp>
        <p:nvCxnSpPr>
          <p:cNvPr id="155" name="直接连接符 154"/>
          <p:cNvCxnSpPr/>
          <p:nvPr/>
        </p:nvCxnSpPr>
        <p:spPr bwMode="ltGray">
          <a:xfrm rot="10800000">
            <a:off x="4781633" y="4554413"/>
            <a:ext cx="5461965" cy="6013"/>
          </a:xfrm>
          <a:prstGeom prst="line">
            <a:avLst/>
          </a:prstGeom>
          <a:ln>
            <a:headEnd type="triangle" w="med" len="med"/>
            <a:tailEnd type="none" w="med" len="med"/>
          </a:ln>
        </p:spPr>
        <p:style>
          <a:lnRef idx="2">
            <a:schemeClr val="dk1"/>
          </a:lnRef>
          <a:fillRef idx="0">
            <a:schemeClr val="dk1"/>
          </a:fillRef>
          <a:effectRef idx="1">
            <a:schemeClr val="dk1"/>
          </a:effectRef>
          <a:fontRef idx="minor">
            <a:schemeClr val="tx1"/>
          </a:fontRef>
        </p:style>
      </p:cxnSp>
      <p:sp>
        <p:nvSpPr>
          <p:cNvPr id="156" name="流程图: 过程 155"/>
          <p:cNvSpPr/>
          <p:nvPr/>
        </p:nvSpPr>
        <p:spPr bwMode="auto">
          <a:xfrm>
            <a:off x="5829699" y="4259136"/>
            <a:ext cx="2143140" cy="214314"/>
          </a:xfrm>
          <a:prstGeom prst="flowChartProcess">
            <a:avLst/>
          </a:prstGeom>
          <a:solidFill>
            <a:schemeClr val="bg1"/>
          </a:solidFill>
          <a:ln>
            <a:noFill/>
          </a:ln>
          <a:effectLst/>
          <a:extLst>
            <a:ext uri="{91240B29-F687-4F45-9708-019B960494DF}"/>
            <a:ext uri="{AF507438-7753-43E0-B8FC-AC1667EBCBE1}"/>
          </a:extLst>
        </p:spPr>
        <p:txBody>
          <a:bodyPr lIns="91440" tIns="45720" rIns="91440" bIns="45720"/>
          <a:lstStyle/>
          <a:p>
            <a:pPr algn="ctr">
              <a:spcBef>
                <a:spcPct val="20000"/>
              </a:spcBef>
              <a:defRPr/>
            </a:pPr>
            <a:r>
              <a:rPr lang="zh-CN" altLang="en-US" sz="1100" dirty="0" smtClean="0">
                <a:latin typeface="Arial" charset="0"/>
              </a:rPr>
              <a:t>人工去柜台进行回款转出</a:t>
            </a:r>
            <a:endParaRPr lang="zh-CN" altLang="en-US" sz="1100" dirty="0">
              <a:latin typeface="Arial" charset="0"/>
            </a:endParaRPr>
          </a:p>
        </p:txBody>
      </p:sp>
      <p:sp>
        <p:nvSpPr>
          <p:cNvPr id="157" name="Rectangle 40"/>
          <p:cNvSpPr>
            <a:spLocks/>
          </p:cNvSpPr>
          <p:nvPr/>
        </p:nvSpPr>
        <p:spPr bwMode="ltGray">
          <a:xfrm>
            <a:off x="7525800" y="4830640"/>
            <a:ext cx="1080120" cy="377968"/>
          </a:xfrm>
          <a:prstGeom prst="rect">
            <a:avLst/>
          </a:prstGeom>
          <a:solidFill>
            <a:schemeClr val="accent6"/>
          </a:solidFill>
          <a:ln/>
        </p:spPr>
        <p:style>
          <a:lnRef idx="1">
            <a:schemeClr val="accent3"/>
          </a:lnRef>
          <a:fillRef idx="3">
            <a:schemeClr val="accent3"/>
          </a:fillRef>
          <a:effectRef idx="2">
            <a:schemeClr val="accent3"/>
          </a:effectRef>
          <a:fontRef idx="minor">
            <a:schemeClr val="lt1"/>
          </a:fontRef>
        </p:style>
        <p:txBody>
          <a:bodyPr lIns="36000" tIns="36000" rIns="36000" bIns="36000" anchor="ctr"/>
          <a:lstStyle/>
          <a:p>
            <a:pPr algn="ctr">
              <a:defRPr/>
            </a:pPr>
            <a:r>
              <a:rPr lang="zh-CN" altLang="en-US" sz="1200" kern="0" dirty="0">
                <a:latin typeface="微软雅黑" pitchFamily="34" charset="-122"/>
                <a:ea typeface="微软雅黑" pitchFamily="34" charset="-122"/>
              </a:rPr>
              <a:t>获取核心借据</a:t>
            </a:r>
            <a:endParaRPr lang="en-US" altLang="zh-CN" sz="1200" kern="0" dirty="0">
              <a:latin typeface="微软雅黑" pitchFamily="34" charset="-122"/>
              <a:ea typeface="微软雅黑" pitchFamily="34" charset="-122"/>
            </a:endParaRPr>
          </a:p>
        </p:txBody>
      </p:sp>
      <p:sp>
        <p:nvSpPr>
          <p:cNvPr id="158" name="Rectangle 40"/>
          <p:cNvSpPr>
            <a:spLocks/>
          </p:cNvSpPr>
          <p:nvPr/>
        </p:nvSpPr>
        <p:spPr bwMode="ltGray">
          <a:xfrm>
            <a:off x="4152253" y="4884646"/>
            <a:ext cx="2571768" cy="393409"/>
          </a:xfrm>
          <a:prstGeom prst="rect">
            <a:avLst/>
          </a:prstGeom>
          <a:ln/>
        </p:spPr>
        <p:style>
          <a:lnRef idx="1">
            <a:schemeClr val="accent1"/>
          </a:lnRef>
          <a:fillRef idx="3">
            <a:schemeClr val="accent1"/>
          </a:fillRef>
          <a:effectRef idx="2">
            <a:schemeClr val="accent1"/>
          </a:effectRef>
          <a:fontRef idx="minor">
            <a:schemeClr val="lt1"/>
          </a:fontRef>
        </p:style>
        <p:txBody>
          <a:bodyPr lIns="36000" tIns="36000" rIns="36000" bIns="36000" anchor="ctr"/>
          <a:lstStyle/>
          <a:p>
            <a:pPr algn="ctr">
              <a:defRPr/>
            </a:pPr>
            <a:r>
              <a:rPr lang="zh-CN" altLang="en-US" sz="1200" kern="0" dirty="0" smtClean="0">
                <a:latin typeface="微软雅黑" pitchFamily="34" charset="-122"/>
                <a:ea typeface="微软雅黑" pitchFamily="34" charset="-122"/>
              </a:rPr>
              <a:t>当所有借据余额都为零，融资结清</a:t>
            </a:r>
            <a:endParaRPr lang="en-US" altLang="zh-CN" sz="1200" kern="0" dirty="0">
              <a:latin typeface="微软雅黑" pitchFamily="34" charset="-122"/>
              <a:ea typeface="微软雅黑" pitchFamily="34" charset="-122"/>
            </a:endParaRPr>
          </a:p>
        </p:txBody>
      </p:sp>
      <p:cxnSp>
        <p:nvCxnSpPr>
          <p:cNvPr id="159" name="直接连接符 158"/>
          <p:cNvCxnSpPr/>
          <p:nvPr/>
        </p:nvCxnSpPr>
        <p:spPr bwMode="ltGray">
          <a:xfrm>
            <a:off x="6724021" y="4973516"/>
            <a:ext cx="801779" cy="19143"/>
          </a:xfrm>
          <a:prstGeom prst="line">
            <a:avLst/>
          </a:prstGeom>
          <a:ln w="19050">
            <a:solidFill>
              <a:schemeClr val="bg2">
                <a:lumMod val="2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0" name="直接连接符 159"/>
          <p:cNvCxnSpPr/>
          <p:nvPr/>
        </p:nvCxnSpPr>
        <p:spPr bwMode="ltGray">
          <a:xfrm>
            <a:off x="3509311" y="5044954"/>
            <a:ext cx="647700" cy="0"/>
          </a:xfrm>
          <a:prstGeom prst="line">
            <a:avLst/>
          </a:prstGeom>
          <a:ln w="19050">
            <a:solidFill>
              <a:schemeClr val="bg2">
                <a:lumMod val="2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61" name="流程图: 终止 160"/>
          <p:cNvSpPr/>
          <p:nvPr/>
        </p:nvSpPr>
        <p:spPr bwMode="auto">
          <a:xfrm>
            <a:off x="2437741" y="4884690"/>
            <a:ext cx="1045292" cy="269988"/>
          </a:xfrm>
          <a:prstGeom prst="flowChartTerminator">
            <a:avLst/>
          </a:prstGeom>
          <a:solidFill>
            <a:schemeClr val="tx1">
              <a:lumMod val="50000"/>
              <a:lumOff val="50000"/>
            </a:schemeClr>
          </a:solidFill>
          <a:ln/>
          <a:extLst>
            <a:ext uri="{91240B29-F687-4F45-9708-019B960494DF}"/>
            <a:ext uri="{AF507438-7753-43E0-B8FC-AC1667EBCBE1}"/>
          </a:extLst>
        </p:spPr>
        <p:style>
          <a:lnRef idx="0">
            <a:schemeClr val="accent1"/>
          </a:lnRef>
          <a:fillRef idx="3">
            <a:schemeClr val="accent1"/>
          </a:fillRef>
          <a:effectRef idx="3">
            <a:schemeClr val="accent1"/>
          </a:effectRef>
          <a:fontRef idx="minor">
            <a:schemeClr val="lt1"/>
          </a:fontRef>
        </p:style>
        <p:txBody>
          <a:bodyPr lIns="91440" tIns="45720" rIns="91440" bIns="45720"/>
          <a:lstStyle/>
          <a:p>
            <a:pPr algn="ctr">
              <a:spcBef>
                <a:spcPct val="20000"/>
              </a:spcBef>
              <a:defRPr/>
            </a:pPr>
            <a:r>
              <a:rPr lang="zh-CN" altLang="en-US" sz="1200" dirty="0" smtClean="0"/>
              <a:t>融资结清</a:t>
            </a:r>
            <a:endParaRPr lang="zh-CN" altLang="en-US" sz="1200" dirty="0">
              <a:solidFill>
                <a:schemeClr val="tx1"/>
              </a:solidFill>
              <a:ea typeface="仿宋_GB2312" pitchFamily="49" charset="-122"/>
            </a:endParaRPr>
          </a:p>
        </p:txBody>
      </p:sp>
      <p:cxnSp>
        <p:nvCxnSpPr>
          <p:cNvPr id="182" name="形状 181"/>
          <p:cNvCxnSpPr>
            <a:stCxn id="143" idx="1"/>
            <a:endCxn id="131" idx="0"/>
          </p:cNvCxnSpPr>
          <p:nvPr/>
        </p:nvCxnSpPr>
        <p:spPr>
          <a:xfrm rot="10800000" flipV="1">
            <a:off x="929340" y="1449903"/>
            <a:ext cx="1443471" cy="297331"/>
          </a:xfrm>
          <a:prstGeom prst="bentConnector2">
            <a:avLst/>
          </a:prstGeom>
          <a:ln w="19050">
            <a:tailEnd type="arrow"/>
          </a:ln>
        </p:spPr>
        <p:style>
          <a:lnRef idx="1">
            <a:schemeClr val="accent1"/>
          </a:lnRef>
          <a:fillRef idx="0">
            <a:schemeClr val="accent1"/>
          </a:fillRef>
          <a:effectRef idx="0">
            <a:schemeClr val="accent1"/>
          </a:effectRef>
          <a:fontRef idx="minor">
            <a:schemeClr val="tx1"/>
          </a:fontRef>
        </p:style>
      </p:cxnSp>
      <p:sp>
        <p:nvSpPr>
          <p:cNvPr id="184" name="Rectangle 4"/>
          <p:cNvSpPr>
            <a:spLocks noChangeArrowheads="1"/>
          </p:cNvSpPr>
          <p:nvPr/>
        </p:nvSpPr>
        <p:spPr bwMode="gray">
          <a:xfrm>
            <a:off x="2258451" y="1200273"/>
            <a:ext cx="3852978" cy="535928"/>
          </a:xfrm>
          <a:prstGeom prst="rect">
            <a:avLst/>
          </a:prstGeom>
          <a:solidFill>
            <a:srgbClr val="4F81BD">
              <a:alpha val="10196"/>
            </a:srgbClr>
          </a:solidFill>
          <a:ln w="19050" algn="ctr">
            <a:solidFill>
              <a:srgbClr val="000000"/>
            </a:solidFill>
            <a:prstDash val="dash"/>
            <a:miter lim="800000"/>
            <a:headEnd/>
            <a:tailEnd/>
          </a:ln>
        </p:spPr>
        <p:txBody>
          <a:bodyPr wrap="none" lIns="91440" tIns="45720" rIns="91440" bIns="45720" anchor="ctr"/>
          <a:lstStyle/>
          <a:p>
            <a:pPr>
              <a:lnSpc>
                <a:spcPct val="50000"/>
              </a:lnSpc>
              <a:spcBef>
                <a:spcPct val="50000"/>
              </a:spcBef>
            </a:pPr>
            <a:r>
              <a:rPr lang="en-US" altLang="zh-CN" dirty="0" smtClean="0">
                <a:solidFill>
                  <a:srgbClr val="000000"/>
                </a:solidFill>
                <a:latin typeface="微软雅黑" pitchFamily="34" charset="-122"/>
                <a:ea typeface="微软雅黑" pitchFamily="34" charset="-122"/>
              </a:rPr>
              <a:t>  </a:t>
            </a:r>
            <a:endParaRPr lang="zh-CN" altLang="zh-CN" dirty="0">
              <a:solidFill>
                <a:srgbClr val="000000"/>
              </a:solidFill>
              <a:latin typeface="微软雅黑" pitchFamily="34" charset="-122"/>
              <a:ea typeface="微软雅黑" pitchFamily="34" charset="-122"/>
            </a:endParaRPr>
          </a:p>
        </p:txBody>
      </p:sp>
      <p:cxnSp>
        <p:nvCxnSpPr>
          <p:cNvPr id="186" name="直接连接符 185"/>
          <p:cNvCxnSpPr/>
          <p:nvPr/>
        </p:nvCxnSpPr>
        <p:spPr bwMode="ltGray">
          <a:xfrm>
            <a:off x="8670497" y="4975445"/>
            <a:ext cx="1538374" cy="13244"/>
          </a:xfrm>
          <a:prstGeom prst="line">
            <a:avLst/>
          </a:prstGeom>
          <a:ln w="19050">
            <a:solidFill>
              <a:schemeClr val="bg2">
                <a:lumMod val="2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88" name="Rectangle 40"/>
          <p:cNvSpPr>
            <a:spLocks/>
          </p:cNvSpPr>
          <p:nvPr/>
        </p:nvSpPr>
        <p:spPr bwMode="ltGray">
          <a:xfrm>
            <a:off x="1822800" y="5905095"/>
            <a:ext cx="1152048" cy="378042"/>
          </a:xfrm>
          <a:prstGeom prst="rect">
            <a:avLst/>
          </a:prstGeom>
          <a:ln/>
        </p:spPr>
        <p:style>
          <a:lnRef idx="1">
            <a:schemeClr val="accent1"/>
          </a:lnRef>
          <a:fillRef idx="3">
            <a:schemeClr val="accent1"/>
          </a:fillRef>
          <a:effectRef idx="2">
            <a:schemeClr val="accent1"/>
          </a:effectRef>
          <a:fontRef idx="minor">
            <a:schemeClr val="lt1"/>
          </a:fontRef>
        </p:style>
        <p:txBody>
          <a:bodyPr lIns="36000" tIns="36000" rIns="36000" bIns="36000" anchor="ctr"/>
          <a:lstStyle/>
          <a:p>
            <a:pPr algn="ctr">
              <a:defRPr/>
            </a:pPr>
            <a:r>
              <a:rPr lang="zh-CN" altLang="en-US" sz="1200" kern="0" dirty="0" smtClean="0">
                <a:latin typeface="微软雅黑" pitchFamily="34" charset="-122"/>
                <a:ea typeface="微软雅黑" pitchFamily="34" charset="-122"/>
              </a:rPr>
              <a:t>应收账款减值</a:t>
            </a:r>
            <a:endParaRPr lang="en-US" altLang="zh-CN" sz="1200" kern="0" dirty="0">
              <a:latin typeface="微软雅黑" pitchFamily="34" charset="-122"/>
              <a:ea typeface="微软雅黑" pitchFamily="34" charset="-122"/>
            </a:endParaRPr>
          </a:p>
        </p:txBody>
      </p:sp>
      <p:sp>
        <p:nvSpPr>
          <p:cNvPr id="191" name="Rectangle 40"/>
          <p:cNvSpPr>
            <a:spLocks/>
          </p:cNvSpPr>
          <p:nvPr/>
        </p:nvSpPr>
        <p:spPr bwMode="ltGray">
          <a:xfrm>
            <a:off x="1826834" y="6416163"/>
            <a:ext cx="1147857" cy="285580"/>
          </a:xfrm>
          <a:prstGeom prst="rect">
            <a:avLst/>
          </a:prstGeom>
          <a:ln/>
        </p:spPr>
        <p:style>
          <a:lnRef idx="1">
            <a:schemeClr val="accent1"/>
          </a:lnRef>
          <a:fillRef idx="3">
            <a:schemeClr val="accent1"/>
          </a:fillRef>
          <a:effectRef idx="2">
            <a:schemeClr val="accent1"/>
          </a:effectRef>
          <a:fontRef idx="minor">
            <a:schemeClr val="lt1"/>
          </a:fontRef>
        </p:style>
        <p:txBody>
          <a:bodyPr lIns="36000" tIns="36000" rIns="36000" bIns="36000" anchor="ctr"/>
          <a:lstStyle/>
          <a:p>
            <a:pPr algn="ctr">
              <a:defRPr/>
            </a:pPr>
            <a:r>
              <a:rPr lang="zh-CN" altLang="en-US" sz="1200" kern="0" dirty="0" smtClean="0">
                <a:latin typeface="微软雅黑" pitchFamily="34" charset="-122"/>
                <a:ea typeface="微软雅黑" pitchFamily="34" charset="-122"/>
              </a:rPr>
              <a:t>卖方回购</a:t>
            </a:r>
            <a:endParaRPr lang="en-US" altLang="zh-CN" sz="1200" kern="0" dirty="0" smtClean="0">
              <a:latin typeface="微软雅黑" pitchFamily="34" charset="-122"/>
              <a:ea typeface="微软雅黑" pitchFamily="34" charset="-122"/>
            </a:endParaRPr>
          </a:p>
        </p:txBody>
      </p:sp>
      <p:sp>
        <p:nvSpPr>
          <p:cNvPr id="192" name="Rectangle 40"/>
          <p:cNvSpPr>
            <a:spLocks/>
          </p:cNvSpPr>
          <p:nvPr/>
        </p:nvSpPr>
        <p:spPr bwMode="ltGray">
          <a:xfrm>
            <a:off x="3135891" y="5947388"/>
            <a:ext cx="1077293" cy="326091"/>
          </a:xfrm>
          <a:prstGeom prst="rect">
            <a:avLst/>
          </a:prstGeom>
          <a:ln/>
        </p:spPr>
        <p:style>
          <a:lnRef idx="1">
            <a:schemeClr val="accent1"/>
          </a:lnRef>
          <a:fillRef idx="3">
            <a:schemeClr val="accent1"/>
          </a:fillRef>
          <a:effectRef idx="2">
            <a:schemeClr val="accent1"/>
          </a:effectRef>
          <a:fontRef idx="minor">
            <a:schemeClr val="lt1"/>
          </a:fontRef>
        </p:style>
        <p:txBody>
          <a:bodyPr lIns="36000" tIns="36000" rIns="36000" bIns="36000" anchor="ctr"/>
          <a:lstStyle/>
          <a:p>
            <a:pPr algn="ctr">
              <a:defRPr/>
            </a:pPr>
            <a:r>
              <a:rPr lang="zh-CN" altLang="en-US" sz="1200" kern="0" dirty="0" smtClean="0">
                <a:latin typeface="微软雅黑" pitchFamily="34" charset="-122"/>
                <a:ea typeface="微软雅黑" pitchFamily="34" charset="-122"/>
              </a:rPr>
              <a:t>商纠设定</a:t>
            </a:r>
            <a:endParaRPr lang="en-US" altLang="zh-CN" sz="1200" kern="0" dirty="0" smtClean="0">
              <a:latin typeface="微软雅黑" pitchFamily="34" charset="-122"/>
              <a:ea typeface="微软雅黑" pitchFamily="34" charset="-122"/>
            </a:endParaRPr>
          </a:p>
        </p:txBody>
      </p:sp>
      <p:sp>
        <p:nvSpPr>
          <p:cNvPr id="193" name="Rectangle 4"/>
          <p:cNvSpPr>
            <a:spLocks noChangeArrowheads="1"/>
          </p:cNvSpPr>
          <p:nvPr/>
        </p:nvSpPr>
        <p:spPr bwMode="gray">
          <a:xfrm>
            <a:off x="1669358" y="5455074"/>
            <a:ext cx="4355976" cy="1275605"/>
          </a:xfrm>
          <a:prstGeom prst="rect">
            <a:avLst/>
          </a:prstGeom>
          <a:solidFill>
            <a:srgbClr val="4F81BD">
              <a:alpha val="10196"/>
            </a:srgbClr>
          </a:solidFill>
          <a:ln w="19050" algn="ctr">
            <a:solidFill>
              <a:srgbClr val="000000"/>
            </a:solidFill>
            <a:prstDash val="dash"/>
            <a:miter lim="800000"/>
            <a:headEnd/>
            <a:tailEnd/>
          </a:ln>
        </p:spPr>
        <p:txBody>
          <a:bodyPr wrap="none" lIns="91440" tIns="45720" rIns="91440" bIns="45720" anchor="ctr"/>
          <a:lstStyle/>
          <a:p>
            <a:pPr>
              <a:lnSpc>
                <a:spcPct val="50000"/>
              </a:lnSpc>
              <a:spcBef>
                <a:spcPct val="50000"/>
              </a:spcBef>
            </a:pPr>
            <a:endParaRPr lang="zh-CN" altLang="zh-CN" dirty="0">
              <a:solidFill>
                <a:srgbClr val="000000"/>
              </a:solidFill>
              <a:latin typeface="微软雅黑" pitchFamily="34" charset="-122"/>
              <a:ea typeface="微软雅黑" pitchFamily="34" charset="-122"/>
            </a:endParaRPr>
          </a:p>
        </p:txBody>
      </p:sp>
      <p:sp>
        <p:nvSpPr>
          <p:cNvPr id="194" name="Rectangle 40"/>
          <p:cNvSpPr>
            <a:spLocks/>
          </p:cNvSpPr>
          <p:nvPr/>
        </p:nvSpPr>
        <p:spPr bwMode="ltGray">
          <a:xfrm>
            <a:off x="3165273" y="6393013"/>
            <a:ext cx="1036338" cy="274005"/>
          </a:xfrm>
          <a:prstGeom prst="rect">
            <a:avLst/>
          </a:prstGeom>
          <a:ln/>
        </p:spPr>
        <p:style>
          <a:lnRef idx="1">
            <a:schemeClr val="accent1"/>
          </a:lnRef>
          <a:fillRef idx="3">
            <a:schemeClr val="accent1"/>
          </a:fillRef>
          <a:effectRef idx="2">
            <a:schemeClr val="accent1"/>
          </a:effectRef>
          <a:fontRef idx="minor">
            <a:schemeClr val="lt1"/>
          </a:fontRef>
        </p:style>
        <p:txBody>
          <a:bodyPr lIns="36000" tIns="36000" rIns="36000" bIns="36000" anchor="ctr"/>
          <a:lstStyle/>
          <a:p>
            <a:pPr algn="ctr">
              <a:defRPr/>
            </a:pPr>
            <a:r>
              <a:rPr lang="zh-CN" altLang="en-US" sz="1200" kern="0" dirty="0" smtClean="0">
                <a:latin typeface="微软雅黑" pitchFamily="34" charset="-122"/>
                <a:ea typeface="微软雅黑" pitchFamily="34" charset="-122"/>
              </a:rPr>
              <a:t>商纠解除</a:t>
            </a:r>
            <a:endParaRPr lang="en-US" altLang="zh-CN" sz="1200" kern="0" dirty="0" smtClean="0">
              <a:latin typeface="微软雅黑" pitchFamily="34" charset="-122"/>
              <a:ea typeface="微软雅黑" pitchFamily="34" charset="-122"/>
            </a:endParaRPr>
          </a:p>
        </p:txBody>
      </p:sp>
      <p:sp>
        <p:nvSpPr>
          <p:cNvPr id="197" name="Rectangle 40"/>
          <p:cNvSpPr>
            <a:spLocks/>
          </p:cNvSpPr>
          <p:nvPr/>
        </p:nvSpPr>
        <p:spPr bwMode="ltGray">
          <a:xfrm>
            <a:off x="1834817" y="5476915"/>
            <a:ext cx="1080040" cy="324036"/>
          </a:xfrm>
          <a:prstGeom prst="rect">
            <a:avLst/>
          </a:prstGeom>
          <a:ln/>
        </p:spPr>
        <p:style>
          <a:lnRef idx="1">
            <a:schemeClr val="accent6"/>
          </a:lnRef>
          <a:fillRef idx="3">
            <a:schemeClr val="accent6"/>
          </a:fillRef>
          <a:effectRef idx="2">
            <a:schemeClr val="accent6"/>
          </a:effectRef>
          <a:fontRef idx="minor">
            <a:schemeClr val="lt1"/>
          </a:fontRef>
        </p:style>
        <p:txBody>
          <a:bodyPr lIns="36000" tIns="36000" rIns="36000" bIns="36000" anchor="ctr"/>
          <a:lstStyle/>
          <a:p>
            <a:pPr algn="ctr">
              <a:defRPr/>
            </a:pPr>
            <a:r>
              <a:rPr lang="zh-CN" altLang="en-US" sz="1200" kern="0" dirty="0" smtClean="0">
                <a:latin typeface="微软雅黑" pitchFamily="34" charset="-122"/>
                <a:ea typeface="微软雅黑" pitchFamily="34" charset="-122"/>
              </a:rPr>
              <a:t>应收账款出池</a:t>
            </a:r>
            <a:endParaRPr lang="en-US" altLang="zh-CN" sz="1200" kern="0" dirty="0">
              <a:latin typeface="微软雅黑" pitchFamily="34" charset="-122"/>
              <a:ea typeface="微软雅黑" pitchFamily="34" charset="-122"/>
            </a:endParaRPr>
          </a:p>
        </p:txBody>
      </p:sp>
      <p:sp>
        <p:nvSpPr>
          <p:cNvPr id="199" name="Rectangle 40"/>
          <p:cNvSpPr>
            <a:spLocks/>
          </p:cNvSpPr>
          <p:nvPr/>
        </p:nvSpPr>
        <p:spPr bwMode="ltGray">
          <a:xfrm>
            <a:off x="3130961" y="5511640"/>
            <a:ext cx="1080040" cy="324036"/>
          </a:xfrm>
          <a:prstGeom prst="rect">
            <a:avLst/>
          </a:prstGeom>
          <a:ln/>
        </p:spPr>
        <p:style>
          <a:lnRef idx="1">
            <a:schemeClr val="accent6"/>
          </a:lnRef>
          <a:fillRef idx="3">
            <a:schemeClr val="accent6"/>
          </a:fillRef>
          <a:effectRef idx="2">
            <a:schemeClr val="accent6"/>
          </a:effectRef>
          <a:fontRef idx="minor">
            <a:schemeClr val="lt1"/>
          </a:fontRef>
        </p:style>
        <p:txBody>
          <a:bodyPr lIns="36000" tIns="36000" rIns="36000" bIns="36000" anchor="ctr"/>
          <a:lstStyle/>
          <a:p>
            <a:pPr algn="ctr">
              <a:defRPr/>
            </a:pPr>
            <a:r>
              <a:rPr lang="zh-CN" altLang="en-US" sz="1200" kern="0" dirty="0" smtClean="0">
                <a:latin typeface="微软雅黑" pitchFamily="34" charset="-122"/>
                <a:ea typeface="微软雅黑" pitchFamily="34" charset="-122"/>
              </a:rPr>
              <a:t>应收账款入池</a:t>
            </a:r>
            <a:endParaRPr lang="en-US" altLang="zh-CN" sz="1200" kern="0" dirty="0">
              <a:latin typeface="微软雅黑" pitchFamily="34" charset="-122"/>
              <a:ea typeface="微软雅黑" pitchFamily="34" charset="-122"/>
            </a:endParaRPr>
          </a:p>
        </p:txBody>
      </p:sp>
      <p:sp>
        <p:nvSpPr>
          <p:cNvPr id="202" name="Rectangle 40"/>
          <p:cNvSpPr>
            <a:spLocks/>
          </p:cNvSpPr>
          <p:nvPr/>
        </p:nvSpPr>
        <p:spPr bwMode="ltGray">
          <a:xfrm>
            <a:off x="4311280" y="5920454"/>
            <a:ext cx="1152128" cy="378042"/>
          </a:xfrm>
          <a:prstGeom prst="rect">
            <a:avLst/>
          </a:prstGeom>
          <a:ln/>
        </p:spPr>
        <p:style>
          <a:lnRef idx="1">
            <a:schemeClr val="accent1"/>
          </a:lnRef>
          <a:fillRef idx="3">
            <a:schemeClr val="accent1"/>
          </a:fillRef>
          <a:effectRef idx="2">
            <a:schemeClr val="accent1"/>
          </a:effectRef>
          <a:fontRef idx="minor">
            <a:schemeClr val="lt1"/>
          </a:fontRef>
        </p:style>
        <p:txBody>
          <a:bodyPr lIns="36000" tIns="36000" rIns="36000" bIns="36000" anchor="ctr"/>
          <a:lstStyle/>
          <a:p>
            <a:pPr algn="ctr">
              <a:defRPr/>
            </a:pPr>
            <a:r>
              <a:rPr lang="zh-CN" altLang="en-US" sz="1200" kern="0" dirty="0" smtClean="0">
                <a:latin typeface="微软雅黑" pitchFamily="34" charset="-122"/>
                <a:ea typeface="微软雅黑" pitchFamily="34" charset="-122"/>
              </a:rPr>
              <a:t>应收账款催收</a:t>
            </a:r>
            <a:endParaRPr lang="en-US" altLang="zh-CN" sz="1200" kern="0" dirty="0" smtClean="0">
              <a:latin typeface="微软雅黑" pitchFamily="34" charset="-122"/>
              <a:ea typeface="微软雅黑" pitchFamily="34" charset="-122"/>
            </a:endParaRPr>
          </a:p>
        </p:txBody>
      </p:sp>
    </p:spTree>
    <p:extLst>
      <p:ext uri="{BB962C8B-B14F-4D97-AF65-F5344CB8AC3E}">
        <p14:creationId xmlns:p14="http://schemas.microsoft.com/office/powerpoint/2010/main" xmlns="" val="1454658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1+#ppt_w/2"/>
                                          </p:val>
                                        </p:tav>
                                        <p:tav tm="100000">
                                          <p:val>
                                            <p:strVal val="#ppt_x"/>
                                          </p:val>
                                        </p:tav>
                                      </p:tavLst>
                                    </p:anim>
                                    <p:anim calcmode="lin" valueType="num">
                                      <p:cBhvr additive="base">
                                        <p:cTn id="8" dur="500" fill="hold"/>
                                        <p:tgtEl>
                                          <p:spTgt spid="2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10330746" y="6105972"/>
            <a:ext cx="1139636" cy="365125"/>
          </a:xfrm>
        </p:spPr>
        <p:txBody>
          <a:bodyPr/>
          <a:lstStyle/>
          <a:p>
            <a:fld id="{4B1B0860-3CE7-4EC1-80B2-E4FAEF86BBEB}" type="slidenum">
              <a:rPr lang="zh-CN" altLang="en-US" smtClean="0"/>
              <a:pPr/>
              <a:t>62</a:t>
            </a:fld>
            <a:endParaRPr lang="zh-CN" altLang="en-US"/>
          </a:p>
        </p:txBody>
      </p:sp>
      <p:sp>
        <p:nvSpPr>
          <p:cNvPr id="5" name="标题 1"/>
          <p:cNvSpPr txBox="1">
            <a:spLocks/>
          </p:cNvSpPr>
          <p:nvPr/>
        </p:nvSpPr>
        <p:spPr>
          <a:xfrm>
            <a:off x="11575" y="222436"/>
            <a:ext cx="8808334" cy="647699"/>
          </a:xfrm>
          <a:prstGeom prst="rect">
            <a:avLst/>
          </a:prstGeom>
        </p:spPr>
        <p:txBody>
          <a:bodyPr vert="horz" lIns="91440" tIns="45720" rIns="91440" bIns="45720" rtlCol="0" anchor="ctr">
            <a:noAutofit/>
          </a:bodyPr>
          <a:lstStyle/>
          <a:p>
            <a:pPr lvl="0" eaLnBrk="1" fontAlgn="auto" hangingPunct="1">
              <a:spcAft>
                <a:spcPts val="0"/>
              </a:spcAft>
              <a:defRPr/>
            </a:pPr>
            <a:r>
              <a:rPr lang="zh-CN" altLang="en-US" sz="2800" b="1" dirty="0" smtClean="0">
                <a:solidFill>
                  <a:schemeClr val="bg1"/>
                </a:solidFill>
                <a:latin typeface="+mn-ea"/>
                <a:ea typeface="+mn-ea"/>
              </a:rPr>
              <a:t>供应链金融</a:t>
            </a:r>
            <a:r>
              <a:rPr lang="en-US" altLang="zh-CN" sz="2800" b="1" dirty="0" smtClean="0">
                <a:solidFill>
                  <a:schemeClr val="bg1"/>
                </a:solidFill>
                <a:latin typeface="+mn-ea"/>
                <a:ea typeface="+mn-ea"/>
              </a:rPr>
              <a:t>-</a:t>
            </a:r>
            <a:r>
              <a:rPr lang="zh-CN" altLang="en-US" sz="2800" b="1" dirty="0" smtClean="0">
                <a:solidFill>
                  <a:schemeClr val="bg1"/>
                </a:solidFill>
                <a:latin typeface="+mn-ea"/>
                <a:ea typeface="+mn-ea"/>
              </a:rPr>
              <a:t>应收类产品</a:t>
            </a:r>
            <a:r>
              <a:rPr lang="en-US" altLang="zh-CN" sz="2800" b="1" dirty="0" smtClean="0">
                <a:solidFill>
                  <a:schemeClr val="bg1"/>
                </a:solidFill>
                <a:latin typeface="+mn-ea"/>
                <a:ea typeface="+mn-ea"/>
              </a:rPr>
              <a:t>-</a:t>
            </a:r>
            <a:r>
              <a:rPr lang="zh-CN" altLang="en-US" sz="2800" b="1" dirty="0" smtClean="0">
                <a:solidFill>
                  <a:schemeClr val="bg1"/>
                </a:solidFill>
                <a:latin typeface="+mn-ea"/>
                <a:ea typeface="+mn-ea"/>
              </a:rPr>
              <a:t>互联网商业保理业务流程</a:t>
            </a:r>
            <a:endParaRPr kumimoji="0" lang="zh-CN" altLang="en-US" sz="28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mn-ea"/>
              <a:ea typeface="+mn-ea"/>
              <a:cs typeface="+mj-cs"/>
            </a:endParaRPr>
          </a:p>
        </p:txBody>
      </p:sp>
      <p:sp>
        <p:nvSpPr>
          <p:cNvPr id="6" name="灯片编号占位符 3"/>
          <p:cNvSpPr txBox="1">
            <a:spLocks/>
          </p:cNvSpPr>
          <p:nvPr/>
        </p:nvSpPr>
        <p:spPr>
          <a:xfrm>
            <a:off x="10330746" y="6105972"/>
            <a:ext cx="1139636" cy="365125"/>
          </a:xfrm>
          <a:prstGeom prst="rect">
            <a:avLst/>
          </a:prstGeom>
        </p:spPr>
        <p:txBody>
          <a:bodyPr vert="horz" lIns="91440" tIns="45720" rIns="91440" bIns="45720" rtlCol="0" anchor="ctr"/>
          <a:lstStyle/>
          <a:p>
            <a:pPr marL="0" marR="0" lvl="0" indent="0" algn="r" defTabSz="914400" rtl="0" eaLnBrk="0" fontAlgn="base" latinLnBrk="0" hangingPunct="0">
              <a:lnSpc>
                <a:spcPct val="100000"/>
              </a:lnSpc>
              <a:spcBef>
                <a:spcPct val="0"/>
              </a:spcBef>
              <a:spcAft>
                <a:spcPct val="0"/>
              </a:spcAft>
              <a:buClrTx/>
              <a:buSzTx/>
              <a:buFontTx/>
              <a:buNone/>
              <a:tabLst/>
              <a:defRPr/>
            </a:pPr>
            <a:fld id="{4B1B0860-3CE7-4EC1-80B2-E4FAEF86BBEB}" type="slidenum">
              <a:rPr kumimoji="0" lang="zh-CN" altLang="en-US" sz="1200" b="0" i="0" u="none" strike="noStrike" kern="1200" cap="none" spc="0" normalizeH="0" baseline="0" noProof="0" smtClean="0">
                <a:ln>
                  <a:noFill/>
                </a:ln>
                <a:solidFill>
                  <a:schemeClr val="tx1">
                    <a:tint val="75000"/>
                  </a:schemeClr>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0" fontAlgn="base" latinLnBrk="0" hangingPunct="0">
                <a:lnSpc>
                  <a:spcPct val="100000"/>
                </a:lnSpc>
                <a:spcBef>
                  <a:spcPct val="0"/>
                </a:spcBef>
                <a:spcAft>
                  <a:spcPct val="0"/>
                </a:spcAft>
                <a:buClrTx/>
                <a:buSzTx/>
                <a:buFontTx/>
                <a:buNone/>
                <a:tabLst/>
                <a:defRPr/>
              </a:pPr>
              <a:t>62</a:t>
            </a:fld>
            <a:endParaRPr kumimoji="0" lang="zh-CN" altLang="en-US" sz="1200" b="0" i="0" u="none" strike="noStrike" kern="1200" cap="none" spc="0" normalizeH="0" baseline="0" noProof="0">
              <a:ln>
                <a:noFill/>
              </a:ln>
              <a:solidFill>
                <a:schemeClr val="tx1">
                  <a:tint val="75000"/>
                </a:schemeClr>
              </a:solidFill>
              <a:effectLst/>
              <a:uLnTx/>
              <a:uFillTx/>
              <a:latin typeface="微软雅黑" panose="020B0503020204020204" pitchFamily="34" charset="-122"/>
              <a:ea typeface="微软雅黑" panose="020B0503020204020204" pitchFamily="34" charset="-122"/>
              <a:cs typeface="+mn-cs"/>
            </a:endParaRPr>
          </a:p>
        </p:txBody>
      </p:sp>
      <p:sp>
        <p:nvSpPr>
          <p:cNvPr id="7" name="Rectangle 40"/>
          <p:cNvSpPr>
            <a:spLocks/>
          </p:cNvSpPr>
          <p:nvPr/>
        </p:nvSpPr>
        <p:spPr bwMode="ltGray">
          <a:xfrm>
            <a:off x="191239" y="1317813"/>
            <a:ext cx="11704935" cy="625849"/>
          </a:xfrm>
          <a:prstGeom prst="rect">
            <a:avLst/>
          </a:prstGeom>
          <a:solidFill>
            <a:schemeClr val="accent6">
              <a:lumMod val="20000"/>
              <a:lumOff val="80000"/>
            </a:schemeClr>
          </a:solidFill>
          <a:ln w="15875" cap="flat" cmpd="sng" algn="ctr">
            <a:noFill/>
            <a:prstDash val="solid"/>
          </a:ln>
          <a:effectLst/>
        </p:spPr>
        <p:txBody>
          <a:bodyPr lIns="36000" tIns="36000" rIns="36000" bIns="36000" rtlCol="0" anchor="ctr"/>
          <a:lstStyle/>
          <a:p>
            <a:r>
              <a:rPr lang="zh-CN" altLang="en-US" sz="1200" b="1" kern="0" dirty="0">
                <a:latin typeface="+mn-ea"/>
                <a:ea typeface="+mn-ea"/>
              </a:rPr>
              <a:t>阶</a:t>
            </a:r>
            <a:endParaRPr lang="en-US" altLang="zh-CN" sz="1200" b="1" kern="0" dirty="0">
              <a:latin typeface="+mn-ea"/>
              <a:ea typeface="+mn-ea"/>
            </a:endParaRPr>
          </a:p>
          <a:p>
            <a:r>
              <a:rPr lang="zh-CN" altLang="en-US" sz="1200" b="1" kern="0" dirty="0">
                <a:latin typeface="+mn-ea"/>
                <a:ea typeface="+mn-ea"/>
              </a:rPr>
              <a:t>段</a:t>
            </a:r>
            <a:endParaRPr lang="en-US" altLang="zh-CN" sz="1200" b="1" kern="0" dirty="0">
              <a:latin typeface="+mn-ea"/>
              <a:ea typeface="+mn-ea"/>
            </a:endParaRPr>
          </a:p>
        </p:txBody>
      </p:sp>
      <p:sp>
        <p:nvSpPr>
          <p:cNvPr id="8" name="Rectangle 40"/>
          <p:cNvSpPr>
            <a:spLocks/>
          </p:cNvSpPr>
          <p:nvPr/>
        </p:nvSpPr>
        <p:spPr bwMode="ltGray">
          <a:xfrm>
            <a:off x="191009" y="1922450"/>
            <a:ext cx="11704935" cy="743474"/>
          </a:xfrm>
          <a:prstGeom prst="rect">
            <a:avLst/>
          </a:prstGeom>
          <a:solidFill>
            <a:schemeClr val="accent6">
              <a:lumMod val="60000"/>
              <a:lumOff val="40000"/>
            </a:schemeClr>
          </a:solidFill>
          <a:ln w="15875" cap="flat" cmpd="sng" algn="ctr">
            <a:noFill/>
            <a:prstDash val="solid"/>
          </a:ln>
          <a:effectLst/>
        </p:spPr>
        <p:txBody>
          <a:bodyPr lIns="36000" tIns="36000" rIns="36000" bIns="36000" rtlCol="0" anchor="ctr"/>
          <a:lstStyle/>
          <a:p>
            <a:r>
              <a:rPr lang="zh-CN" altLang="en-US" sz="1200" b="1" kern="0" dirty="0">
                <a:latin typeface="+mn-ea"/>
                <a:ea typeface="+mn-ea"/>
              </a:rPr>
              <a:t>系</a:t>
            </a:r>
            <a:endParaRPr lang="en-US" altLang="zh-CN" sz="1200" b="1" kern="0" dirty="0">
              <a:latin typeface="+mn-ea"/>
              <a:ea typeface="+mn-ea"/>
            </a:endParaRPr>
          </a:p>
          <a:p>
            <a:r>
              <a:rPr lang="zh-CN" altLang="en-US" sz="1200" b="1" kern="0" dirty="0">
                <a:latin typeface="+mn-ea"/>
                <a:ea typeface="+mn-ea"/>
              </a:rPr>
              <a:t>统</a:t>
            </a:r>
            <a:endParaRPr lang="en-US" altLang="zh-CN" sz="1200" b="1" kern="0" dirty="0">
              <a:latin typeface="+mn-ea"/>
              <a:ea typeface="+mn-ea"/>
            </a:endParaRPr>
          </a:p>
        </p:txBody>
      </p:sp>
      <p:sp>
        <p:nvSpPr>
          <p:cNvPr id="9" name="Rectangle 40"/>
          <p:cNvSpPr>
            <a:spLocks/>
          </p:cNvSpPr>
          <p:nvPr/>
        </p:nvSpPr>
        <p:spPr bwMode="ltGray">
          <a:xfrm>
            <a:off x="194926" y="2713024"/>
            <a:ext cx="11724930" cy="4047006"/>
          </a:xfrm>
          <a:prstGeom prst="rect">
            <a:avLst/>
          </a:prstGeom>
          <a:solidFill>
            <a:schemeClr val="accent6">
              <a:lumMod val="20000"/>
              <a:lumOff val="80000"/>
            </a:schemeClr>
          </a:solidFill>
          <a:ln w="15875" cap="flat" cmpd="sng" algn="ctr">
            <a:noFill/>
            <a:prstDash val="solid"/>
          </a:ln>
          <a:effectLst/>
        </p:spPr>
        <p:txBody>
          <a:bodyPr lIns="36000" tIns="36000" rIns="36000" bIns="36000" rtlCol="0" anchor="ctr"/>
          <a:lstStyle/>
          <a:p>
            <a:pPr fontAlgn="base">
              <a:lnSpc>
                <a:spcPct val="90000"/>
              </a:lnSpc>
              <a:spcBef>
                <a:spcPct val="0"/>
              </a:spcBef>
              <a:spcAft>
                <a:spcPct val="0"/>
              </a:spcAft>
              <a:defRPr/>
            </a:pPr>
            <a:r>
              <a:rPr lang="zh-CN" altLang="en-US" sz="1200" b="1" kern="0" dirty="0">
                <a:latin typeface="华文楷体" panose="02010600040101010101" pitchFamily="2" charset="-122"/>
                <a:ea typeface="华文楷体" panose="02010600040101010101" pitchFamily="2" charset="-122"/>
              </a:rPr>
              <a:t>流</a:t>
            </a:r>
            <a:endParaRPr lang="en-US" altLang="zh-CN" sz="1200" b="1" kern="0" dirty="0">
              <a:latin typeface="华文楷体" panose="02010600040101010101" pitchFamily="2" charset="-122"/>
              <a:ea typeface="华文楷体" panose="02010600040101010101" pitchFamily="2" charset="-122"/>
            </a:endParaRPr>
          </a:p>
          <a:p>
            <a:pPr fontAlgn="base">
              <a:lnSpc>
                <a:spcPct val="90000"/>
              </a:lnSpc>
              <a:spcBef>
                <a:spcPct val="0"/>
              </a:spcBef>
              <a:spcAft>
                <a:spcPct val="0"/>
              </a:spcAft>
              <a:defRPr/>
            </a:pPr>
            <a:r>
              <a:rPr lang="zh-CN" altLang="en-US" sz="1200" b="1" kern="0" dirty="0">
                <a:latin typeface="华文楷体" panose="02010600040101010101" pitchFamily="2" charset="-122"/>
                <a:ea typeface="华文楷体" panose="02010600040101010101" pitchFamily="2" charset="-122"/>
              </a:rPr>
              <a:t>程</a:t>
            </a:r>
            <a:endParaRPr lang="en-US" altLang="zh-CN" sz="1200" b="1" kern="0" dirty="0">
              <a:latin typeface="华文楷体" panose="02010600040101010101" pitchFamily="2" charset="-122"/>
              <a:ea typeface="华文楷体" panose="02010600040101010101" pitchFamily="2" charset="-122"/>
            </a:endParaRPr>
          </a:p>
        </p:txBody>
      </p:sp>
      <p:sp>
        <p:nvSpPr>
          <p:cNvPr id="10" name="Rectangle 40"/>
          <p:cNvSpPr>
            <a:spLocks/>
          </p:cNvSpPr>
          <p:nvPr/>
        </p:nvSpPr>
        <p:spPr bwMode="ltGray">
          <a:xfrm>
            <a:off x="219884" y="911138"/>
            <a:ext cx="11704935" cy="375509"/>
          </a:xfrm>
          <a:prstGeom prst="rect">
            <a:avLst/>
          </a:prstGeom>
          <a:solidFill>
            <a:srgbClr val="26AB8E"/>
          </a:solidFill>
          <a:ln w="15875" cap="flat" cmpd="sng" algn="ctr">
            <a:noFill/>
            <a:prstDash val="solid"/>
          </a:ln>
          <a:effectLst/>
        </p:spPr>
        <p:txBody>
          <a:bodyPr lIns="0" tIns="36000" rIns="0" bIns="36000" rtlCol="0" anchor="ctr"/>
          <a:lstStyle/>
          <a:p>
            <a:pPr algn="ctr"/>
            <a:r>
              <a:rPr lang="zh-CN" altLang="en-US" sz="1200" b="1" kern="0" dirty="0" smtClean="0">
                <a:solidFill>
                  <a:schemeClr val="bg1"/>
                </a:solidFill>
                <a:latin typeface="微软雅黑" pitchFamily="34" charset="-122"/>
                <a:ea typeface="微软雅黑" pitchFamily="34" charset="-122"/>
              </a:rPr>
              <a:t>商业保理</a:t>
            </a:r>
            <a:r>
              <a:rPr lang="zh-CN" altLang="en-US" sz="1200" b="1" kern="0" dirty="0">
                <a:solidFill>
                  <a:schemeClr val="bg1"/>
                </a:solidFill>
                <a:latin typeface="微软雅黑" pitchFamily="34" charset="-122"/>
                <a:ea typeface="微软雅黑" pitchFamily="34" charset="-122"/>
              </a:rPr>
              <a:t>业务平台全流程</a:t>
            </a:r>
            <a:endParaRPr lang="en-US" altLang="zh-CN" sz="1200" b="1" kern="0" dirty="0">
              <a:solidFill>
                <a:schemeClr val="bg1"/>
              </a:solidFill>
              <a:latin typeface="微软雅黑" pitchFamily="34" charset="-122"/>
              <a:ea typeface="微软雅黑" pitchFamily="34" charset="-122"/>
            </a:endParaRPr>
          </a:p>
        </p:txBody>
      </p:sp>
      <p:sp>
        <p:nvSpPr>
          <p:cNvPr id="11" name="Rectangle 40"/>
          <p:cNvSpPr>
            <a:spLocks/>
          </p:cNvSpPr>
          <p:nvPr/>
        </p:nvSpPr>
        <p:spPr bwMode="ltGray">
          <a:xfrm>
            <a:off x="1830720" y="2121200"/>
            <a:ext cx="2509919" cy="261405"/>
          </a:xfrm>
          <a:prstGeom prst="rect">
            <a:avLst/>
          </a:prstGeom>
          <a:solidFill>
            <a:srgbClr val="D9FCCC"/>
          </a:solidFill>
          <a:ln>
            <a:noFill/>
          </a:ln>
        </p:spPr>
        <p:style>
          <a:lnRef idx="1">
            <a:schemeClr val="accent6"/>
          </a:lnRef>
          <a:fillRef idx="2">
            <a:schemeClr val="accent6"/>
          </a:fillRef>
          <a:effectRef idx="1">
            <a:schemeClr val="accent6"/>
          </a:effectRef>
          <a:fontRef idx="minor">
            <a:schemeClr val="dk1"/>
          </a:fontRef>
        </p:style>
        <p:txBody>
          <a:bodyPr lIns="36000" tIns="36000" rIns="36000" bIns="36000" rtlCol="0" anchor="ctr"/>
          <a:lstStyle/>
          <a:p>
            <a:pPr algn="ctr"/>
            <a:r>
              <a:rPr lang="zh-CN" altLang="en-US" sz="1100" kern="0" dirty="0">
                <a:latin typeface="微软雅黑" pitchFamily="34" charset="-122"/>
                <a:ea typeface="微软雅黑" pitchFamily="34" charset="-122"/>
              </a:rPr>
              <a:t>在线平台</a:t>
            </a:r>
            <a:endParaRPr lang="en-US" altLang="zh-CN" sz="1100" kern="0" dirty="0">
              <a:latin typeface="微软雅黑" pitchFamily="34" charset="-122"/>
              <a:ea typeface="微软雅黑" pitchFamily="34" charset="-122"/>
            </a:endParaRPr>
          </a:p>
        </p:txBody>
      </p:sp>
      <p:sp>
        <p:nvSpPr>
          <p:cNvPr id="12" name="Rectangle 40"/>
          <p:cNvSpPr>
            <a:spLocks/>
          </p:cNvSpPr>
          <p:nvPr/>
        </p:nvSpPr>
        <p:spPr bwMode="ltGray">
          <a:xfrm>
            <a:off x="591257" y="3373175"/>
            <a:ext cx="940156" cy="738897"/>
          </a:xfrm>
          <a:prstGeom prst="rect">
            <a:avLst/>
          </a:prstGeom>
          <a:solidFill>
            <a:schemeClr val="accent2">
              <a:lumMod val="60000"/>
              <a:lumOff val="40000"/>
            </a:schemeClr>
          </a:solidFill>
          <a:ln w="15875" cap="flat" cmpd="sng" algn="ctr">
            <a:noFill/>
            <a:prstDash val="solid"/>
          </a:ln>
          <a:effectLst/>
        </p:spPr>
        <p:txBody>
          <a:bodyPr lIns="36000" tIns="36000" rIns="36000" bIns="36000" rtlCol="0" anchor="ctr"/>
          <a:lstStyle/>
          <a:p>
            <a:pPr algn="ctr"/>
            <a:r>
              <a:rPr lang="zh-CN" altLang="en-US" sz="1100" kern="0" dirty="0">
                <a:latin typeface="微软雅黑" pitchFamily="34" charset="-122"/>
                <a:ea typeface="微软雅黑" pitchFamily="34" charset="-122"/>
              </a:rPr>
              <a:t>费用、合同、流程、申请资料、渠道等配置</a:t>
            </a:r>
            <a:endParaRPr lang="en-US" altLang="zh-CN" sz="1100" kern="0" dirty="0">
              <a:latin typeface="微软雅黑" pitchFamily="34" charset="-122"/>
              <a:ea typeface="微软雅黑" pitchFamily="34" charset="-122"/>
            </a:endParaRPr>
          </a:p>
        </p:txBody>
      </p:sp>
      <p:sp>
        <p:nvSpPr>
          <p:cNvPr id="13" name="Rectangle 40"/>
          <p:cNvSpPr>
            <a:spLocks/>
          </p:cNvSpPr>
          <p:nvPr/>
        </p:nvSpPr>
        <p:spPr bwMode="ltGray">
          <a:xfrm>
            <a:off x="591257" y="4406561"/>
            <a:ext cx="940156" cy="591335"/>
          </a:xfrm>
          <a:prstGeom prst="rect">
            <a:avLst/>
          </a:prstGeom>
          <a:solidFill>
            <a:schemeClr val="accent2">
              <a:lumMod val="60000"/>
              <a:lumOff val="40000"/>
            </a:schemeClr>
          </a:solidFill>
          <a:ln w="15875" cap="flat" cmpd="sng" algn="ctr">
            <a:noFill/>
            <a:prstDash val="solid"/>
          </a:ln>
          <a:effectLst/>
        </p:spPr>
        <p:txBody>
          <a:bodyPr lIns="36000" tIns="36000" rIns="36000" bIns="36000" rtlCol="0" anchor="ctr"/>
          <a:lstStyle/>
          <a:p>
            <a:pPr algn="ctr"/>
            <a:r>
              <a:rPr lang="zh-CN" altLang="en-US" sz="1100" kern="0" dirty="0">
                <a:latin typeface="微软雅黑" pitchFamily="34" charset="-122"/>
                <a:ea typeface="微软雅黑" pitchFamily="34" charset="-122"/>
              </a:rPr>
              <a:t>产品生效</a:t>
            </a:r>
            <a:endParaRPr lang="en-US" altLang="zh-CN" sz="1100" kern="0" dirty="0">
              <a:latin typeface="微软雅黑" pitchFamily="34" charset="-122"/>
              <a:ea typeface="微软雅黑" pitchFamily="34" charset="-122"/>
            </a:endParaRPr>
          </a:p>
        </p:txBody>
      </p:sp>
      <p:sp>
        <p:nvSpPr>
          <p:cNvPr id="15" name="Rectangle 40"/>
          <p:cNvSpPr>
            <a:spLocks/>
          </p:cNvSpPr>
          <p:nvPr/>
        </p:nvSpPr>
        <p:spPr bwMode="ltGray">
          <a:xfrm>
            <a:off x="4640595" y="2787913"/>
            <a:ext cx="940156" cy="438094"/>
          </a:xfrm>
          <a:prstGeom prst="rect">
            <a:avLst/>
          </a:prstGeom>
          <a:solidFill>
            <a:schemeClr val="accent2">
              <a:lumMod val="60000"/>
              <a:lumOff val="40000"/>
            </a:schemeClr>
          </a:solidFill>
          <a:ln w="15875" cap="flat" cmpd="sng" algn="ctr">
            <a:noFill/>
            <a:prstDash val="solid"/>
          </a:ln>
          <a:effectLst/>
        </p:spPr>
        <p:txBody>
          <a:bodyPr lIns="36000" tIns="36000" rIns="36000" bIns="36000" rtlCol="0" anchor="ctr"/>
          <a:lstStyle/>
          <a:p>
            <a:pPr algn="ctr"/>
            <a:r>
              <a:rPr lang="zh-CN" altLang="en-US" sz="1100" kern="0" dirty="0">
                <a:latin typeface="微软雅黑" pitchFamily="34" charset="-122"/>
                <a:ea typeface="微软雅黑" pitchFamily="34" charset="-122"/>
              </a:rPr>
              <a:t>生成客户准入申请</a:t>
            </a:r>
            <a:endParaRPr lang="en-US" altLang="zh-CN" sz="1100" kern="0" dirty="0">
              <a:latin typeface="微软雅黑" pitchFamily="34" charset="-122"/>
              <a:ea typeface="微软雅黑" pitchFamily="34" charset="-122"/>
            </a:endParaRPr>
          </a:p>
        </p:txBody>
      </p:sp>
      <p:sp>
        <p:nvSpPr>
          <p:cNvPr id="16" name="Rectangle 40"/>
          <p:cNvSpPr>
            <a:spLocks/>
          </p:cNvSpPr>
          <p:nvPr/>
        </p:nvSpPr>
        <p:spPr bwMode="ltGray">
          <a:xfrm>
            <a:off x="4621545" y="3401546"/>
            <a:ext cx="940156" cy="438094"/>
          </a:xfrm>
          <a:prstGeom prst="rect">
            <a:avLst/>
          </a:prstGeom>
          <a:solidFill>
            <a:schemeClr val="accent2">
              <a:lumMod val="60000"/>
              <a:lumOff val="40000"/>
            </a:schemeClr>
          </a:solidFill>
          <a:ln w="15875" cap="flat" cmpd="sng" algn="ctr">
            <a:noFill/>
            <a:prstDash val="solid"/>
          </a:ln>
          <a:effectLst/>
        </p:spPr>
        <p:txBody>
          <a:bodyPr lIns="36000" tIns="36000" rIns="36000" bIns="36000" rtlCol="0" anchor="ctr"/>
          <a:lstStyle/>
          <a:p>
            <a:pPr algn="ctr"/>
            <a:r>
              <a:rPr lang="zh-CN" altLang="en-US" sz="1100" kern="0" dirty="0">
                <a:latin typeface="微软雅黑" pitchFamily="34" charset="-122"/>
                <a:ea typeface="微软雅黑" pitchFamily="34" charset="-122"/>
              </a:rPr>
              <a:t>客户信息补录</a:t>
            </a:r>
            <a:endParaRPr lang="en-US" altLang="zh-CN" sz="1100" kern="0" dirty="0">
              <a:latin typeface="微软雅黑" pitchFamily="34" charset="-122"/>
              <a:ea typeface="微软雅黑" pitchFamily="34" charset="-122"/>
            </a:endParaRPr>
          </a:p>
        </p:txBody>
      </p:sp>
      <p:sp>
        <p:nvSpPr>
          <p:cNvPr id="18" name="Rectangle 40"/>
          <p:cNvSpPr>
            <a:spLocks/>
          </p:cNvSpPr>
          <p:nvPr/>
        </p:nvSpPr>
        <p:spPr bwMode="ltGray">
          <a:xfrm>
            <a:off x="1834059" y="2673553"/>
            <a:ext cx="940156" cy="438094"/>
          </a:xfrm>
          <a:prstGeom prst="rect">
            <a:avLst/>
          </a:prstGeom>
          <a:solidFill>
            <a:srgbClr val="D9FCCC"/>
          </a:solidFill>
          <a:ln w="15875" cap="flat" cmpd="sng" algn="ctr">
            <a:noFill/>
            <a:prstDash val="solid"/>
          </a:ln>
          <a:effectLst/>
        </p:spPr>
        <p:txBody>
          <a:bodyPr lIns="36000" tIns="36000" rIns="36000" bIns="36000" rtlCol="0" anchor="ctr"/>
          <a:lstStyle/>
          <a:p>
            <a:pPr algn="ctr"/>
            <a:r>
              <a:rPr lang="zh-CN" altLang="en-US" sz="1100" kern="0" dirty="0">
                <a:latin typeface="微软雅黑" pitchFamily="34" charset="-122"/>
                <a:ea typeface="微软雅黑" pitchFamily="34" charset="-122"/>
              </a:rPr>
              <a:t>用户注册</a:t>
            </a:r>
            <a:endParaRPr lang="en-US" altLang="zh-CN" sz="1100" kern="0" dirty="0">
              <a:latin typeface="微软雅黑" pitchFamily="34" charset="-122"/>
              <a:ea typeface="微软雅黑" pitchFamily="34" charset="-122"/>
            </a:endParaRPr>
          </a:p>
        </p:txBody>
      </p:sp>
      <p:cxnSp>
        <p:nvCxnSpPr>
          <p:cNvPr id="20" name="直接连接符 19"/>
          <p:cNvCxnSpPr>
            <a:stCxn id="13" idx="0"/>
            <a:endCxn id="12" idx="2"/>
          </p:cNvCxnSpPr>
          <p:nvPr/>
        </p:nvCxnSpPr>
        <p:spPr bwMode="ltGray">
          <a:xfrm rot="5400000" flipH="1" flipV="1">
            <a:off x="914091" y="4259317"/>
            <a:ext cx="294489" cy="1588"/>
          </a:xfrm>
          <a:prstGeom prst="line">
            <a:avLst/>
          </a:prstGeom>
          <a:ln w="19050">
            <a:solidFill>
              <a:schemeClr val="bg2">
                <a:lumMod val="2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 name="直接连接符 58"/>
          <p:cNvCxnSpPr>
            <a:stCxn id="114" idx="1"/>
            <a:endCxn id="139" idx="3"/>
          </p:cNvCxnSpPr>
          <p:nvPr/>
        </p:nvCxnSpPr>
        <p:spPr bwMode="ltGray">
          <a:xfrm rot="10800000" flipV="1">
            <a:off x="2807114" y="2984295"/>
            <a:ext cx="369970" cy="2673162"/>
          </a:xfrm>
          <a:prstGeom prst="bentConnector3">
            <a:avLst>
              <a:gd name="adj1" fmla="val 50000"/>
            </a:avLst>
          </a:prstGeom>
          <a:ln w="19050">
            <a:solidFill>
              <a:schemeClr val="bg2">
                <a:lumMod val="2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 name="直接连接符 24"/>
          <p:cNvCxnSpPr>
            <a:stCxn id="16" idx="0"/>
          </p:cNvCxnSpPr>
          <p:nvPr/>
        </p:nvCxnSpPr>
        <p:spPr bwMode="ltGray">
          <a:xfrm flipV="1">
            <a:off x="5091622" y="3245057"/>
            <a:ext cx="0" cy="156489"/>
          </a:xfrm>
          <a:prstGeom prst="line">
            <a:avLst/>
          </a:prstGeom>
          <a:ln w="19050">
            <a:solidFill>
              <a:schemeClr val="bg2">
                <a:lumMod val="2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8" name="Rectangle 40"/>
          <p:cNvSpPr>
            <a:spLocks/>
          </p:cNvSpPr>
          <p:nvPr/>
        </p:nvSpPr>
        <p:spPr bwMode="ltGray">
          <a:xfrm>
            <a:off x="591257" y="2732038"/>
            <a:ext cx="940156" cy="475159"/>
          </a:xfrm>
          <a:prstGeom prst="rect">
            <a:avLst/>
          </a:prstGeom>
          <a:solidFill>
            <a:schemeClr val="accent2">
              <a:lumMod val="60000"/>
              <a:lumOff val="40000"/>
            </a:schemeClr>
          </a:solidFill>
          <a:ln w="15875" cap="flat" cmpd="sng" algn="ctr">
            <a:noFill/>
            <a:prstDash val="solid"/>
          </a:ln>
          <a:effectLst/>
        </p:spPr>
        <p:txBody>
          <a:bodyPr lIns="36000" tIns="36000" rIns="36000" bIns="36000" rtlCol="0" anchor="ctr"/>
          <a:lstStyle/>
          <a:p>
            <a:pPr algn="ctr"/>
            <a:r>
              <a:rPr lang="zh-CN" altLang="en-US" sz="1100" kern="0" dirty="0">
                <a:latin typeface="微软雅黑" pitchFamily="34" charset="-122"/>
                <a:ea typeface="微软雅黑" pitchFamily="34" charset="-122"/>
              </a:rPr>
              <a:t>  产品定义</a:t>
            </a:r>
            <a:endParaRPr lang="en-US" altLang="zh-CN" sz="1100" kern="0" dirty="0">
              <a:latin typeface="微软雅黑" pitchFamily="34" charset="-122"/>
              <a:ea typeface="微软雅黑" pitchFamily="34" charset="-122"/>
            </a:endParaRPr>
          </a:p>
        </p:txBody>
      </p:sp>
      <p:cxnSp>
        <p:nvCxnSpPr>
          <p:cNvPr id="29" name="直接连接符 28"/>
          <p:cNvCxnSpPr>
            <a:stCxn id="12" idx="0"/>
            <a:endCxn id="28" idx="2"/>
          </p:cNvCxnSpPr>
          <p:nvPr/>
        </p:nvCxnSpPr>
        <p:spPr bwMode="ltGray">
          <a:xfrm rot="5400000" flipH="1" flipV="1">
            <a:off x="978346" y="3290186"/>
            <a:ext cx="165978" cy="1588"/>
          </a:xfrm>
          <a:prstGeom prst="line">
            <a:avLst/>
          </a:prstGeom>
          <a:ln w="19050">
            <a:solidFill>
              <a:schemeClr val="bg2">
                <a:lumMod val="2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0" name="Rectangle 40"/>
          <p:cNvSpPr>
            <a:spLocks/>
          </p:cNvSpPr>
          <p:nvPr/>
        </p:nvSpPr>
        <p:spPr bwMode="ltGray">
          <a:xfrm>
            <a:off x="524581" y="2121200"/>
            <a:ext cx="1101433" cy="261405"/>
          </a:xfrm>
          <a:prstGeom prst="rect">
            <a:avLst/>
          </a:prstGeom>
          <a:solidFill>
            <a:schemeClr val="accent4">
              <a:lumMod val="40000"/>
              <a:lumOff val="60000"/>
            </a:schemeClr>
          </a:solidFill>
          <a:ln>
            <a:noFill/>
          </a:ln>
        </p:spPr>
        <p:style>
          <a:lnRef idx="1">
            <a:schemeClr val="accent6"/>
          </a:lnRef>
          <a:fillRef idx="2">
            <a:schemeClr val="accent6"/>
          </a:fillRef>
          <a:effectRef idx="1">
            <a:schemeClr val="accent6"/>
          </a:effectRef>
          <a:fontRef idx="minor">
            <a:schemeClr val="dk1"/>
          </a:fontRef>
        </p:style>
        <p:txBody>
          <a:bodyPr lIns="36000" tIns="36000" rIns="36000" bIns="36000" rtlCol="0" anchor="ctr"/>
          <a:lstStyle/>
          <a:p>
            <a:pPr algn="ctr"/>
            <a:r>
              <a:rPr lang="zh-CN" altLang="en-US" sz="1100" kern="0" dirty="0">
                <a:latin typeface="微软雅黑" pitchFamily="34" charset="-122"/>
                <a:ea typeface="微软雅黑" pitchFamily="34" charset="-122"/>
              </a:rPr>
              <a:t>保理系统</a:t>
            </a:r>
            <a:endParaRPr lang="en-US" altLang="zh-CN" sz="1100" kern="0" dirty="0">
              <a:latin typeface="微软雅黑" pitchFamily="34" charset="-122"/>
              <a:ea typeface="微软雅黑" pitchFamily="34" charset="-122"/>
            </a:endParaRPr>
          </a:p>
        </p:txBody>
      </p:sp>
      <p:sp>
        <p:nvSpPr>
          <p:cNvPr id="31" name="Rectangle 40"/>
          <p:cNvSpPr>
            <a:spLocks/>
          </p:cNvSpPr>
          <p:nvPr/>
        </p:nvSpPr>
        <p:spPr bwMode="ltGray">
          <a:xfrm>
            <a:off x="4621545" y="4590713"/>
            <a:ext cx="940156" cy="438094"/>
          </a:xfrm>
          <a:prstGeom prst="rect">
            <a:avLst/>
          </a:prstGeom>
          <a:solidFill>
            <a:schemeClr val="accent2">
              <a:lumMod val="60000"/>
              <a:lumOff val="40000"/>
            </a:schemeClr>
          </a:solidFill>
          <a:ln w="15875" cap="flat" cmpd="sng" algn="ctr">
            <a:noFill/>
            <a:prstDash val="solid"/>
          </a:ln>
          <a:effectLst/>
        </p:spPr>
        <p:txBody>
          <a:bodyPr lIns="36000" tIns="36000" rIns="36000" bIns="36000" rtlCol="0" anchor="ctr"/>
          <a:lstStyle/>
          <a:p>
            <a:pPr algn="ctr"/>
            <a:r>
              <a:rPr lang="zh-CN" altLang="en-US" sz="1100" kern="0" dirty="0">
                <a:latin typeface="微软雅黑" pitchFamily="34" charset="-122"/>
                <a:ea typeface="微软雅黑" pitchFamily="34" charset="-122"/>
              </a:rPr>
              <a:t>客户评分、额度测算</a:t>
            </a:r>
            <a:endParaRPr lang="en-US" altLang="zh-CN" sz="1100" kern="0" dirty="0">
              <a:latin typeface="微软雅黑" pitchFamily="34" charset="-122"/>
              <a:ea typeface="微软雅黑" pitchFamily="34" charset="-122"/>
            </a:endParaRPr>
          </a:p>
        </p:txBody>
      </p:sp>
      <p:sp>
        <p:nvSpPr>
          <p:cNvPr id="32" name="Rectangle 40"/>
          <p:cNvSpPr>
            <a:spLocks/>
          </p:cNvSpPr>
          <p:nvPr/>
        </p:nvSpPr>
        <p:spPr bwMode="ltGray">
          <a:xfrm>
            <a:off x="4621545" y="5185296"/>
            <a:ext cx="940156" cy="378263"/>
          </a:xfrm>
          <a:prstGeom prst="rect">
            <a:avLst/>
          </a:prstGeom>
          <a:solidFill>
            <a:schemeClr val="accent2">
              <a:lumMod val="60000"/>
              <a:lumOff val="40000"/>
            </a:schemeClr>
          </a:solidFill>
          <a:ln w="15875" cap="flat" cmpd="sng" algn="ctr">
            <a:noFill/>
            <a:prstDash val="solid"/>
          </a:ln>
          <a:effectLst/>
        </p:spPr>
        <p:txBody>
          <a:bodyPr lIns="36000" tIns="36000" rIns="36000" bIns="36000" rtlCol="0" anchor="ctr"/>
          <a:lstStyle/>
          <a:p>
            <a:pPr algn="ctr"/>
            <a:r>
              <a:rPr lang="zh-CN" altLang="en-US" sz="1100" kern="0" dirty="0">
                <a:latin typeface="微软雅黑" pitchFamily="34" charset="-122"/>
                <a:ea typeface="微软雅黑" pitchFamily="34" charset="-122"/>
              </a:rPr>
              <a:t>审批创建额度</a:t>
            </a:r>
            <a:endParaRPr lang="en-US" altLang="zh-CN" sz="1100" kern="0" dirty="0">
              <a:latin typeface="微软雅黑" pitchFamily="34" charset="-122"/>
              <a:ea typeface="微软雅黑" pitchFamily="34" charset="-122"/>
            </a:endParaRPr>
          </a:p>
        </p:txBody>
      </p:sp>
      <p:sp>
        <p:nvSpPr>
          <p:cNvPr id="33" name="Rectangle 40"/>
          <p:cNvSpPr>
            <a:spLocks/>
          </p:cNvSpPr>
          <p:nvPr/>
        </p:nvSpPr>
        <p:spPr bwMode="ltGray">
          <a:xfrm>
            <a:off x="1824534" y="3799617"/>
            <a:ext cx="940156" cy="274355"/>
          </a:xfrm>
          <a:prstGeom prst="rect">
            <a:avLst/>
          </a:prstGeom>
          <a:solidFill>
            <a:srgbClr val="D9FCCC"/>
          </a:solidFill>
          <a:ln w="15875" cap="flat" cmpd="sng" algn="ctr">
            <a:noFill/>
            <a:prstDash val="solid"/>
          </a:ln>
          <a:effectLst/>
        </p:spPr>
        <p:txBody>
          <a:bodyPr lIns="36000" tIns="36000" rIns="36000" bIns="36000" rtlCol="0" anchor="ctr"/>
          <a:lstStyle/>
          <a:p>
            <a:pPr algn="ctr"/>
            <a:r>
              <a:rPr lang="zh-CN" altLang="en-US" sz="1100" kern="0" dirty="0">
                <a:latin typeface="微软雅黑" pitchFamily="34" charset="-122"/>
                <a:ea typeface="微软雅黑" pitchFamily="34" charset="-122"/>
              </a:rPr>
              <a:t>注册提交</a:t>
            </a:r>
            <a:endParaRPr lang="en-US" altLang="zh-CN" sz="1100" kern="0" dirty="0">
              <a:latin typeface="微软雅黑" pitchFamily="34" charset="-122"/>
              <a:ea typeface="微软雅黑" pitchFamily="34" charset="-122"/>
            </a:endParaRPr>
          </a:p>
        </p:txBody>
      </p:sp>
      <p:sp>
        <p:nvSpPr>
          <p:cNvPr id="39" name="Rectangle 40"/>
          <p:cNvSpPr>
            <a:spLocks/>
          </p:cNvSpPr>
          <p:nvPr/>
        </p:nvSpPr>
        <p:spPr bwMode="ltGray">
          <a:xfrm>
            <a:off x="8192828" y="2111576"/>
            <a:ext cx="940156" cy="261405"/>
          </a:xfrm>
          <a:prstGeom prst="rect">
            <a:avLst/>
          </a:prstGeom>
          <a:solidFill>
            <a:schemeClr val="accent4">
              <a:lumMod val="40000"/>
              <a:lumOff val="60000"/>
            </a:schemeClr>
          </a:solidFill>
          <a:ln>
            <a:noFill/>
          </a:ln>
        </p:spPr>
        <p:style>
          <a:lnRef idx="1">
            <a:schemeClr val="accent6"/>
          </a:lnRef>
          <a:fillRef idx="2">
            <a:schemeClr val="accent6"/>
          </a:fillRef>
          <a:effectRef idx="1">
            <a:schemeClr val="accent6"/>
          </a:effectRef>
          <a:fontRef idx="minor">
            <a:schemeClr val="dk1"/>
          </a:fontRef>
        </p:style>
        <p:txBody>
          <a:bodyPr lIns="36000" tIns="36000" rIns="36000" bIns="36000" rtlCol="0" anchor="ctr"/>
          <a:lstStyle/>
          <a:p>
            <a:pPr algn="ctr"/>
            <a:r>
              <a:rPr lang="zh-CN" altLang="en-US" sz="1100" kern="0" dirty="0">
                <a:latin typeface="微软雅黑" pitchFamily="34" charset="-122"/>
                <a:ea typeface="微软雅黑" pitchFamily="34" charset="-122"/>
              </a:rPr>
              <a:t>保理系统</a:t>
            </a:r>
            <a:endParaRPr lang="en-US" altLang="zh-CN" sz="1100" kern="0" dirty="0">
              <a:latin typeface="微软雅黑" pitchFamily="34" charset="-122"/>
              <a:ea typeface="微软雅黑" pitchFamily="34" charset="-122"/>
            </a:endParaRPr>
          </a:p>
        </p:txBody>
      </p:sp>
      <p:sp>
        <p:nvSpPr>
          <p:cNvPr id="40" name="Rectangle 40"/>
          <p:cNvSpPr>
            <a:spLocks/>
          </p:cNvSpPr>
          <p:nvPr/>
        </p:nvSpPr>
        <p:spPr bwMode="ltGray">
          <a:xfrm>
            <a:off x="10750150" y="2121200"/>
            <a:ext cx="1103288" cy="261405"/>
          </a:xfrm>
          <a:prstGeom prst="rect">
            <a:avLst/>
          </a:prstGeom>
          <a:solidFill>
            <a:schemeClr val="accent4">
              <a:lumMod val="40000"/>
              <a:lumOff val="60000"/>
            </a:schemeClr>
          </a:solidFill>
          <a:ln>
            <a:noFill/>
          </a:ln>
        </p:spPr>
        <p:style>
          <a:lnRef idx="1">
            <a:schemeClr val="accent6"/>
          </a:lnRef>
          <a:fillRef idx="2">
            <a:schemeClr val="accent6"/>
          </a:fillRef>
          <a:effectRef idx="1">
            <a:schemeClr val="accent6"/>
          </a:effectRef>
          <a:fontRef idx="minor">
            <a:schemeClr val="dk1"/>
          </a:fontRef>
        </p:style>
        <p:txBody>
          <a:bodyPr lIns="36000" tIns="36000" rIns="36000" bIns="36000" rtlCol="0" anchor="ctr"/>
          <a:lstStyle/>
          <a:p>
            <a:pPr algn="ctr"/>
            <a:r>
              <a:rPr lang="zh-CN" altLang="en-US" sz="1100" kern="0" dirty="0">
                <a:latin typeface="微软雅黑" pitchFamily="34" charset="-122"/>
                <a:ea typeface="微软雅黑" pitchFamily="34" charset="-122"/>
              </a:rPr>
              <a:t>保理系统</a:t>
            </a:r>
            <a:endParaRPr lang="en-US" altLang="zh-CN" sz="1100" kern="0" dirty="0">
              <a:latin typeface="微软雅黑" pitchFamily="34" charset="-122"/>
              <a:ea typeface="微软雅黑" pitchFamily="34" charset="-122"/>
            </a:endParaRPr>
          </a:p>
        </p:txBody>
      </p:sp>
      <p:sp>
        <p:nvSpPr>
          <p:cNvPr id="42" name="Rectangle 40"/>
          <p:cNvSpPr>
            <a:spLocks/>
          </p:cNvSpPr>
          <p:nvPr/>
        </p:nvSpPr>
        <p:spPr bwMode="ltGray">
          <a:xfrm>
            <a:off x="10784104" y="3060715"/>
            <a:ext cx="972000" cy="288000"/>
          </a:xfrm>
          <a:prstGeom prst="rect">
            <a:avLst/>
          </a:prstGeom>
          <a:solidFill>
            <a:schemeClr val="accent2">
              <a:lumMod val="60000"/>
              <a:lumOff val="40000"/>
            </a:schemeClr>
          </a:solidFill>
          <a:ln w="15875" cap="flat" cmpd="sng" algn="ctr">
            <a:noFill/>
            <a:prstDash val="solid"/>
          </a:ln>
          <a:effectLst/>
        </p:spPr>
        <p:txBody>
          <a:bodyPr lIns="36000" tIns="36000" rIns="36000" bIns="36000" rtlCol="0" anchor="ctr"/>
          <a:lstStyle/>
          <a:p>
            <a:pPr algn="ctr"/>
            <a:r>
              <a:rPr lang="zh-CN" altLang="en-US" sz="1100" kern="0" dirty="0">
                <a:latin typeface="微软雅黑" pitchFamily="34" charset="-122"/>
                <a:ea typeface="微软雅黑" pitchFamily="34" charset="-122"/>
              </a:rPr>
              <a:t>应收账款管理</a:t>
            </a:r>
            <a:endParaRPr lang="en-US" altLang="zh-CN" sz="1100" kern="0" dirty="0">
              <a:latin typeface="微软雅黑" pitchFamily="34" charset="-122"/>
              <a:ea typeface="微软雅黑" pitchFamily="34" charset="-122"/>
            </a:endParaRPr>
          </a:p>
        </p:txBody>
      </p:sp>
      <p:sp>
        <p:nvSpPr>
          <p:cNvPr id="43" name="Rectangle 40"/>
          <p:cNvSpPr>
            <a:spLocks/>
          </p:cNvSpPr>
          <p:nvPr/>
        </p:nvSpPr>
        <p:spPr bwMode="ltGray">
          <a:xfrm>
            <a:off x="10805529" y="3397603"/>
            <a:ext cx="972000" cy="288000"/>
          </a:xfrm>
          <a:prstGeom prst="rect">
            <a:avLst/>
          </a:prstGeom>
          <a:solidFill>
            <a:schemeClr val="accent2">
              <a:lumMod val="60000"/>
              <a:lumOff val="40000"/>
            </a:schemeClr>
          </a:solidFill>
          <a:ln w="15875" cap="flat" cmpd="sng" algn="ctr">
            <a:noFill/>
            <a:prstDash val="solid"/>
          </a:ln>
          <a:effectLst/>
        </p:spPr>
        <p:txBody>
          <a:bodyPr lIns="36000" tIns="36000" rIns="36000" bIns="36000" rtlCol="0" anchor="ctr"/>
          <a:lstStyle/>
          <a:p>
            <a:pPr algn="ctr"/>
            <a:r>
              <a:rPr lang="zh-CN" altLang="en-US" sz="1100" kern="0" dirty="0">
                <a:latin typeface="微软雅黑" pitchFamily="34" charset="-122"/>
                <a:ea typeface="微软雅黑" pitchFamily="34" charset="-122"/>
              </a:rPr>
              <a:t>应收账款催收</a:t>
            </a:r>
            <a:endParaRPr lang="en-US" altLang="zh-CN" sz="1100" kern="0" dirty="0">
              <a:latin typeface="微软雅黑" pitchFamily="34" charset="-122"/>
              <a:ea typeface="微软雅黑" pitchFamily="34" charset="-122"/>
            </a:endParaRPr>
          </a:p>
        </p:txBody>
      </p:sp>
      <p:sp>
        <p:nvSpPr>
          <p:cNvPr id="44" name="Rectangle 40"/>
          <p:cNvSpPr>
            <a:spLocks/>
          </p:cNvSpPr>
          <p:nvPr/>
        </p:nvSpPr>
        <p:spPr bwMode="ltGray">
          <a:xfrm>
            <a:off x="10803554" y="3753733"/>
            <a:ext cx="972000" cy="288000"/>
          </a:xfrm>
          <a:prstGeom prst="rect">
            <a:avLst/>
          </a:prstGeom>
          <a:solidFill>
            <a:schemeClr val="accent2">
              <a:lumMod val="60000"/>
              <a:lumOff val="40000"/>
            </a:schemeClr>
          </a:solidFill>
          <a:ln w="15875" cap="flat" cmpd="sng" algn="ctr">
            <a:noFill/>
            <a:prstDash val="solid"/>
          </a:ln>
          <a:effectLst/>
        </p:spPr>
        <p:txBody>
          <a:bodyPr lIns="36000" tIns="36000" rIns="36000" bIns="36000" rtlCol="0" anchor="ctr"/>
          <a:lstStyle/>
          <a:p>
            <a:pPr algn="ctr"/>
            <a:r>
              <a:rPr lang="zh-CN" altLang="en-US" sz="1100" kern="0" dirty="0">
                <a:latin typeface="微软雅黑" pitchFamily="34" charset="-122"/>
                <a:ea typeface="微软雅黑" pitchFamily="34" charset="-122"/>
              </a:rPr>
              <a:t>应收账款商纠</a:t>
            </a:r>
            <a:endParaRPr lang="en-US" altLang="zh-CN" sz="1100" kern="0" dirty="0">
              <a:latin typeface="微软雅黑" pitchFamily="34" charset="-122"/>
              <a:ea typeface="微软雅黑" pitchFamily="34" charset="-122"/>
            </a:endParaRPr>
          </a:p>
        </p:txBody>
      </p:sp>
      <p:sp>
        <p:nvSpPr>
          <p:cNvPr id="45" name="Rectangle 40"/>
          <p:cNvSpPr>
            <a:spLocks/>
          </p:cNvSpPr>
          <p:nvPr/>
        </p:nvSpPr>
        <p:spPr bwMode="ltGray">
          <a:xfrm>
            <a:off x="10795605" y="4812516"/>
            <a:ext cx="972000" cy="288000"/>
          </a:xfrm>
          <a:prstGeom prst="rect">
            <a:avLst/>
          </a:prstGeom>
          <a:solidFill>
            <a:schemeClr val="accent2">
              <a:lumMod val="60000"/>
              <a:lumOff val="40000"/>
            </a:schemeClr>
          </a:solidFill>
          <a:ln w="15875" cap="flat" cmpd="sng" algn="ctr">
            <a:noFill/>
            <a:prstDash val="solid"/>
          </a:ln>
          <a:effectLst/>
        </p:spPr>
        <p:txBody>
          <a:bodyPr lIns="36000" tIns="36000" rIns="36000" bIns="36000" rtlCol="0" anchor="ctr"/>
          <a:lstStyle/>
          <a:p>
            <a:pPr algn="ctr"/>
            <a:r>
              <a:rPr lang="zh-CN" altLang="en-US" sz="1100" kern="0" dirty="0">
                <a:latin typeface="微软雅黑" pitchFamily="34" charset="-122"/>
                <a:ea typeface="微软雅黑" pitchFamily="34" charset="-122"/>
              </a:rPr>
              <a:t>外部监管</a:t>
            </a:r>
            <a:endParaRPr lang="en-US" altLang="zh-CN" sz="1100" kern="0" dirty="0">
              <a:latin typeface="微软雅黑" pitchFamily="34" charset="-122"/>
              <a:ea typeface="微软雅黑" pitchFamily="34" charset="-122"/>
            </a:endParaRPr>
          </a:p>
        </p:txBody>
      </p:sp>
      <p:sp>
        <p:nvSpPr>
          <p:cNvPr id="46" name="Rectangle 40"/>
          <p:cNvSpPr>
            <a:spLocks/>
          </p:cNvSpPr>
          <p:nvPr/>
        </p:nvSpPr>
        <p:spPr bwMode="ltGray">
          <a:xfrm>
            <a:off x="10795164" y="5149651"/>
            <a:ext cx="972000" cy="288000"/>
          </a:xfrm>
          <a:prstGeom prst="rect">
            <a:avLst/>
          </a:prstGeom>
          <a:solidFill>
            <a:schemeClr val="accent2">
              <a:lumMod val="60000"/>
              <a:lumOff val="40000"/>
            </a:schemeClr>
          </a:solidFill>
          <a:ln w="15875" cap="flat" cmpd="sng" algn="ctr">
            <a:noFill/>
            <a:prstDash val="solid"/>
          </a:ln>
          <a:effectLst/>
        </p:spPr>
        <p:txBody>
          <a:bodyPr lIns="36000" tIns="36000" rIns="36000" bIns="36000" rtlCol="0" anchor="ctr"/>
          <a:lstStyle/>
          <a:p>
            <a:pPr algn="ctr"/>
            <a:r>
              <a:rPr lang="zh-CN" altLang="en-US" sz="1100" kern="0" dirty="0">
                <a:latin typeface="微软雅黑" pitchFamily="34" charset="-122"/>
                <a:ea typeface="微软雅黑" pitchFamily="34" charset="-122"/>
              </a:rPr>
              <a:t>预警提醒</a:t>
            </a:r>
            <a:endParaRPr lang="en-US" altLang="zh-CN" sz="1100" kern="0" dirty="0">
              <a:latin typeface="微软雅黑" pitchFamily="34" charset="-122"/>
              <a:ea typeface="微软雅黑" pitchFamily="34" charset="-122"/>
            </a:endParaRPr>
          </a:p>
        </p:txBody>
      </p:sp>
      <p:sp>
        <p:nvSpPr>
          <p:cNvPr id="47" name="圆角矩形 46"/>
          <p:cNvSpPr/>
          <p:nvPr/>
        </p:nvSpPr>
        <p:spPr>
          <a:xfrm>
            <a:off x="822413" y="1383309"/>
            <a:ext cx="994911" cy="401598"/>
          </a:xfrm>
          <a:prstGeom prst="roundRect">
            <a:avLst/>
          </a:prstGeom>
          <a:noFill/>
          <a:ln>
            <a:noFill/>
          </a:ln>
        </p:spPr>
        <p:style>
          <a:lnRef idx="0">
            <a:scrgbClr r="0" g="0" b="0"/>
          </a:lnRef>
          <a:fillRef idx="0">
            <a:scrgbClr r="0" g="0" b="0"/>
          </a:fillRef>
          <a:effectRef idx="0">
            <a:scrgbClr r="0" g="0" b="0"/>
          </a:effectRef>
          <a:fontRef idx="minor">
            <a:schemeClr val="accent5"/>
          </a:fontRef>
        </p:style>
        <p:txBody>
          <a:bodyPr rtlCol="0" anchor="ctr"/>
          <a:lstStyle/>
          <a:p>
            <a:pPr algn="ctr"/>
            <a:r>
              <a:rPr lang="zh-CN" altLang="en-US" sz="1200" b="1" dirty="0">
                <a:solidFill>
                  <a:schemeClr val="tx1"/>
                </a:solidFill>
              </a:rPr>
              <a:t>产品定义</a:t>
            </a:r>
          </a:p>
        </p:txBody>
      </p:sp>
      <p:sp>
        <p:nvSpPr>
          <p:cNvPr id="48" name="圆角矩形 47"/>
          <p:cNvSpPr/>
          <p:nvPr/>
        </p:nvSpPr>
        <p:spPr>
          <a:xfrm>
            <a:off x="2592076" y="1412184"/>
            <a:ext cx="1420406" cy="401598"/>
          </a:xfrm>
          <a:prstGeom prst="roundRect">
            <a:avLst/>
          </a:prstGeom>
          <a:noFill/>
          <a:ln>
            <a:noFill/>
          </a:ln>
        </p:spPr>
        <p:style>
          <a:lnRef idx="0">
            <a:scrgbClr r="0" g="0" b="0"/>
          </a:lnRef>
          <a:fillRef idx="0">
            <a:scrgbClr r="0" g="0" b="0"/>
          </a:fillRef>
          <a:effectRef idx="0">
            <a:scrgbClr r="0" g="0" b="0"/>
          </a:effectRef>
          <a:fontRef idx="minor">
            <a:schemeClr val="accent5"/>
          </a:fontRef>
        </p:style>
        <p:txBody>
          <a:bodyPr rtlCol="0" anchor="ctr"/>
          <a:lstStyle/>
          <a:p>
            <a:pPr algn="ctr"/>
            <a:r>
              <a:rPr lang="zh-CN" altLang="en-US" sz="1200" b="1" dirty="0">
                <a:solidFill>
                  <a:schemeClr val="tx1"/>
                </a:solidFill>
              </a:rPr>
              <a:t>用户注册及在线企业信息提交</a:t>
            </a:r>
          </a:p>
        </p:txBody>
      </p:sp>
      <p:sp>
        <p:nvSpPr>
          <p:cNvPr id="49" name="圆角矩形 48"/>
          <p:cNvSpPr/>
          <p:nvPr/>
        </p:nvSpPr>
        <p:spPr>
          <a:xfrm>
            <a:off x="4680329" y="1421809"/>
            <a:ext cx="1825083" cy="401598"/>
          </a:xfrm>
          <a:prstGeom prst="roundRect">
            <a:avLst/>
          </a:prstGeom>
          <a:noFill/>
          <a:ln>
            <a:noFill/>
          </a:ln>
        </p:spPr>
        <p:style>
          <a:lnRef idx="0">
            <a:scrgbClr r="0" g="0" b="0"/>
          </a:lnRef>
          <a:fillRef idx="0">
            <a:scrgbClr r="0" g="0" b="0"/>
          </a:fillRef>
          <a:effectRef idx="0">
            <a:scrgbClr r="0" g="0" b="0"/>
          </a:effectRef>
          <a:fontRef idx="minor">
            <a:schemeClr val="accent5"/>
          </a:fontRef>
        </p:style>
        <p:txBody>
          <a:bodyPr rtlCol="0" anchor="ctr"/>
          <a:lstStyle/>
          <a:p>
            <a:pPr algn="ctr"/>
            <a:r>
              <a:rPr lang="zh-CN" altLang="en-US" sz="1200" b="1" dirty="0">
                <a:solidFill>
                  <a:schemeClr val="tx1"/>
                </a:solidFill>
              </a:rPr>
              <a:t>客户准入及授信审批</a:t>
            </a:r>
          </a:p>
        </p:txBody>
      </p:sp>
      <p:sp>
        <p:nvSpPr>
          <p:cNvPr id="50" name="圆角矩形 49"/>
          <p:cNvSpPr/>
          <p:nvPr/>
        </p:nvSpPr>
        <p:spPr>
          <a:xfrm>
            <a:off x="6710834" y="1412185"/>
            <a:ext cx="1228747" cy="401598"/>
          </a:xfrm>
          <a:prstGeom prst="roundRect">
            <a:avLst/>
          </a:prstGeom>
          <a:noFill/>
          <a:ln>
            <a:noFill/>
          </a:ln>
        </p:spPr>
        <p:style>
          <a:lnRef idx="0">
            <a:scrgbClr r="0" g="0" b="0"/>
          </a:lnRef>
          <a:fillRef idx="0">
            <a:scrgbClr r="0" g="0" b="0"/>
          </a:fillRef>
          <a:effectRef idx="0">
            <a:scrgbClr r="0" g="0" b="0"/>
          </a:effectRef>
          <a:fontRef idx="minor">
            <a:schemeClr val="accent5"/>
          </a:fontRef>
        </p:style>
        <p:txBody>
          <a:bodyPr rtlCol="0" anchor="ctr"/>
          <a:lstStyle/>
          <a:p>
            <a:pPr algn="ctr"/>
            <a:r>
              <a:rPr lang="zh-CN" altLang="en-US" sz="1200" b="1" dirty="0">
                <a:solidFill>
                  <a:schemeClr val="tx1"/>
                </a:solidFill>
              </a:rPr>
              <a:t>在线发起融资</a:t>
            </a:r>
          </a:p>
        </p:txBody>
      </p:sp>
      <p:sp>
        <p:nvSpPr>
          <p:cNvPr id="51" name="圆角矩形 50"/>
          <p:cNvSpPr/>
          <p:nvPr/>
        </p:nvSpPr>
        <p:spPr>
          <a:xfrm>
            <a:off x="8213617" y="1402559"/>
            <a:ext cx="994911" cy="401598"/>
          </a:xfrm>
          <a:prstGeom prst="roundRect">
            <a:avLst/>
          </a:prstGeom>
          <a:noFill/>
          <a:ln>
            <a:noFill/>
          </a:ln>
        </p:spPr>
        <p:style>
          <a:lnRef idx="0">
            <a:scrgbClr r="0" g="0" b="0"/>
          </a:lnRef>
          <a:fillRef idx="0">
            <a:scrgbClr r="0" g="0" b="0"/>
          </a:fillRef>
          <a:effectRef idx="0">
            <a:scrgbClr r="0" g="0" b="0"/>
          </a:effectRef>
          <a:fontRef idx="minor">
            <a:schemeClr val="accent5"/>
          </a:fontRef>
        </p:style>
        <p:txBody>
          <a:bodyPr rtlCol="0" anchor="ctr"/>
          <a:lstStyle/>
          <a:p>
            <a:pPr algn="ctr"/>
            <a:r>
              <a:rPr lang="zh-CN" altLang="en-US" sz="1200" b="1" dirty="0">
                <a:solidFill>
                  <a:schemeClr val="tx1"/>
                </a:solidFill>
              </a:rPr>
              <a:t>放款审批及核算记账</a:t>
            </a:r>
          </a:p>
        </p:txBody>
      </p:sp>
      <p:sp>
        <p:nvSpPr>
          <p:cNvPr id="52" name="圆角矩形 51"/>
          <p:cNvSpPr/>
          <p:nvPr/>
        </p:nvSpPr>
        <p:spPr>
          <a:xfrm>
            <a:off x="10906387" y="1392934"/>
            <a:ext cx="864049" cy="401598"/>
          </a:xfrm>
          <a:prstGeom prst="roundRect">
            <a:avLst/>
          </a:prstGeom>
          <a:noFill/>
          <a:ln>
            <a:noFill/>
          </a:ln>
        </p:spPr>
        <p:style>
          <a:lnRef idx="0">
            <a:scrgbClr r="0" g="0" b="0"/>
          </a:lnRef>
          <a:fillRef idx="0">
            <a:scrgbClr r="0" g="0" b="0"/>
          </a:fillRef>
          <a:effectRef idx="0">
            <a:scrgbClr r="0" g="0" b="0"/>
          </a:effectRef>
          <a:fontRef idx="minor">
            <a:schemeClr val="accent5"/>
          </a:fontRef>
        </p:style>
        <p:txBody>
          <a:bodyPr rtlCol="0" anchor="ctr"/>
          <a:lstStyle/>
          <a:p>
            <a:pPr algn="ctr"/>
            <a:r>
              <a:rPr lang="zh-CN" altLang="en-US" sz="1200" b="1" dirty="0">
                <a:solidFill>
                  <a:schemeClr val="tx1"/>
                </a:solidFill>
              </a:rPr>
              <a:t>贷后管理</a:t>
            </a:r>
          </a:p>
        </p:txBody>
      </p:sp>
      <p:sp>
        <p:nvSpPr>
          <p:cNvPr id="53" name="Rectangle 40"/>
          <p:cNvSpPr>
            <a:spLocks/>
          </p:cNvSpPr>
          <p:nvPr/>
        </p:nvSpPr>
        <p:spPr bwMode="ltGray">
          <a:xfrm>
            <a:off x="4621545" y="3996130"/>
            <a:ext cx="940156" cy="438094"/>
          </a:xfrm>
          <a:prstGeom prst="rect">
            <a:avLst/>
          </a:prstGeom>
          <a:solidFill>
            <a:schemeClr val="accent2">
              <a:lumMod val="60000"/>
              <a:lumOff val="40000"/>
            </a:schemeClr>
          </a:solidFill>
          <a:ln w="15875" cap="flat" cmpd="sng" algn="ctr">
            <a:noFill/>
            <a:prstDash val="solid"/>
          </a:ln>
          <a:effectLst/>
        </p:spPr>
        <p:txBody>
          <a:bodyPr lIns="36000" tIns="36000" rIns="36000" bIns="36000" rtlCol="0" anchor="ctr"/>
          <a:lstStyle/>
          <a:p>
            <a:pPr algn="ctr"/>
            <a:r>
              <a:rPr lang="zh-CN" altLang="en-US" sz="1100" kern="0" dirty="0">
                <a:latin typeface="微软雅黑" pitchFamily="34" charset="-122"/>
                <a:ea typeface="微软雅黑" pitchFamily="34" charset="-122"/>
              </a:rPr>
              <a:t>客户准入规则</a:t>
            </a:r>
            <a:endParaRPr lang="en-US" altLang="zh-CN" sz="1100" kern="0" dirty="0">
              <a:latin typeface="微软雅黑" pitchFamily="34" charset="-122"/>
              <a:ea typeface="微软雅黑" pitchFamily="34" charset="-122"/>
            </a:endParaRPr>
          </a:p>
        </p:txBody>
      </p:sp>
      <p:cxnSp>
        <p:nvCxnSpPr>
          <p:cNvPr id="54" name="直接连接符 53"/>
          <p:cNvCxnSpPr>
            <a:stCxn id="53" idx="0"/>
            <a:endCxn id="16" idx="2"/>
          </p:cNvCxnSpPr>
          <p:nvPr/>
        </p:nvCxnSpPr>
        <p:spPr bwMode="ltGray">
          <a:xfrm flipV="1">
            <a:off x="5091622" y="3839640"/>
            <a:ext cx="0" cy="156489"/>
          </a:xfrm>
          <a:prstGeom prst="line">
            <a:avLst/>
          </a:prstGeom>
          <a:ln w="19050">
            <a:solidFill>
              <a:schemeClr val="bg2">
                <a:lumMod val="2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5" name="直接连接符 54"/>
          <p:cNvCxnSpPr>
            <a:stCxn id="31" idx="0"/>
            <a:endCxn id="53" idx="2"/>
          </p:cNvCxnSpPr>
          <p:nvPr/>
        </p:nvCxnSpPr>
        <p:spPr bwMode="ltGray">
          <a:xfrm flipV="1">
            <a:off x="5091622" y="4434224"/>
            <a:ext cx="0" cy="156489"/>
          </a:xfrm>
          <a:prstGeom prst="line">
            <a:avLst/>
          </a:prstGeom>
          <a:ln w="19050">
            <a:solidFill>
              <a:schemeClr val="bg2">
                <a:lumMod val="2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6" name="直接连接符 55"/>
          <p:cNvCxnSpPr>
            <a:stCxn id="32" idx="0"/>
            <a:endCxn id="31" idx="2"/>
          </p:cNvCxnSpPr>
          <p:nvPr/>
        </p:nvCxnSpPr>
        <p:spPr bwMode="ltGray">
          <a:xfrm flipV="1">
            <a:off x="5091622" y="5028808"/>
            <a:ext cx="0" cy="156488"/>
          </a:xfrm>
          <a:prstGeom prst="line">
            <a:avLst/>
          </a:prstGeom>
          <a:ln w="19050">
            <a:solidFill>
              <a:schemeClr val="bg2">
                <a:lumMod val="2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8" name="直接连接符 58"/>
          <p:cNvCxnSpPr/>
          <p:nvPr/>
        </p:nvCxnSpPr>
        <p:spPr bwMode="ltGray">
          <a:xfrm rot="10800000" flipV="1">
            <a:off x="4299034" y="3009219"/>
            <a:ext cx="350920" cy="2484000"/>
          </a:xfrm>
          <a:prstGeom prst="bentConnector3">
            <a:avLst>
              <a:gd name="adj1" fmla="val 50000"/>
            </a:avLst>
          </a:prstGeom>
          <a:ln w="19050">
            <a:solidFill>
              <a:schemeClr val="bg2">
                <a:lumMod val="2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63" name="Rectangle 40"/>
          <p:cNvSpPr>
            <a:spLocks/>
          </p:cNvSpPr>
          <p:nvPr/>
        </p:nvSpPr>
        <p:spPr bwMode="ltGray">
          <a:xfrm>
            <a:off x="1824534" y="4241015"/>
            <a:ext cx="940156" cy="233007"/>
          </a:xfrm>
          <a:prstGeom prst="rect">
            <a:avLst/>
          </a:prstGeom>
          <a:solidFill>
            <a:srgbClr val="D9FCCC"/>
          </a:solidFill>
          <a:ln w="15875" cap="flat" cmpd="sng" algn="ctr">
            <a:noFill/>
            <a:prstDash val="solid"/>
          </a:ln>
          <a:effectLst/>
        </p:spPr>
        <p:txBody>
          <a:bodyPr lIns="36000" tIns="36000" rIns="36000" bIns="36000" rtlCol="0" anchor="ctr"/>
          <a:lstStyle/>
          <a:p>
            <a:pPr algn="ctr"/>
            <a:r>
              <a:rPr lang="zh-CN" altLang="en-US" sz="1100" kern="0" dirty="0">
                <a:latin typeface="微软雅黑" pitchFamily="34" charset="-122"/>
                <a:ea typeface="微软雅黑" pitchFamily="34" charset="-122"/>
              </a:rPr>
              <a:t>用户登录</a:t>
            </a:r>
            <a:endParaRPr lang="en-US" altLang="zh-CN" sz="1100" kern="0" dirty="0">
              <a:latin typeface="微软雅黑" pitchFamily="34" charset="-122"/>
              <a:ea typeface="微软雅黑" pitchFamily="34" charset="-122"/>
            </a:endParaRPr>
          </a:p>
        </p:txBody>
      </p:sp>
      <p:cxnSp>
        <p:nvCxnSpPr>
          <p:cNvPr id="64" name="直接连接符 63"/>
          <p:cNvCxnSpPr>
            <a:stCxn id="70" idx="0"/>
          </p:cNvCxnSpPr>
          <p:nvPr/>
        </p:nvCxnSpPr>
        <p:spPr bwMode="ltGray">
          <a:xfrm rot="5400000" flipH="1" flipV="1">
            <a:off x="2239362" y="3224647"/>
            <a:ext cx="110500" cy="1588"/>
          </a:xfrm>
          <a:prstGeom prst="line">
            <a:avLst/>
          </a:prstGeom>
          <a:ln w="19050">
            <a:solidFill>
              <a:schemeClr val="bg2">
                <a:lumMod val="2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5" name="直接连接符 64"/>
          <p:cNvCxnSpPr>
            <a:stCxn id="63" idx="0"/>
            <a:endCxn id="33" idx="2"/>
          </p:cNvCxnSpPr>
          <p:nvPr/>
        </p:nvCxnSpPr>
        <p:spPr bwMode="ltGray">
          <a:xfrm rot="5400000" flipH="1" flipV="1">
            <a:off x="2211091" y="4157494"/>
            <a:ext cx="167043" cy="1588"/>
          </a:xfrm>
          <a:prstGeom prst="line">
            <a:avLst/>
          </a:prstGeom>
          <a:ln w="19050">
            <a:solidFill>
              <a:schemeClr val="bg2">
                <a:lumMod val="2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70" name="Rectangle 40"/>
          <p:cNvSpPr>
            <a:spLocks/>
          </p:cNvSpPr>
          <p:nvPr/>
        </p:nvSpPr>
        <p:spPr bwMode="ltGray">
          <a:xfrm>
            <a:off x="1824534" y="3279897"/>
            <a:ext cx="940156" cy="346700"/>
          </a:xfrm>
          <a:prstGeom prst="rect">
            <a:avLst/>
          </a:prstGeom>
          <a:solidFill>
            <a:srgbClr val="D9FCCC"/>
          </a:solidFill>
          <a:ln w="15875" cap="flat" cmpd="sng" algn="ctr">
            <a:noFill/>
            <a:prstDash val="solid"/>
          </a:ln>
          <a:effectLst/>
        </p:spPr>
        <p:txBody>
          <a:bodyPr lIns="36000" tIns="36000" rIns="36000" bIns="36000" rtlCol="0" anchor="ctr"/>
          <a:lstStyle/>
          <a:p>
            <a:pPr algn="ctr"/>
            <a:r>
              <a:rPr lang="zh-CN" altLang="en-US" sz="1100" kern="0" dirty="0">
                <a:latin typeface="微软雅黑" pitchFamily="34" charset="-122"/>
                <a:ea typeface="微软雅黑" pitchFamily="34" charset="-122"/>
              </a:rPr>
              <a:t>用户信息维护</a:t>
            </a:r>
            <a:endParaRPr lang="en-US" altLang="zh-CN" sz="1100" kern="0" dirty="0">
              <a:latin typeface="微软雅黑" pitchFamily="34" charset="-122"/>
              <a:ea typeface="微软雅黑" pitchFamily="34" charset="-122"/>
            </a:endParaRPr>
          </a:p>
        </p:txBody>
      </p:sp>
      <p:cxnSp>
        <p:nvCxnSpPr>
          <p:cNvPr id="71" name="直接连接符 70"/>
          <p:cNvCxnSpPr/>
          <p:nvPr/>
        </p:nvCxnSpPr>
        <p:spPr bwMode="ltGray">
          <a:xfrm rot="5400000" flipH="1" flipV="1">
            <a:off x="2208102" y="3722732"/>
            <a:ext cx="173020" cy="1588"/>
          </a:xfrm>
          <a:prstGeom prst="line">
            <a:avLst/>
          </a:prstGeom>
          <a:ln w="19050">
            <a:solidFill>
              <a:schemeClr val="bg2">
                <a:lumMod val="2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72" name="TextBox 280"/>
          <p:cNvSpPr txBox="1"/>
          <p:nvPr/>
        </p:nvSpPr>
        <p:spPr bwMode="ltGray">
          <a:xfrm>
            <a:off x="3996234" y="8667923"/>
            <a:ext cx="580415" cy="241980"/>
          </a:xfrm>
          <a:prstGeom prst="rect">
            <a:avLst/>
          </a:prstGeom>
          <a:noFill/>
        </p:spPr>
        <p:txBody>
          <a:bodyPr wrap="square" lIns="36000" tIns="36000" rIns="36000" bIns="36000" rtlCol="0">
            <a:spAutoFit/>
          </a:bodyPr>
          <a:lstStyle/>
          <a:p>
            <a:r>
              <a:rPr lang="zh-CN" altLang="en-US" sz="1100" dirty="0">
                <a:solidFill>
                  <a:srgbClr val="D60000"/>
                </a:solidFill>
                <a:latin typeface="微软雅黑" pitchFamily="34" charset="-122"/>
                <a:ea typeface="微软雅黑" pitchFamily="34" charset="-122"/>
              </a:rPr>
              <a:t>拒绝</a:t>
            </a:r>
          </a:p>
        </p:txBody>
      </p:sp>
      <p:sp>
        <p:nvSpPr>
          <p:cNvPr id="73" name="Rectangle 40"/>
          <p:cNvSpPr>
            <a:spLocks/>
          </p:cNvSpPr>
          <p:nvPr/>
        </p:nvSpPr>
        <p:spPr bwMode="ltGray">
          <a:xfrm>
            <a:off x="10795833" y="2733454"/>
            <a:ext cx="972000" cy="288000"/>
          </a:xfrm>
          <a:prstGeom prst="rect">
            <a:avLst/>
          </a:prstGeom>
          <a:solidFill>
            <a:schemeClr val="accent2">
              <a:lumMod val="60000"/>
              <a:lumOff val="40000"/>
            </a:schemeClr>
          </a:solidFill>
          <a:ln w="15875" cap="flat" cmpd="sng" algn="ctr">
            <a:noFill/>
            <a:prstDash val="solid"/>
          </a:ln>
          <a:effectLst/>
        </p:spPr>
        <p:txBody>
          <a:bodyPr lIns="36000" tIns="36000" rIns="36000" bIns="36000" rtlCol="0" anchor="ctr"/>
          <a:lstStyle/>
          <a:p>
            <a:pPr algn="ctr"/>
            <a:r>
              <a:rPr lang="zh-CN" altLang="en-US" sz="1100" kern="0" dirty="0">
                <a:latin typeface="微软雅黑" pitchFamily="34" charset="-122"/>
                <a:ea typeface="微软雅黑" pitchFamily="34" charset="-122"/>
              </a:rPr>
              <a:t>还款管理</a:t>
            </a:r>
            <a:endParaRPr lang="en-US" altLang="zh-CN" sz="1100" kern="0" dirty="0">
              <a:latin typeface="微软雅黑" pitchFamily="34" charset="-122"/>
              <a:ea typeface="微软雅黑" pitchFamily="34" charset="-122"/>
            </a:endParaRPr>
          </a:p>
        </p:txBody>
      </p:sp>
      <p:sp>
        <p:nvSpPr>
          <p:cNvPr id="74" name="Rectangle 40"/>
          <p:cNvSpPr>
            <a:spLocks/>
          </p:cNvSpPr>
          <p:nvPr/>
        </p:nvSpPr>
        <p:spPr bwMode="ltGray">
          <a:xfrm>
            <a:off x="10805360" y="4129120"/>
            <a:ext cx="972000" cy="288000"/>
          </a:xfrm>
          <a:prstGeom prst="rect">
            <a:avLst/>
          </a:prstGeom>
          <a:solidFill>
            <a:schemeClr val="accent2">
              <a:lumMod val="60000"/>
              <a:lumOff val="40000"/>
            </a:schemeClr>
          </a:solidFill>
          <a:ln w="15875" cap="flat" cmpd="sng" algn="ctr">
            <a:noFill/>
            <a:prstDash val="solid"/>
          </a:ln>
          <a:effectLst/>
        </p:spPr>
        <p:txBody>
          <a:bodyPr lIns="36000" tIns="36000" rIns="36000" bIns="36000" rtlCol="0" anchor="ctr"/>
          <a:lstStyle/>
          <a:p>
            <a:pPr algn="ctr"/>
            <a:r>
              <a:rPr lang="zh-CN" altLang="en-US" sz="1100" kern="0" dirty="0">
                <a:latin typeface="微软雅黑" pitchFamily="34" charset="-122"/>
                <a:ea typeface="微软雅黑" pitchFamily="34" charset="-122"/>
              </a:rPr>
              <a:t>应收账款减值</a:t>
            </a:r>
            <a:endParaRPr lang="en-US" altLang="zh-CN" sz="1100" kern="0" dirty="0">
              <a:latin typeface="微软雅黑" pitchFamily="34" charset="-122"/>
              <a:ea typeface="微软雅黑" pitchFamily="34" charset="-122"/>
            </a:endParaRPr>
          </a:p>
        </p:txBody>
      </p:sp>
      <p:sp>
        <p:nvSpPr>
          <p:cNvPr id="75" name="Rectangle 40"/>
          <p:cNvSpPr>
            <a:spLocks/>
          </p:cNvSpPr>
          <p:nvPr/>
        </p:nvSpPr>
        <p:spPr bwMode="ltGray">
          <a:xfrm>
            <a:off x="10817534" y="4475629"/>
            <a:ext cx="972000" cy="288000"/>
          </a:xfrm>
          <a:prstGeom prst="rect">
            <a:avLst/>
          </a:prstGeom>
          <a:solidFill>
            <a:schemeClr val="accent2">
              <a:lumMod val="60000"/>
              <a:lumOff val="40000"/>
            </a:schemeClr>
          </a:solidFill>
          <a:ln w="15875" cap="flat" cmpd="sng" algn="ctr">
            <a:noFill/>
            <a:prstDash val="solid"/>
          </a:ln>
          <a:effectLst/>
        </p:spPr>
        <p:txBody>
          <a:bodyPr lIns="36000" tIns="36000" rIns="36000" bIns="36000" rtlCol="0" anchor="ctr"/>
          <a:lstStyle/>
          <a:p>
            <a:pPr algn="ctr"/>
            <a:r>
              <a:rPr lang="zh-CN" altLang="en-US" sz="1100" kern="0" dirty="0">
                <a:latin typeface="微软雅黑" pitchFamily="34" charset="-122"/>
                <a:ea typeface="微软雅黑" pitchFamily="34" charset="-122"/>
              </a:rPr>
              <a:t>应收账款回购</a:t>
            </a:r>
            <a:endParaRPr lang="en-US" altLang="zh-CN" sz="1100" kern="0" dirty="0">
              <a:latin typeface="微软雅黑" pitchFamily="34" charset="-122"/>
              <a:ea typeface="微软雅黑" pitchFamily="34" charset="-122"/>
            </a:endParaRPr>
          </a:p>
        </p:txBody>
      </p:sp>
      <p:sp>
        <p:nvSpPr>
          <p:cNvPr id="76" name="Rectangle 40"/>
          <p:cNvSpPr>
            <a:spLocks/>
          </p:cNvSpPr>
          <p:nvPr/>
        </p:nvSpPr>
        <p:spPr bwMode="ltGray">
          <a:xfrm>
            <a:off x="10787544" y="5500370"/>
            <a:ext cx="972000" cy="288000"/>
          </a:xfrm>
          <a:prstGeom prst="rect">
            <a:avLst/>
          </a:prstGeom>
          <a:solidFill>
            <a:schemeClr val="accent2">
              <a:lumMod val="60000"/>
              <a:lumOff val="40000"/>
            </a:schemeClr>
          </a:solidFill>
          <a:ln w="15875" cap="flat" cmpd="sng" algn="ctr">
            <a:noFill/>
            <a:prstDash val="solid"/>
          </a:ln>
          <a:effectLst/>
        </p:spPr>
        <p:txBody>
          <a:bodyPr lIns="36000" tIns="36000" rIns="36000" bIns="36000" rtlCol="0" anchor="ctr"/>
          <a:lstStyle/>
          <a:p>
            <a:pPr algn="ctr"/>
            <a:r>
              <a:rPr lang="zh-CN" altLang="en-US" sz="1100" kern="0" dirty="0">
                <a:latin typeface="微软雅黑" pitchFamily="34" charset="-122"/>
                <a:ea typeface="微软雅黑" pitchFamily="34" charset="-122"/>
              </a:rPr>
              <a:t>批量对账</a:t>
            </a:r>
            <a:endParaRPr lang="en-US" altLang="zh-CN" sz="1100" kern="0" dirty="0">
              <a:latin typeface="微软雅黑" pitchFamily="34" charset="-122"/>
              <a:ea typeface="微软雅黑" pitchFamily="34" charset="-122"/>
            </a:endParaRPr>
          </a:p>
        </p:txBody>
      </p:sp>
      <p:sp>
        <p:nvSpPr>
          <p:cNvPr id="95" name="Rectangle 40"/>
          <p:cNvSpPr>
            <a:spLocks/>
          </p:cNvSpPr>
          <p:nvPr/>
        </p:nvSpPr>
        <p:spPr bwMode="ltGray">
          <a:xfrm>
            <a:off x="1759364" y="4695567"/>
            <a:ext cx="1085849" cy="493430"/>
          </a:xfrm>
          <a:prstGeom prst="rect">
            <a:avLst/>
          </a:prstGeom>
          <a:solidFill>
            <a:srgbClr val="D9FCCC"/>
          </a:solidFill>
          <a:ln w="15875" cap="flat" cmpd="sng" algn="ctr">
            <a:noFill/>
            <a:prstDash val="solid"/>
          </a:ln>
          <a:effectLst/>
        </p:spPr>
        <p:txBody>
          <a:bodyPr lIns="36000" tIns="36000" rIns="36000" bIns="36000" rtlCol="0" anchor="ctr"/>
          <a:lstStyle/>
          <a:p>
            <a:pPr algn="ctr"/>
            <a:r>
              <a:rPr lang="zh-CN" altLang="en-US" sz="1100" kern="0" dirty="0">
                <a:latin typeface="微软雅黑" pitchFamily="34" charset="-122"/>
                <a:ea typeface="微软雅黑" pitchFamily="34" charset="-122"/>
              </a:rPr>
              <a:t>企业名称、统一社会信用代码录入</a:t>
            </a:r>
            <a:endParaRPr lang="en-US" altLang="zh-CN" sz="1100" kern="0" dirty="0">
              <a:latin typeface="微软雅黑" pitchFamily="34" charset="-122"/>
              <a:ea typeface="微软雅黑" pitchFamily="34" charset="-122"/>
            </a:endParaRPr>
          </a:p>
        </p:txBody>
      </p:sp>
      <p:sp>
        <p:nvSpPr>
          <p:cNvPr id="114" name="Rectangle 40"/>
          <p:cNvSpPr>
            <a:spLocks/>
          </p:cNvSpPr>
          <p:nvPr/>
        </p:nvSpPr>
        <p:spPr bwMode="ltGray">
          <a:xfrm>
            <a:off x="3177084" y="2799492"/>
            <a:ext cx="1173080" cy="369606"/>
          </a:xfrm>
          <a:prstGeom prst="rect">
            <a:avLst/>
          </a:prstGeom>
          <a:solidFill>
            <a:srgbClr val="D9FCCC"/>
          </a:solidFill>
          <a:ln w="15875" cap="flat" cmpd="sng" algn="ctr">
            <a:noFill/>
            <a:prstDash val="solid"/>
          </a:ln>
          <a:effectLst/>
        </p:spPr>
        <p:txBody>
          <a:bodyPr lIns="36000" tIns="36000" rIns="36000" bIns="36000" rtlCol="0" anchor="ctr"/>
          <a:lstStyle/>
          <a:p>
            <a:pPr algn="ctr"/>
            <a:r>
              <a:rPr lang="zh-CN" altLang="en-US" sz="1100" kern="0" dirty="0">
                <a:latin typeface="微软雅黑" pitchFamily="34" charset="-122"/>
                <a:ea typeface="微软雅黑" pitchFamily="34" charset="-122"/>
              </a:rPr>
              <a:t>企业完整信息维护提交</a:t>
            </a:r>
            <a:endParaRPr lang="en-US" altLang="zh-CN" sz="1100" kern="0" dirty="0">
              <a:latin typeface="微软雅黑" pitchFamily="34" charset="-122"/>
              <a:ea typeface="微软雅黑" pitchFamily="34" charset="-122"/>
            </a:endParaRPr>
          </a:p>
        </p:txBody>
      </p:sp>
      <p:sp>
        <p:nvSpPr>
          <p:cNvPr id="129" name="Rectangle 40"/>
          <p:cNvSpPr>
            <a:spLocks/>
          </p:cNvSpPr>
          <p:nvPr/>
        </p:nvSpPr>
        <p:spPr bwMode="ltGray">
          <a:xfrm>
            <a:off x="3072309" y="3464373"/>
            <a:ext cx="1382630" cy="676274"/>
          </a:xfrm>
          <a:prstGeom prst="rect">
            <a:avLst/>
          </a:prstGeom>
          <a:solidFill>
            <a:srgbClr val="D9FCCC"/>
          </a:solidFill>
          <a:ln w="15875" cap="flat" cmpd="sng" algn="ctr">
            <a:noFill/>
            <a:prstDash val="solid"/>
          </a:ln>
          <a:effectLst/>
        </p:spPr>
        <p:txBody>
          <a:bodyPr lIns="36000" tIns="36000" rIns="36000" bIns="36000" rtlCol="0" anchor="ctr"/>
          <a:lstStyle/>
          <a:p>
            <a:pPr algn="ctr"/>
            <a:r>
              <a:rPr lang="zh-CN" altLang="en-US" sz="1100" kern="0" dirty="0">
                <a:latin typeface="微软雅黑" pitchFamily="34" charset="-122"/>
                <a:ea typeface="微软雅黑" pitchFamily="34" charset="-122"/>
              </a:rPr>
              <a:t>贸易对手及贸易信息获取</a:t>
            </a:r>
            <a:r>
              <a:rPr lang="en-US" altLang="zh-CN" sz="1100" kern="0" dirty="0">
                <a:latin typeface="微软雅黑" pitchFamily="34" charset="-122"/>
                <a:ea typeface="微软雅黑" pitchFamily="34" charset="-122"/>
              </a:rPr>
              <a:t>(</a:t>
            </a:r>
            <a:r>
              <a:rPr lang="zh-CN" altLang="en-US" sz="1100" kern="0" dirty="0">
                <a:latin typeface="微软雅黑" pitchFamily="34" charset="-122"/>
                <a:ea typeface="微软雅黑" pitchFamily="34" charset="-122"/>
              </a:rPr>
              <a:t>人工维护</a:t>
            </a:r>
            <a:r>
              <a:rPr lang="en-US" altLang="zh-CN" sz="1100" kern="0" dirty="0">
                <a:latin typeface="微软雅黑" pitchFamily="34" charset="-122"/>
                <a:ea typeface="微软雅黑" pitchFamily="34" charset="-122"/>
              </a:rPr>
              <a:t>\</a:t>
            </a:r>
            <a:r>
              <a:rPr lang="zh-CN" altLang="en-US" sz="1100" kern="0" dirty="0">
                <a:latin typeface="微软雅黑" pitchFamily="34" charset="-122"/>
                <a:ea typeface="微软雅黑" pitchFamily="34" charset="-122"/>
              </a:rPr>
              <a:t>对接</a:t>
            </a:r>
            <a:r>
              <a:rPr lang="en-US" altLang="zh-CN" sz="1100" kern="0" dirty="0">
                <a:latin typeface="微软雅黑" pitchFamily="34" charset="-122"/>
                <a:ea typeface="微软雅黑" pitchFamily="34" charset="-122"/>
              </a:rPr>
              <a:t>ERP</a:t>
            </a:r>
            <a:r>
              <a:rPr lang="zh-CN" altLang="en-US" sz="1100" kern="0" dirty="0">
                <a:latin typeface="微软雅黑" pitchFamily="34" charset="-122"/>
                <a:ea typeface="微软雅黑" pitchFamily="34" charset="-122"/>
              </a:rPr>
              <a:t>、爬虫技术</a:t>
            </a:r>
            <a:r>
              <a:rPr lang="en-US" altLang="zh-CN" sz="1100" kern="0" dirty="0">
                <a:latin typeface="微软雅黑" pitchFamily="34" charset="-122"/>
                <a:ea typeface="微软雅黑" pitchFamily="34" charset="-122"/>
              </a:rPr>
              <a:t>)</a:t>
            </a:r>
          </a:p>
        </p:txBody>
      </p:sp>
      <p:sp>
        <p:nvSpPr>
          <p:cNvPr id="134" name="Rectangle 40"/>
          <p:cNvSpPr>
            <a:spLocks/>
          </p:cNvSpPr>
          <p:nvPr/>
        </p:nvSpPr>
        <p:spPr bwMode="ltGray">
          <a:xfrm>
            <a:off x="3167558" y="4285392"/>
            <a:ext cx="1144505" cy="283880"/>
          </a:xfrm>
          <a:prstGeom prst="rect">
            <a:avLst/>
          </a:prstGeom>
          <a:solidFill>
            <a:srgbClr val="D9FCCC"/>
          </a:solidFill>
          <a:ln w="15875" cap="flat" cmpd="sng" algn="ctr">
            <a:noFill/>
            <a:prstDash val="solid"/>
          </a:ln>
          <a:effectLst/>
        </p:spPr>
        <p:txBody>
          <a:bodyPr lIns="36000" tIns="36000" rIns="36000" bIns="36000" rtlCol="0" anchor="ctr"/>
          <a:lstStyle/>
          <a:p>
            <a:pPr algn="ctr"/>
            <a:r>
              <a:rPr lang="zh-CN" altLang="en-US" sz="1100" kern="0" dirty="0">
                <a:latin typeface="微软雅黑" pitchFamily="34" charset="-122"/>
                <a:ea typeface="微软雅黑" pitchFamily="34" charset="-122"/>
              </a:rPr>
              <a:t>额度试算</a:t>
            </a:r>
            <a:endParaRPr lang="en-US" altLang="zh-CN" sz="1100" kern="0" dirty="0">
              <a:latin typeface="微软雅黑" pitchFamily="34" charset="-122"/>
              <a:ea typeface="微软雅黑" pitchFamily="34" charset="-122"/>
            </a:endParaRPr>
          </a:p>
        </p:txBody>
      </p:sp>
      <p:sp>
        <p:nvSpPr>
          <p:cNvPr id="135" name="Rectangle 40"/>
          <p:cNvSpPr>
            <a:spLocks/>
          </p:cNvSpPr>
          <p:nvPr/>
        </p:nvSpPr>
        <p:spPr bwMode="ltGray">
          <a:xfrm>
            <a:off x="3129459" y="4790617"/>
            <a:ext cx="1115930" cy="283880"/>
          </a:xfrm>
          <a:prstGeom prst="rect">
            <a:avLst/>
          </a:prstGeom>
          <a:solidFill>
            <a:srgbClr val="D9FCCC"/>
          </a:solidFill>
          <a:ln w="15875" cap="flat" cmpd="sng" algn="ctr">
            <a:noFill/>
            <a:prstDash val="solid"/>
          </a:ln>
          <a:effectLst/>
        </p:spPr>
        <p:txBody>
          <a:bodyPr lIns="36000" tIns="36000" rIns="36000" bIns="36000" rtlCol="0" anchor="ctr"/>
          <a:lstStyle/>
          <a:p>
            <a:pPr algn="ctr"/>
            <a:r>
              <a:rPr lang="zh-CN" altLang="en-US" sz="1100" kern="0" dirty="0">
                <a:latin typeface="微软雅黑" pitchFamily="34" charset="-122"/>
                <a:ea typeface="微软雅黑" pitchFamily="34" charset="-122"/>
              </a:rPr>
              <a:t>授权人信息维护</a:t>
            </a:r>
            <a:endParaRPr lang="en-US" altLang="zh-CN" sz="1100" kern="0" dirty="0">
              <a:latin typeface="微软雅黑" pitchFamily="34" charset="-122"/>
              <a:ea typeface="微软雅黑" pitchFamily="34" charset="-122"/>
            </a:endParaRPr>
          </a:p>
        </p:txBody>
      </p:sp>
      <p:sp>
        <p:nvSpPr>
          <p:cNvPr id="139" name="Rectangle 40"/>
          <p:cNvSpPr>
            <a:spLocks/>
          </p:cNvSpPr>
          <p:nvPr/>
        </p:nvSpPr>
        <p:spPr bwMode="ltGray">
          <a:xfrm>
            <a:off x="1711740" y="5410742"/>
            <a:ext cx="1095374" cy="493430"/>
          </a:xfrm>
          <a:prstGeom prst="rect">
            <a:avLst/>
          </a:prstGeom>
          <a:solidFill>
            <a:srgbClr val="00B0F0"/>
          </a:solidFill>
          <a:ln w="15875" cap="flat" cmpd="sng" algn="ctr">
            <a:noFill/>
            <a:prstDash val="solid"/>
          </a:ln>
          <a:effectLst/>
        </p:spPr>
        <p:txBody>
          <a:bodyPr lIns="36000" tIns="36000" rIns="36000" bIns="36000" rtlCol="0" anchor="ctr"/>
          <a:lstStyle/>
          <a:p>
            <a:pPr algn="ctr"/>
            <a:r>
              <a:rPr lang="zh-CN" altLang="en-US" sz="1100" kern="0" dirty="0">
                <a:latin typeface="微软雅黑" pitchFamily="34" charset="-122"/>
                <a:ea typeface="微软雅黑" pitchFamily="34" charset="-122"/>
              </a:rPr>
              <a:t>对接启信宝</a:t>
            </a:r>
            <a:r>
              <a:rPr lang="en-US" altLang="zh-CN" sz="1100" kern="0" dirty="0">
                <a:latin typeface="微软雅黑" pitchFamily="34" charset="-122"/>
                <a:ea typeface="微软雅黑" pitchFamily="34" charset="-122"/>
              </a:rPr>
              <a:t>,</a:t>
            </a:r>
            <a:r>
              <a:rPr lang="zh-CN" altLang="en-US" sz="1100" kern="0" dirty="0">
                <a:latin typeface="微软雅黑" pitchFamily="34" charset="-122"/>
                <a:ea typeface="微软雅黑" pitchFamily="34" charset="-122"/>
              </a:rPr>
              <a:t>获取企业征信息</a:t>
            </a:r>
            <a:endParaRPr lang="en-US" altLang="zh-CN" sz="1100" kern="0" dirty="0">
              <a:latin typeface="微软雅黑" pitchFamily="34" charset="-122"/>
              <a:ea typeface="微软雅黑" pitchFamily="34" charset="-122"/>
            </a:endParaRPr>
          </a:p>
        </p:txBody>
      </p:sp>
      <p:sp>
        <p:nvSpPr>
          <p:cNvPr id="141" name="Rectangle 40"/>
          <p:cNvSpPr>
            <a:spLocks/>
          </p:cNvSpPr>
          <p:nvPr/>
        </p:nvSpPr>
        <p:spPr bwMode="ltGray">
          <a:xfrm>
            <a:off x="3148508" y="5324617"/>
            <a:ext cx="1106405" cy="283880"/>
          </a:xfrm>
          <a:prstGeom prst="rect">
            <a:avLst/>
          </a:prstGeom>
          <a:solidFill>
            <a:srgbClr val="D9FCCC"/>
          </a:solidFill>
          <a:ln w="15875" cap="flat" cmpd="sng" algn="ctr">
            <a:noFill/>
            <a:prstDash val="solid"/>
          </a:ln>
          <a:effectLst/>
        </p:spPr>
        <p:txBody>
          <a:bodyPr lIns="36000" tIns="36000" rIns="36000" bIns="36000" rtlCol="0" anchor="ctr"/>
          <a:lstStyle/>
          <a:p>
            <a:pPr algn="ctr"/>
            <a:r>
              <a:rPr lang="zh-CN" altLang="en-US" sz="1100" kern="0" dirty="0">
                <a:latin typeface="微软雅黑" pitchFamily="34" charset="-122"/>
                <a:ea typeface="微软雅黑" pitchFamily="34" charset="-122"/>
              </a:rPr>
              <a:t>提交授信审批</a:t>
            </a:r>
            <a:endParaRPr lang="en-US" altLang="zh-CN" sz="1100" kern="0" dirty="0">
              <a:latin typeface="微软雅黑" pitchFamily="34" charset="-122"/>
              <a:ea typeface="微软雅黑" pitchFamily="34" charset="-122"/>
            </a:endParaRPr>
          </a:p>
        </p:txBody>
      </p:sp>
      <p:cxnSp>
        <p:nvCxnSpPr>
          <p:cNvPr id="147" name="直接连接符 146"/>
          <p:cNvCxnSpPr/>
          <p:nvPr/>
        </p:nvCxnSpPr>
        <p:spPr>
          <a:xfrm rot="5400000">
            <a:off x="-679236" y="4245422"/>
            <a:ext cx="4667250" cy="57150"/>
          </a:xfrm>
          <a:prstGeom prst="line">
            <a:avLst/>
          </a:prstGeom>
          <a:ln>
            <a:solidFill>
              <a:srgbClr val="32AC90"/>
            </a:solidFill>
            <a:prstDash val="dash"/>
          </a:ln>
        </p:spPr>
        <p:style>
          <a:lnRef idx="1">
            <a:schemeClr val="accent1"/>
          </a:lnRef>
          <a:fillRef idx="0">
            <a:schemeClr val="accent1"/>
          </a:fillRef>
          <a:effectRef idx="0">
            <a:schemeClr val="accent1"/>
          </a:effectRef>
          <a:fontRef idx="minor">
            <a:schemeClr val="tx1"/>
          </a:fontRef>
        </p:style>
      </p:cxnSp>
      <p:cxnSp>
        <p:nvCxnSpPr>
          <p:cNvPr id="149" name="直接连接符 148"/>
          <p:cNvCxnSpPr/>
          <p:nvPr/>
        </p:nvCxnSpPr>
        <p:spPr>
          <a:xfrm rot="5400000">
            <a:off x="2130539" y="4216747"/>
            <a:ext cx="4667250" cy="57150"/>
          </a:xfrm>
          <a:prstGeom prst="line">
            <a:avLst/>
          </a:prstGeom>
          <a:ln>
            <a:solidFill>
              <a:srgbClr val="32AC90"/>
            </a:solidFill>
            <a:prstDash val="dash"/>
          </a:ln>
        </p:spPr>
        <p:style>
          <a:lnRef idx="1">
            <a:schemeClr val="accent1"/>
          </a:lnRef>
          <a:fillRef idx="0">
            <a:schemeClr val="accent1"/>
          </a:fillRef>
          <a:effectRef idx="0">
            <a:schemeClr val="accent1"/>
          </a:effectRef>
          <a:fontRef idx="minor">
            <a:schemeClr val="tx1"/>
          </a:fontRef>
        </p:style>
      </p:cxnSp>
      <p:sp>
        <p:nvSpPr>
          <p:cNvPr id="150" name="Rectangle 40"/>
          <p:cNvSpPr>
            <a:spLocks/>
          </p:cNvSpPr>
          <p:nvPr/>
        </p:nvSpPr>
        <p:spPr bwMode="ltGray">
          <a:xfrm>
            <a:off x="4563181" y="2140250"/>
            <a:ext cx="1894114" cy="261405"/>
          </a:xfrm>
          <a:prstGeom prst="rect">
            <a:avLst/>
          </a:prstGeom>
          <a:solidFill>
            <a:schemeClr val="accent4">
              <a:lumMod val="40000"/>
              <a:lumOff val="60000"/>
            </a:schemeClr>
          </a:solidFill>
          <a:ln>
            <a:noFill/>
          </a:ln>
        </p:spPr>
        <p:style>
          <a:lnRef idx="1">
            <a:schemeClr val="accent6"/>
          </a:lnRef>
          <a:fillRef idx="2">
            <a:schemeClr val="accent6"/>
          </a:fillRef>
          <a:effectRef idx="1">
            <a:schemeClr val="accent6"/>
          </a:effectRef>
          <a:fontRef idx="minor">
            <a:schemeClr val="dk1"/>
          </a:fontRef>
        </p:style>
        <p:txBody>
          <a:bodyPr lIns="36000" tIns="36000" rIns="36000" bIns="36000" rtlCol="0" anchor="ctr"/>
          <a:lstStyle/>
          <a:p>
            <a:pPr algn="ctr"/>
            <a:r>
              <a:rPr lang="zh-CN" altLang="en-US" sz="1100" kern="0" dirty="0">
                <a:latin typeface="微软雅黑" pitchFamily="34" charset="-122"/>
                <a:ea typeface="微软雅黑" pitchFamily="34" charset="-122"/>
              </a:rPr>
              <a:t>保理系统</a:t>
            </a:r>
            <a:endParaRPr lang="en-US" altLang="zh-CN" sz="1100" kern="0" dirty="0">
              <a:latin typeface="微软雅黑" pitchFamily="34" charset="-122"/>
              <a:ea typeface="微软雅黑" pitchFamily="34" charset="-122"/>
            </a:endParaRPr>
          </a:p>
        </p:txBody>
      </p:sp>
      <p:sp>
        <p:nvSpPr>
          <p:cNvPr id="152" name="Rectangle 40"/>
          <p:cNvSpPr>
            <a:spLocks/>
          </p:cNvSpPr>
          <p:nvPr/>
        </p:nvSpPr>
        <p:spPr bwMode="ltGray">
          <a:xfrm>
            <a:off x="4592970" y="5647988"/>
            <a:ext cx="940156" cy="438094"/>
          </a:xfrm>
          <a:prstGeom prst="rect">
            <a:avLst/>
          </a:prstGeom>
          <a:solidFill>
            <a:schemeClr val="accent2">
              <a:lumMod val="60000"/>
              <a:lumOff val="40000"/>
            </a:schemeClr>
          </a:solidFill>
          <a:ln w="15875" cap="flat" cmpd="sng" algn="ctr">
            <a:noFill/>
            <a:prstDash val="solid"/>
          </a:ln>
          <a:effectLst/>
        </p:spPr>
        <p:txBody>
          <a:bodyPr lIns="36000" tIns="36000" rIns="36000" bIns="36000" rtlCol="0" anchor="ctr"/>
          <a:lstStyle/>
          <a:p>
            <a:pPr algn="ctr"/>
            <a:r>
              <a:rPr lang="zh-CN" altLang="en-US" sz="1100" kern="0" dirty="0">
                <a:latin typeface="微软雅黑" pitchFamily="34" charset="-122"/>
                <a:ea typeface="微软雅黑" pitchFamily="34" charset="-122"/>
              </a:rPr>
              <a:t>客户额度切分</a:t>
            </a:r>
            <a:r>
              <a:rPr lang="zh-CN" altLang="en-US" sz="1100" kern="0" dirty="0" smtClean="0">
                <a:latin typeface="微软雅黑" pitchFamily="34" charset="-122"/>
                <a:ea typeface="微软雅黑" pitchFamily="34" charset="-122"/>
              </a:rPr>
              <a:t>审批</a:t>
            </a:r>
            <a:endParaRPr lang="en-US" altLang="zh-CN" sz="1100" kern="0" dirty="0">
              <a:latin typeface="微软雅黑" pitchFamily="34" charset="-122"/>
              <a:ea typeface="微软雅黑" pitchFamily="34" charset="-122"/>
            </a:endParaRPr>
          </a:p>
        </p:txBody>
      </p:sp>
      <p:sp>
        <p:nvSpPr>
          <p:cNvPr id="153" name="Rectangle 40"/>
          <p:cNvSpPr>
            <a:spLocks/>
          </p:cNvSpPr>
          <p:nvPr/>
        </p:nvSpPr>
        <p:spPr bwMode="ltGray">
          <a:xfrm>
            <a:off x="5689954" y="2774546"/>
            <a:ext cx="805844" cy="438094"/>
          </a:xfrm>
          <a:prstGeom prst="rect">
            <a:avLst/>
          </a:prstGeom>
          <a:solidFill>
            <a:schemeClr val="accent2">
              <a:lumMod val="60000"/>
              <a:lumOff val="40000"/>
            </a:schemeClr>
          </a:solidFill>
          <a:ln w="15875" cap="flat" cmpd="sng" algn="ctr">
            <a:noFill/>
            <a:prstDash val="solid"/>
          </a:ln>
          <a:effectLst/>
        </p:spPr>
        <p:txBody>
          <a:bodyPr lIns="36000" tIns="36000" rIns="36000" bIns="36000" rtlCol="0" anchor="ctr"/>
          <a:lstStyle/>
          <a:p>
            <a:pPr algn="ctr"/>
            <a:r>
              <a:rPr lang="zh-CN" altLang="en-US" sz="1100" kern="0" dirty="0">
                <a:latin typeface="微软雅黑" pitchFamily="34" charset="-122"/>
                <a:ea typeface="微软雅黑" pitchFamily="34" charset="-122"/>
              </a:rPr>
              <a:t>客户产品层参数设定</a:t>
            </a:r>
            <a:endParaRPr lang="en-US" altLang="zh-CN" sz="1100" kern="0" dirty="0">
              <a:latin typeface="微软雅黑" pitchFamily="34" charset="-122"/>
              <a:ea typeface="微软雅黑" pitchFamily="34" charset="-122"/>
            </a:endParaRPr>
          </a:p>
        </p:txBody>
      </p:sp>
      <p:sp>
        <p:nvSpPr>
          <p:cNvPr id="154" name="Rectangle 40"/>
          <p:cNvSpPr>
            <a:spLocks/>
          </p:cNvSpPr>
          <p:nvPr/>
        </p:nvSpPr>
        <p:spPr bwMode="ltGray">
          <a:xfrm>
            <a:off x="3137096" y="6365677"/>
            <a:ext cx="1106405" cy="283880"/>
          </a:xfrm>
          <a:prstGeom prst="rect">
            <a:avLst/>
          </a:prstGeom>
          <a:solidFill>
            <a:srgbClr val="00B0F0"/>
          </a:solidFill>
          <a:ln w="15875" cap="flat" cmpd="sng" algn="ctr">
            <a:solidFill>
              <a:srgbClr val="00B0F0"/>
            </a:solidFill>
            <a:prstDash val="solid"/>
          </a:ln>
          <a:effectLst/>
        </p:spPr>
        <p:txBody>
          <a:bodyPr lIns="36000" tIns="36000" rIns="36000" bIns="36000" rtlCol="0" anchor="ctr"/>
          <a:lstStyle/>
          <a:p>
            <a:pPr algn="ctr"/>
            <a:r>
              <a:rPr lang="zh-CN" altLang="en-US" sz="1100" kern="0" dirty="0">
                <a:latin typeface="微软雅黑" pitchFamily="34" charset="-122"/>
                <a:ea typeface="微软雅黑" pitchFamily="34" charset="-122"/>
              </a:rPr>
              <a:t>短息邮件通知</a:t>
            </a:r>
            <a:endParaRPr lang="en-US" altLang="zh-CN" sz="1100" kern="0" dirty="0">
              <a:latin typeface="微软雅黑" pitchFamily="34" charset="-122"/>
              <a:ea typeface="微软雅黑" pitchFamily="34" charset="-122"/>
            </a:endParaRPr>
          </a:p>
        </p:txBody>
      </p:sp>
      <p:cxnSp>
        <p:nvCxnSpPr>
          <p:cNvPr id="155" name="直接连接符 154"/>
          <p:cNvCxnSpPr/>
          <p:nvPr/>
        </p:nvCxnSpPr>
        <p:spPr bwMode="ltGray">
          <a:xfrm flipV="1">
            <a:off x="3752147" y="3224207"/>
            <a:ext cx="0" cy="156489"/>
          </a:xfrm>
          <a:prstGeom prst="line">
            <a:avLst/>
          </a:prstGeom>
          <a:ln w="19050">
            <a:solidFill>
              <a:schemeClr val="bg2">
                <a:lumMod val="2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6" name="直接连接符 155"/>
          <p:cNvCxnSpPr/>
          <p:nvPr/>
        </p:nvCxnSpPr>
        <p:spPr bwMode="ltGray">
          <a:xfrm flipV="1">
            <a:off x="3723272" y="4119332"/>
            <a:ext cx="0" cy="156489"/>
          </a:xfrm>
          <a:prstGeom prst="line">
            <a:avLst/>
          </a:prstGeom>
          <a:ln w="19050">
            <a:solidFill>
              <a:schemeClr val="bg2">
                <a:lumMod val="2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7" name="直接连接符 156"/>
          <p:cNvCxnSpPr/>
          <p:nvPr/>
        </p:nvCxnSpPr>
        <p:spPr bwMode="ltGray">
          <a:xfrm flipV="1">
            <a:off x="3704022" y="4562082"/>
            <a:ext cx="0" cy="156489"/>
          </a:xfrm>
          <a:prstGeom prst="line">
            <a:avLst/>
          </a:prstGeom>
          <a:ln w="19050">
            <a:solidFill>
              <a:schemeClr val="bg2">
                <a:lumMod val="2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8" name="直接连接符 157"/>
          <p:cNvCxnSpPr/>
          <p:nvPr/>
        </p:nvCxnSpPr>
        <p:spPr bwMode="ltGray">
          <a:xfrm flipV="1">
            <a:off x="5070772" y="5457207"/>
            <a:ext cx="0" cy="156489"/>
          </a:xfrm>
          <a:prstGeom prst="line">
            <a:avLst/>
          </a:prstGeom>
          <a:ln w="19050">
            <a:solidFill>
              <a:schemeClr val="bg2">
                <a:lumMod val="2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9" name="直接连接符 158"/>
          <p:cNvCxnSpPr/>
          <p:nvPr/>
        </p:nvCxnSpPr>
        <p:spPr bwMode="ltGray">
          <a:xfrm flipV="1">
            <a:off x="3712047" y="5118732"/>
            <a:ext cx="0" cy="156489"/>
          </a:xfrm>
          <a:prstGeom prst="line">
            <a:avLst/>
          </a:prstGeom>
          <a:ln w="19050">
            <a:solidFill>
              <a:schemeClr val="bg2">
                <a:lumMod val="2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0" name="直接连接符 159"/>
          <p:cNvCxnSpPr/>
          <p:nvPr/>
        </p:nvCxnSpPr>
        <p:spPr bwMode="ltGray">
          <a:xfrm rot="5400000" flipH="1" flipV="1">
            <a:off x="2209491" y="4540894"/>
            <a:ext cx="167043" cy="1588"/>
          </a:xfrm>
          <a:prstGeom prst="line">
            <a:avLst/>
          </a:prstGeom>
          <a:ln w="19050">
            <a:solidFill>
              <a:schemeClr val="bg2">
                <a:lumMod val="2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1" name="直接连接符 160"/>
          <p:cNvCxnSpPr/>
          <p:nvPr/>
        </p:nvCxnSpPr>
        <p:spPr bwMode="ltGray">
          <a:xfrm rot="5400000" flipH="1" flipV="1">
            <a:off x="2219116" y="5320519"/>
            <a:ext cx="167043" cy="1588"/>
          </a:xfrm>
          <a:prstGeom prst="line">
            <a:avLst/>
          </a:prstGeom>
          <a:ln w="19050">
            <a:solidFill>
              <a:schemeClr val="bg2">
                <a:lumMod val="2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63" name="Rectangle 40"/>
          <p:cNvSpPr>
            <a:spLocks/>
          </p:cNvSpPr>
          <p:nvPr/>
        </p:nvSpPr>
        <p:spPr bwMode="ltGray">
          <a:xfrm>
            <a:off x="5697979" y="3398571"/>
            <a:ext cx="805844" cy="438094"/>
          </a:xfrm>
          <a:prstGeom prst="rect">
            <a:avLst/>
          </a:prstGeom>
          <a:solidFill>
            <a:schemeClr val="accent2">
              <a:lumMod val="60000"/>
              <a:lumOff val="40000"/>
            </a:schemeClr>
          </a:solidFill>
          <a:ln w="15875" cap="flat" cmpd="sng" algn="ctr">
            <a:noFill/>
            <a:prstDash val="solid"/>
          </a:ln>
          <a:effectLst/>
        </p:spPr>
        <p:txBody>
          <a:bodyPr lIns="36000" tIns="36000" rIns="36000" bIns="36000" rtlCol="0" anchor="ctr"/>
          <a:lstStyle/>
          <a:p>
            <a:pPr algn="ctr"/>
            <a:r>
              <a:rPr lang="zh-CN" altLang="en-US" sz="1100" kern="0" dirty="0">
                <a:latin typeface="微软雅黑" pitchFamily="34" charset="-122"/>
                <a:ea typeface="微软雅黑" pitchFamily="34" charset="-122"/>
              </a:rPr>
              <a:t>客户产品设置生效</a:t>
            </a:r>
            <a:endParaRPr lang="en-US" altLang="zh-CN" sz="1100" kern="0" dirty="0">
              <a:latin typeface="微软雅黑" pitchFamily="34" charset="-122"/>
              <a:ea typeface="微软雅黑" pitchFamily="34" charset="-122"/>
            </a:endParaRPr>
          </a:p>
        </p:txBody>
      </p:sp>
      <p:cxnSp>
        <p:nvCxnSpPr>
          <p:cNvPr id="168" name="直接连接符 167"/>
          <p:cNvCxnSpPr/>
          <p:nvPr/>
        </p:nvCxnSpPr>
        <p:spPr bwMode="ltGray">
          <a:xfrm flipV="1">
            <a:off x="6100647" y="3243457"/>
            <a:ext cx="0" cy="156489"/>
          </a:xfrm>
          <a:prstGeom prst="line">
            <a:avLst/>
          </a:prstGeom>
          <a:ln w="19050">
            <a:solidFill>
              <a:schemeClr val="bg2">
                <a:lumMod val="2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9" name="直接连接符 168"/>
          <p:cNvCxnSpPr/>
          <p:nvPr/>
        </p:nvCxnSpPr>
        <p:spPr>
          <a:xfrm rot="5400000">
            <a:off x="4227189" y="4253647"/>
            <a:ext cx="4667250" cy="57150"/>
          </a:xfrm>
          <a:prstGeom prst="line">
            <a:avLst/>
          </a:prstGeom>
          <a:ln>
            <a:solidFill>
              <a:srgbClr val="32AC90"/>
            </a:solidFill>
            <a:prstDash val="dash"/>
          </a:ln>
        </p:spPr>
        <p:style>
          <a:lnRef idx="1">
            <a:schemeClr val="accent1"/>
          </a:lnRef>
          <a:fillRef idx="0">
            <a:schemeClr val="accent1"/>
          </a:fillRef>
          <a:effectRef idx="0">
            <a:schemeClr val="accent1"/>
          </a:effectRef>
          <a:fontRef idx="minor">
            <a:schemeClr val="tx1"/>
          </a:fontRef>
        </p:style>
      </p:cxnSp>
      <p:sp>
        <p:nvSpPr>
          <p:cNvPr id="170" name="Rectangle 40"/>
          <p:cNvSpPr>
            <a:spLocks/>
          </p:cNvSpPr>
          <p:nvPr/>
        </p:nvSpPr>
        <p:spPr bwMode="ltGray">
          <a:xfrm>
            <a:off x="6737999" y="2119598"/>
            <a:ext cx="1163083" cy="261405"/>
          </a:xfrm>
          <a:prstGeom prst="rect">
            <a:avLst/>
          </a:prstGeom>
          <a:solidFill>
            <a:srgbClr val="D9FCCC"/>
          </a:solidFill>
          <a:ln>
            <a:noFill/>
          </a:ln>
        </p:spPr>
        <p:style>
          <a:lnRef idx="1">
            <a:schemeClr val="accent6"/>
          </a:lnRef>
          <a:fillRef idx="2">
            <a:schemeClr val="accent6"/>
          </a:fillRef>
          <a:effectRef idx="1">
            <a:schemeClr val="accent6"/>
          </a:effectRef>
          <a:fontRef idx="minor">
            <a:schemeClr val="dk1"/>
          </a:fontRef>
        </p:style>
        <p:txBody>
          <a:bodyPr lIns="36000" tIns="36000" rIns="36000" bIns="36000" rtlCol="0" anchor="ctr"/>
          <a:lstStyle/>
          <a:p>
            <a:pPr algn="ctr"/>
            <a:r>
              <a:rPr lang="zh-CN" altLang="en-US" sz="1100" kern="0" dirty="0">
                <a:latin typeface="微软雅黑" pitchFamily="34" charset="-122"/>
                <a:ea typeface="微软雅黑" pitchFamily="34" charset="-122"/>
              </a:rPr>
              <a:t>在线平台</a:t>
            </a:r>
            <a:endParaRPr lang="en-US" altLang="zh-CN" sz="1100" kern="0" dirty="0">
              <a:latin typeface="微软雅黑" pitchFamily="34" charset="-122"/>
              <a:ea typeface="微软雅黑" pitchFamily="34" charset="-122"/>
            </a:endParaRPr>
          </a:p>
        </p:txBody>
      </p:sp>
      <p:sp>
        <p:nvSpPr>
          <p:cNvPr id="171" name="Rectangle 40"/>
          <p:cNvSpPr>
            <a:spLocks/>
          </p:cNvSpPr>
          <p:nvPr/>
        </p:nvSpPr>
        <p:spPr bwMode="ltGray">
          <a:xfrm>
            <a:off x="6678649" y="2782123"/>
            <a:ext cx="1163083" cy="261405"/>
          </a:xfrm>
          <a:prstGeom prst="rect">
            <a:avLst/>
          </a:prstGeom>
          <a:solidFill>
            <a:srgbClr val="D9FCCC"/>
          </a:solidFill>
          <a:ln>
            <a:noFill/>
          </a:ln>
        </p:spPr>
        <p:style>
          <a:lnRef idx="1">
            <a:schemeClr val="accent6"/>
          </a:lnRef>
          <a:fillRef idx="2">
            <a:schemeClr val="accent6"/>
          </a:fillRef>
          <a:effectRef idx="1">
            <a:schemeClr val="accent6"/>
          </a:effectRef>
          <a:fontRef idx="minor">
            <a:schemeClr val="dk1"/>
          </a:fontRef>
        </p:style>
        <p:txBody>
          <a:bodyPr lIns="36000" tIns="36000" rIns="36000" bIns="36000" rtlCol="0" anchor="ctr"/>
          <a:lstStyle/>
          <a:p>
            <a:pPr algn="ctr"/>
            <a:r>
              <a:rPr lang="zh-CN" altLang="en-US" sz="1100" kern="0" dirty="0">
                <a:latin typeface="微软雅黑" pitchFamily="34" charset="-122"/>
                <a:ea typeface="微软雅黑" pitchFamily="34" charset="-122"/>
              </a:rPr>
              <a:t>开始融资</a:t>
            </a:r>
            <a:endParaRPr lang="en-US" altLang="zh-CN" sz="1100" kern="0" dirty="0">
              <a:latin typeface="微软雅黑" pitchFamily="34" charset="-122"/>
              <a:ea typeface="微软雅黑" pitchFamily="34" charset="-122"/>
            </a:endParaRPr>
          </a:p>
        </p:txBody>
      </p:sp>
      <p:sp>
        <p:nvSpPr>
          <p:cNvPr id="172" name="Rectangle 40"/>
          <p:cNvSpPr>
            <a:spLocks/>
          </p:cNvSpPr>
          <p:nvPr/>
        </p:nvSpPr>
        <p:spPr bwMode="ltGray">
          <a:xfrm>
            <a:off x="6715549" y="3184773"/>
            <a:ext cx="1163083" cy="261405"/>
          </a:xfrm>
          <a:prstGeom prst="rect">
            <a:avLst/>
          </a:prstGeom>
          <a:solidFill>
            <a:srgbClr val="D9FCCC"/>
          </a:solidFill>
          <a:ln>
            <a:noFill/>
          </a:ln>
        </p:spPr>
        <p:style>
          <a:lnRef idx="1">
            <a:schemeClr val="accent6"/>
          </a:lnRef>
          <a:fillRef idx="2">
            <a:schemeClr val="accent6"/>
          </a:fillRef>
          <a:effectRef idx="1">
            <a:schemeClr val="accent6"/>
          </a:effectRef>
          <a:fontRef idx="minor">
            <a:schemeClr val="dk1"/>
          </a:fontRef>
        </p:style>
        <p:txBody>
          <a:bodyPr lIns="36000" tIns="36000" rIns="36000" bIns="36000" rtlCol="0" anchor="ctr"/>
          <a:lstStyle/>
          <a:p>
            <a:pPr algn="ctr"/>
            <a:r>
              <a:rPr lang="zh-CN" altLang="en-US" sz="1100" kern="0" dirty="0">
                <a:latin typeface="微软雅黑" pitchFamily="34" charset="-122"/>
                <a:ea typeface="微软雅黑" pitchFamily="34" charset="-122"/>
              </a:rPr>
              <a:t>选择产品</a:t>
            </a:r>
            <a:endParaRPr lang="en-US" altLang="zh-CN" sz="1100" kern="0" dirty="0">
              <a:latin typeface="微软雅黑" pitchFamily="34" charset="-122"/>
              <a:ea typeface="微软雅黑" pitchFamily="34" charset="-122"/>
            </a:endParaRPr>
          </a:p>
        </p:txBody>
      </p:sp>
      <p:sp>
        <p:nvSpPr>
          <p:cNvPr id="173" name="Rectangle 40"/>
          <p:cNvSpPr>
            <a:spLocks/>
          </p:cNvSpPr>
          <p:nvPr/>
        </p:nvSpPr>
        <p:spPr bwMode="ltGray">
          <a:xfrm>
            <a:off x="6636943" y="3664432"/>
            <a:ext cx="1447017" cy="387683"/>
          </a:xfrm>
          <a:prstGeom prst="rect">
            <a:avLst/>
          </a:prstGeom>
          <a:solidFill>
            <a:srgbClr val="D9FCCC"/>
          </a:solidFill>
          <a:ln>
            <a:noFill/>
          </a:ln>
        </p:spPr>
        <p:style>
          <a:lnRef idx="1">
            <a:schemeClr val="accent6"/>
          </a:lnRef>
          <a:fillRef idx="2">
            <a:schemeClr val="accent6"/>
          </a:fillRef>
          <a:effectRef idx="1">
            <a:schemeClr val="accent6"/>
          </a:effectRef>
          <a:fontRef idx="minor">
            <a:schemeClr val="dk1"/>
          </a:fontRef>
        </p:style>
        <p:txBody>
          <a:bodyPr lIns="36000" tIns="36000" rIns="36000" bIns="36000" rtlCol="0" anchor="ctr"/>
          <a:lstStyle/>
          <a:p>
            <a:pPr algn="ctr"/>
            <a:r>
              <a:rPr lang="zh-CN" altLang="en-US" sz="1100" kern="0" dirty="0">
                <a:latin typeface="微软雅黑" pitchFamily="34" charset="-122"/>
                <a:ea typeface="微软雅黑" pitchFamily="34" charset="-122"/>
              </a:rPr>
              <a:t>合同签订</a:t>
            </a:r>
            <a:endParaRPr lang="en-US" altLang="zh-CN" sz="1100" kern="0" dirty="0">
              <a:latin typeface="微软雅黑" pitchFamily="34" charset="-122"/>
              <a:ea typeface="微软雅黑" pitchFamily="34" charset="-122"/>
            </a:endParaRPr>
          </a:p>
          <a:p>
            <a:pPr algn="ctr"/>
            <a:r>
              <a:rPr lang="zh-CN" altLang="en-US" sz="1100" kern="0" dirty="0">
                <a:latin typeface="微软雅黑" pitchFamily="34" charset="-122"/>
                <a:ea typeface="微软雅黑" pitchFamily="34" charset="-122"/>
              </a:rPr>
              <a:t>（池、多笔模式）</a:t>
            </a:r>
            <a:endParaRPr lang="en-US" altLang="zh-CN" sz="1100" kern="0" dirty="0">
              <a:latin typeface="微软雅黑" pitchFamily="34" charset="-122"/>
              <a:ea typeface="微软雅黑" pitchFamily="34" charset="-122"/>
            </a:endParaRPr>
          </a:p>
        </p:txBody>
      </p:sp>
      <p:sp>
        <p:nvSpPr>
          <p:cNvPr id="174" name="Rectangle 40"/>
          <p:cNvSpPr>
            <a:spLocks/>
          </p:cNvSpPr>
          <p:nvPr/>
        </p:nvSpPr>
        <p:spPr bwMode="ltGray">
          <a:xfrm>
            <a:off x="6606469" y="4201832"/>
            <a:ext cx="1467869" cy="261405"/>
          </a:xfrm>
          <a:prstGeom prst="rect">
            <a:avLst/>
          </a:prstGeom>
          <a:solidFill>
            <a:srgbClr val="D9FCCC"/>
          </a:solidFill>
          <a:ln>
            <a:noFill/>
          </a:ln>
        </p:spPr>
        <p:style>
          <a:lnRef idx="1">
            <a:schemeClr val="accent6"/>
          </a:lnRef>
          <a:fillRef idx="2">
            <a:schemeClr val="accent6"/>
          </a:fillRef>
          <a:effectRef idx="1">
            <a:schemeClr val="accent6"/>
          </a:effectRef>
          <a:fontRef idx="minor">
            <a:schemeClr val="dk1"/>
          </a:fontRef>
        </p:style>
        <p:txBody>
          <a:bodyPr lIns="36000" tIns="36000" rIns="36000" bIns="36000" rtlCol="0" anchor="ctr"/>
          <a:lstStyle/>
          <a:p>
            <a:pPr algn="ctr"/>
            <a:r>
              <a:rPr lang="zh-CN" altLang="en-US" sz="1100" kern="0" dirty="0">
                <a:latin typeface="微软雅黑" pitchFamily="34" charset="-122"/>
                <a:ea typeface="微软雅黑" pitchFamily="34" charset="-122"/>
              </a:rPr>
              <a:t>应收账款录入（手工录入、对接</a:t>
            </a:r>
            <a:r>
              <a:rPr lang="en-US" altLang="zh-CN" sz="1100" kern="0" dirty="0">
                <a:latin typeface="微软雅黑" pitchFamily="34" charset="-122"/>
                <a:ea typeface="微软雅黑" pitchFamily="34" charset="-122"/>
              </a:rPr>
              <a:t>ERP</a:t>
            </a:r>
            <a:r>
              <a:rPr lang="zh-CN" altLang="en-US" sz="1100" kern="0" dirty="0">
                <a:latin typeface="微软雅黑" pitchFamily="34" charset="-122"/>
                <a:ea typeface="微软雅黑" pitchFamily="34" charset="-122"/>
              </a:rPr>
              <a:t>）</a:t>
            </a:r>
            <a:endParaRPr lang="en-US" altLang="zh-CN" sz="1100" kern="0" dirty="0">
              <a:latin typeface="微软雅黑" pitchFamily="34" charset="-122"/>
              <a:ea typeface="微软雅黑" pitchFamily="34" charset="-122"/>
            </a:endParaRPr>
          </a:p>
        </p:txBody>
      </p:sp>
      <p:sp>
        <p:nvSpPr>
          <p:cNvPr id="175" name="Rectangle 40"/>
          <p:cNvSpPr>
            <a:spLocks/>
          </p:cNvSpPr>
          <p:nvPr/>
        </p:nvSpPr>
        <p:spPr bwMode="ltGray">
          <a:xfrm>
            <a:off x="6624119" y="5114607"/>
            <a:ext cx="1467869" cy="261405"/>
          </a:xfrm>
          <a:prstGeom prst="rect">
            <a:avLst/>
          </a:prstGeom>
          <a:solidFill>
            <a:srgbClr val="D9FCCC"/>
          </a:solidFill>
          <a:ln>
            <a:noFill/>
          </a:ln>
        </p:spPr>
        <p:style>
          <a:lnRef idx="1">
            <a:schemeClr val="accent6"/>
          </a:lnRef>
          <a:fillRef idx="2">
            <a:schemeClr val="accent6"/>
          </a:fillRef>
          <a:effectRef idx="1">
            <a:schemeClr val="accent6"/>
          </a:effectRef>
          <a:fontRef idx="minor">
            <a:schemeClr val="dk1"/>
          </a:fontRef>
        </p:style>
        <p:txBody>
          <a:bodyPr lIns="36000" tIns="36000" rIns="36000" bIns="36000" rtlCol="0" anchor="ctr"/>
          <a:lstStyle/>
          <a:p>
            <a:pPr algn="ctr"/>
            <a:r>
              <a:rPr lang="zh-CN" altLang="en-US" sz="1100" kern="0" dirty="0">
                <a:latin typeface="微软雅黑" pitchFamily="34" charset="-122"/>
                <a:ea typeface="微软雅黑" pitchFamily="34" charset="-122"/>
              </a:rPr>
              <a:t>业务申请书确认</a:t>
            </a:r>
            <a:endParaRPr lang="en-US" altLang="zh-CN" sz="1100" kern="0" dirty="0">
              <a:latin typeface="微软雅黑" pitchFamily="34" charset="-122"/>
              <a:ea typeface="微软雅黑" pitchFamily="34" charset="-122"/>
            </a:endParaRPr>
          </a:p>
        </p:txBody>
      </p:sp>
      <p:sp>
        <p:nvSpPr>
          <p:cNvPr id="176" name="Rectangle 40"/>
          <p:cNvSpPr>
            <a:spLocks/>
          </p:cNvSpPr>
          <p:nvPr/>
        </p:nvSpPr>
        <p:spPr bwMode="ltGray">
          <a:xfrm>
            <a:off x="6636945" y="4646207"/>
            <a:ext cx="1398889" cy="261405"/>
          </a:xfrm>
          <a:prstGeom prst="rect">
            <a:avLst/>
          </a:prstGeom>
          <a:solidFill>
            <a:srgbClr val="D9FCCC"/>
          </a:solidFill>
          <a:ln>
            <a:noFill/>
          </a:ln>
        </p:spPr>
        <p:style>
          <a:lnRef idx="1">
            <a:schemeClr val="accent6"/>
          </a:lnRef>
          <a:fillRef idx="2">
            <a:schemeClr val="accent6"/>
          </a:fillRef>
          <a:effectRef idx="1">
            <a:schemeClr val="accent6"/>
          </a:effectRef>
          <a:fontRef idx="minor">
            <a:schemeClr val="dk1"/>
          </a:fontRef>
        </p:style>
        <p:txBody>
          <a:bodyPr lIns="36000" tIns="36000" rIns="36000" bIns="36000" rtlCol="0" anchor="ctr"/>
          <a:lstStyle/>
          <a:p>
            <a:pPr algn="ctr"/>
            <a:r>
              <a:rPr lang="zh-CN" altLang="en-US" sz="1100" kern="0" dirty="0">
                <a:latin typeface="微软雅黑" pitchFamily="34" charset="-122"/>
                <a:ea typeface="微软雅黑" pitchFamily="34" charset="-122"/>
              </a:rPr>
              <a:t>获取额度、</a:t>
            </a:r>
            <a:endParaRPr lang="en-US" altLang="zh-CN" sz="1100" kern="0" dirty="0">
              <a:latin typeface="微软雅黑" pitchFamily="34" charset="-122"/>
              <a:ea typeface="微软雅黑" pitchFamily="34" charset="-122"/>
            </a:endParaRPr>
          </a:p>
          <a:p>
            <a:pPr algn="ctr"/>
            <a:r>
              <a:rPr lang="zh-CN" altLang="en-US" sz="1100" kern="0" dirty="0">
                <a:latin typeface="微软雅黑" pitchFamily="34" charset="-122"/>
                <a:ea typeface="微软雅黑" pitchFamily="34" charset="-122"/>
              </a:rPr>
              <a:t>填写融资金融、期限</a:t>
            </a:r>
            <a:endParaRPr lang="en-US" altLang="zh-CN" sz="1100" kern="0" dirty="0">
              <a:latin typeface="微软雅黑" pitchFamily="34" charset="-122"/>
              <a:ea typeface="微软雅黑" pitchFamily="34" charset="-122"/>
            </a:endParaRPr>
          </a:p>
        </p:txBody>
      </p:sp>
      <p:sp>
        <p:nvSpPr>
          <p:cNvPr id="177" name="Rectangle 40"/>
          <p:cNvSpPr>
            <a:spLocks/>
          </p:cNvSpPr>
          <p:nvPr/>
        </p:nvSpPr>
        <p:spPr bwMode="ltGray">
          <a:xfrm>
            <a:off x="6622519" y="5526882"/>
            <a:ext cx="1467869" cy="261405"/>
          </a:xfrm>
          <a:prstGeom prst="rect">
            <a:avLst/>
          </a:prstGeom>
          <a:solidFill>
            <a:srgbClr val="D9FCCC"/>
          </a:solidFill>
          <a:ln>
            <a:noFill/>
          </a:ln>
        </p:spPr>
        <p:style>
          <a:lnRef idx="1">
            <a:schemeClr val="accent6"/>
          </a:lnRef>
          <a:fillRef idx="2">
            <a:schemeClr val="accent6"/>
          </a:fillRef>
          <a:effectRef idx="1">
            <a:schemeClr val="accent6"/>
          </a:effectRef>
          <a:fontRef idx="minor">
            <a:schemeClr val="dk1"/>
          </a:fontRef>
        </p:style>
        <p:txBody>
          <a:bodyPr lIns="36000" tIns="36000" rIns="36000" bIns="36000" rtlCol="0" anchor="ctr"/>
          <a:lstStyle/>
          <a:p>
            <a:pPr algn="ctr"/>
            <a:r>
              <a:rPr lang="zh-CN" altLang="en-US" sz="1100" kern="0" dirty="0">
                <a:latin typeface="微软雅黑" pitchFamily="34" charset="-122"/>
                <a:ea typeface="微软雅黑" pitchFamily="34" charset="-122"/>
              </a:rPr>
              <a:t>合同签订</a:t>
            </a:r>
            <a:endParaRPr lang="en-US" altLang="zh-CN" sz="1100" kern="0" dirty="0">
              <a:latin typeface="微软雅黑" pitchFamily="34" charset="-122"/>
              <a:ea typeface="微软雅黑" pitchFamily="34" charset="-122"/>
            </a:endParaRPr>
          </a:p>
          <a:p>
            <a:pPr algn="ctr"/>
            <a:r>
              <a:rPr lang="zh-CN" altLang="en-US" sz="1100" kern="0" dirty="0">
                <a:latin typeface="微软雅黑" pitchFamily="34" charset="-122"/>
                <a:ea typeface="微软雅黑" pitchFamily="34" charset="-122"/>
              </a:rPr>
              <a:t>（单笔模式）</a:t>
            </a:r>
            <a:endParaRPr lang="en-US" altLang="zh-CN" sz="1100" kern="0" dirty="0">
              <a:latin typeface="微软雅黑" pitchFamily="34" charset="-122"/>
              <a:ea typeface="微软雅黑" pitchFamily="34" charset="-122"/>
            </a:endParaRPr>
          </a:p>
        </p:txBody>
      </p:sp>
      <p:sp>
        <p:nvSpPr>
          <p:cNvPr id="178" name="Rectangle 40"/>
          <p:cNvSpPr>
            <a:spLocks/>
          </p:cNvSpPr>
          <p:nvPr/>
        </p:nvSpPr>
        <p:spPr bwMode="ltGray">
          <a:xfrm>
            <a:off x="6632140" y="6027403"/>
            <a:ext cx="1355568" cy="261405"/>
          </a:xfrm>
          <a:prstGeom prst="rect">
            <a:avLst/>
          </a:prstGeom>
          <a:solidFill>
            <a:srgbClr val="D9FCCC"/>
          </a:solidFill>
          <a:ln>
            <a:noFill/>
          </a:ln>
        </p:spPr>
        <p:style>
          <a:lnRef idx="1">
            <a:schemeClr val="accent6"/>
          </a:lnRef>
          <a:fillRef idx="2">
            <a:schemeClr val="accent6"/>
          </a:fillRef>
          <a:effectRef idx="1">
            <a:schemeClr val="accent6"/>
          </a:effectRef>
          <a:fontRef idx="minor">
            <a:schemeClr val="dk1"/>
          </a:fontRef>
        </p:style>
        <p:txBody>
          <a:bodyPr lIns="36000" tIns="36000" rIns="36000" bIns="36000" rtlCol="0" anchor="ctr"/>
          <a:lstStyle/>
          <a:p>
            <a:pPr algn="ctr"/>
            <a:r>
              <a:rPr lang="zh-CN" altLang="en-US" sz="1100" kern="0" dirty="0">
                <a:latin typeface="微软雅黑" pitchFamily="34" charset="-122"/>
                <a:ea typeface="微软雅黑" pitchFamily="34" charset="-122"/>
              </a:rPr>
              <a:t>提交融资审批</a:t>
            </a:r>
            <a:endParaRPr lang="en-US" altLang="zh-CN" sz="1100" kern="0" dirty="0">
              <a:latin typeface="微软雅黑" pitchFamily="34" charset="-122"/>
              <a:ea typeface="微软雅黑" pitchFamily="34" charset="-122"/>
            </a:endParaRPr>
          </a:p>
        </p:txBody>
      </p:sp>
      <p:cxnSp>
        <p:nvCxnSpPr>
          <p:cNvPr id="179" name="直接连接符 178"/>
          <p:cNvCxnSpPr/>
          <p:nvPr/>
        </p:nvCxnSpPr>
        <p:spPr>
          <a:xfrm rot="5400000">
            <a:off x="5765625" y="4245422"/>
            <a:ext cx="4667250" cy="57150"/>
          </a:xfrm>
          <a:prstGeom prst="line">
            <a:avLst/>
          </a:prstGeom>
          <a:ln>
            <a:solidFill>
              <a:srgbClr val="32AC90"/>
            </a:solidFill>
            <a:prstDash val="dash"/>
          </a:ln>
        </p:spPr>
        <p:style>
          <a:lnRef idx="1">
            <a:schemeClr val="accent1"/>
          </a:lnRef>
          <a:fillRef idx="0">
            <a:schemeClr val="accent1"/>
          </a:fillRef>
          <a:effectRef idx="0">
            <a:schemeClr val="accent1"/>
          </a:effectRef>
          <a:fontRef idx="minor">
            <a:schemeClr val="tx1"/>
          </a:fontRef>
        </p:style>
      </p:cxnSp>
      <p:sp>
        <p:nvSpPr>
          <p:cNvPr id="180" name="Rectangle 40"/>
          <p:cNvSpPr>
            <a:spLocks/>
          </p:cNvSpPr>
          <p:nvPr/>
        </p:nvSpPr>
        <p:spPr bwMode="ltGray">
          <a:xfrm>
            <a:off x="10767955" y="5854895"/>
            <a:ext cx="972000" cy="288000"/>
          </a:xfrm>
          <a:prstGeom prst="rect">
            <a:avLst/>
          </a:prstGeom>
          <a:solidFill>
            <a:schemeClr val="accent2">
              <a:lumMod val="60000"/>
              <a:lumOff val="40000"/>
            </a:schemeClr>
          </a:solidFill>
          <a:ln w="15875" cap="flat" cmpd="sng" algn="ctr">
            <a:noFill/>
            <a:prstDash val="solid"/>
          </a:ln>
          <a:effectLst/>
        </p:spPr>
        <p:txBody>
          <a:bodyPr lIns="36000" tIns="36000" rIns="36000" bIns="36000" rtlCol="0" anchor="ctr"/>
          <a:lstStyle/>
          <a:p>
            <a:pPr algn="ctr"/>
            <a:r>
              <a:rPr lang="zh-CN" altLang="en-US" sz="1100" kern="0" dirty="0">
                <a:latin typeface="微软雅黑" pitchFamily="34" charset="-122"/>
                <a:ea typeface="微软雅黑" pitchFamily="34" charset="-122"/>
              </a:rPr>
              <a:t>台帐及报表</a:t>
            </a:r>
            <a:endParaRPr lang="en-US" altLang="zh-CN" sz="1100" kern="0" dirty="0">
              <a:latin typeface="微软雅黑" pitchFamily="34" charset="-122"/>
              <a:ea typeface="微软雅黑" pitchFamily="34" charset="-122"/>
            </a:endParaRPr>
          </a:p>
        </p:txBody>
      </p:sp>
      <p:cxnSp>
        <p:nvCxnSpPr>
          <p:cNvPr id="181" name="直接连接符 180"/>
          <p:cNvCxnSpPr/>
          <p:nvPr/>
        </p:nvCxnSpPr>
        <p:spPr>
          <a:xfrm rot="5400000">
            <a:off x="8228087" y="4245422"/>
            <a:ext cx="4667250" cy="57150"/>
          </a:xfrm>
          <a:prstGeom prst="line">
            <a:avLst/>
          </a:prstGeom>
          <a:ln>
            <a:solidFill>
              <a:srgbClr val="32AC90"/>
            </a:solidFill>
            <a:prstDash val="dash"/>
          </a:ln>
        </p:spPr>
        <p:style>
          <a:lnRef idx="1">
            <a:schemeClr val="accent1"/>
          </a:lnRef>
          <a:fillRef idx="0">
            <a:schemeClr val="accent1"/>
          </a:fillRef>
          <a:effectRef idx="0">
            <a:schemeClr val="accent1"/>
          </a:effectRef>
          <a:fontRef idx="minor">
            <a:schemeClr val="tx1"/>
          </a:fontRef>
        </p:style>
      </p:cxnSp>
      <p:cxnSp>
        <p:nvCxnSpPr>
          <p:cNvPr id="182" name="直接连接符 181"/>
          <p:cNvCxnSpPr/>
          <p:nvPr/>
        </p:nvCxnSpPr>
        <p:spPr bwMode="ltGray">
          <a:xfrm flipV="1">
            <a:off x="5078797" y="6093379"/>
            <a:ext cx="0" cy="156489"/>
          </a:xfrm>
          <a:prstGeom prst="line">
            <a:avLst/>
          </a:prstGeom>
          <a:ln w="19050">
            <a:solidFill>
              <a:schemeClr val="bg2">
                <a:lumMod val="2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2" name="直接连接符 58"/>
          <p:cNvCxnSpPr/>
          <p:nvPr/>
        </p:nvCxnSpPr>
        <p:spPr bwMode="ltGray">
          <a:xfrm rot="10800000" flipV="1">
            <a:off x="7955025" y="2861116"/>
            <a:ext cx="369970" cy="3276000"/>
          </a:xfrm>
          <a:prstGeom prst="bentConnector3">
            <a:avLst>
              <a:gd name="adj1" fmla="val 50000"/>
            </a:avLst>
          </a:prstGeom>
          <a:ln w="19050">
            <a:solidFill>
              <a:schemeClr val="bg2">
                <a:lumMod val="2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93" name="Rectangle 40"/>
          <p:cNvSpPr>
            <a:spLocks/>
          </p:cNvSpPr>
          <p:nvPr/>
        </p:nvSpPr>
        <p:spPr bwMode="ltGray">
          <a:xfrm>
            <a:off x="8286967" y="2670802"/>
            <a:ext cx="940156" cy="438094"/>
          </a:xfrm>
          <a:prstGeom prst="rect">
            <a:avLst/>
          </a:prstGeom>
          <a:solidFill>
            <a:schemeClr val="accent2">
              <a:lumMod val="60000"/>
              <a:lumOff val="40000"/>
            </a:schemeClr>
          </a:solidFill>
          <a:ln w="15875" cap="flat" cmpd="sng" algn="ctr">
            <a:noFill/>
            <a:prstDash val="solid"/>
          </a:ln>
          <a:effectLst/>
        </p:spPr>
        <p:txBody>
          <a:bodyPr lIns="36000" tIns="36000" rIns="36000" bIns="36000" rtlCol="0" anchor="ctr"/>
          <a:lstStyle/>
          <a:p>
            <a:pPr algn="ctr"/>
            <a:r>
              <a:rPr lang="zh-CN" altLang="en-US" sz="1100" kern="0" dirty="0">
                <a:latin typeface="微软雅黑" pitchFamily="34" charset="-122"/>
                <a:ea typeface="微软雅黑" pitchFamily="34" charset="-122"/>
              </a:rPr>
              <a:t>生成待审批</a:t>
            </a:r>
            <a:endParaRPr lang="en-US" altLang="zh-CN" sz="1100" kern="0" dirty="0">
              <a:latin typeface="微软雅黑" pitchFamily="34" charset="-122"/>
              <a:ea typeface="微软雅黑" pitchFamily="34" charset="-122"/>
            </a:endParaRPr>
          </a:p>
          <a:p>
            <a:pPr algn="ctr"/>
            <a:r>
              <a:rPr lang="zh-CN" altLang="en-US" sz="1100" kern="0" dirty="0">
                <a:latin typeface="微软雅黑" pitchFamily="34" charset="-122"/>
                <a:ea typeface="微软雅黑" pitchFamily="34" charset="-122"/>
              </a:rPr>
              <a:t>融资申请</a:t>
            </a:r>
            <a:endParaRPr lang="en-US" altLang="zh-CN" sz="1100" kern="0" dirty="0">
              <a:latin typeface="微软雅黑" pitchFamily="34" charset="-122"/>
              <a:ea typeface="微软雅黑" pitchFamily="34" charset="-122"/>
            </a:endParaRPr>
          </a:p>
        </p:txBody>
      </p:sp>
      <p:sp>
        <p:nvSpPr>
          <p:cNvPr id="194" name="Rectangle 40"/>
          <p:cNvSpPr>
            <a:spLocks/>
          </p:cNvSpPr>
          <p:nvPr/>
        </p:nvSpPr>
        <p:spPr bwMode="ltGray">
          <a:xfrm>
            <a:off x="8285362" y="3208215"/>
            <a:ext cx="940156" cy="218260"/>
          </a:xfrm>
          <a:prstGeom prst="rect">
            <a:avLst/>
          </a:prstGeom>
          <a:solidFill>
            <a:schemeClr val="accent2">
              <a:lumMod val="60000"/>
              <a:lumOff val="40000"/>
            </a:schemeClr>
          </a:solidFill>
          <a:ln w="15875" cap="flat" cmpd="sng" algn="ctr">
            <a:noFill/>
            <a:prstDash val="solid"/>
          </a:ln>
          <a:effectLst/>
        </p:spPr>
        <p:txBody>
          <a:bodyPr lIns="36000" tIns="36000" rIns="36000" bIns="36000" rtlCol="0" anchor="ctr"/>
          <a:lstStyle/>
          <a:p>
            <a:pPr algn="ctr"/>
            <a:r>
              <a:rPr lang="zh-CN" altLang="en-US" sz="1100" kern="0" dirty="0">
                <a:latin typeface="微软雅黑" pitchFamily="34" charset="-122"/>
                <a:ea typeface="微软雅黑" pitchFamily="34" charset="-122"/>
              </a:rPr>
              <a:t>融资信息审查</a:t>
            </a:r>
            <a:endParaRPr lang="en-US" altLang="zh-CN" sz="1100" kern="0" dirty="0">
              <a:latin typeface="微软雅黑" pitchFamily="34" charset="-122"/>
              <a:ea typeface="微软雅黑" pitchFamily="34" charset="-122"/>
            </a:endParaRPr>
          </a:p>
        </p:txBody>
      </p:sp>
      <p:cxnSp>
        <p:nvCxnSpPr>
          <p:cNvPr id="205" name="肘形连接符 204"/>
          <p:cNvCxnSpPr>
            <a:stCxn id="152" idx="3"/>
            <a:endCxn id="171" idx="1"/>
          </p:cNvCxnSpPr>
          <p:nvPr/>
        </p:nvCxnSpPr>
        <p:spPr>
          <a:xfrm flipV="1">
            <a:off x="5533126" y="2912825"/>
            <a:ext cx="1145523" cy="3384000"/>
          </a:xfrm>
          <a:prstGeom prst="bentConnector3">
            <a:avLst>
              <a:gd name="adj1" fmla="val 88652"/>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07" name="Rectangle 40"/>
          <p:cNvSpPr>
            <a:spLocks/>
          </p:cNvSpPr>
          <p:nvPr/>
        </p:nvSpPr>
        <p:spPr bwMode="ltGray">
          <a:xfrm>
            <a:off x="8283756" y="3524253"/>
            <a:ext cx="940156" cy="229481"/>
          </a:xfrm>
          <a:prstGeom prst="rect">
            <a:avLst/>
          </a:prstGeom>
          <a:solidFill>
            <a:srgbClr val="00B0F0"/>
          </a:solidFill>
          <a:ln w="15875" cap="flat" cmpd="sng" algn="ctr">
            <a:noFill/>
            <a:prstDash val="solid"/>
          </a:ln>
          <a:effectLst/>
        </p:spPr>
        <p:txBody>
          <a:bodyPr lIns="36000" tIns="36000" rIns="36000" bIns="36000" rtlCol="0" anchor="ctr"/>
          <a:lstStyle/>
          <a:p>
            <a:pPr algn="ctr"/>
            <a:r>
              <a:rPr lang="zh-CN" altLang="en-US" sz="1100" kern="0" dirty="0">
                <a:latin typeface="微软雅黑" pitchFamily="34" charset="-122"/>
                <a:ea typeface="微软雅黑" pitchFamily="34" charset="-122"/>
              </a:rPr>
              <a:t>发票验伪</a:t>
            </a:r>
            <a:r>
              <a:rPr lang="zh-CN" altLang="en-US" sz="1100" kern="0" dirty="0" smtClean="0">
                <a:latin typeface="微软雅黑" pitchFamily="34" charset="-122"/>
                <a:ea typeface="微软雅黑" pitchFamily="34" charset="-122"/>
              </a:rPr>
              <a:t>验证</a:t>
            </a:r>
            <a:endParaRPr lang="en-US" altLang="zh-CN" sz="1100" kern="0" dirty="0">
              <a:latin typeface="微软雅黑" pitchFamily="34" charset="-122"/>
              <a:ea typeface="微软雅黑" pitchFamily="34" charset="-122"/>
            </a:endParaRPr>
          </a:p>
        </p:txBody>
      </p:sp>
      <p:sp>
        <p:nvSpPr>
          <p:cNvPr id="208" name="Rectangle 40"/>
          <p:cNvSpPr>
            <a:spLocks/>
          </p:cNvSpPr>
          <p:nvPr/>
        </p:nvSpPr>
        <p:spPr bwMode="ltGray">
          <a:xfrm>
            <a:off x="9460341" y="2146868"/>
            <a:ext cx="991434" cy="261405"/>
          </a:xfrm>
          <a:prstGeom prst="rect">
            <a:avLst/>
          </a:prstGeom>
          <a:solidFill>
            <a:srgbClr val="D9FCCC"/>
          </a:solidFill>
          <a:ln>
            <a:noFill/>
          </a:ln>
        </p:spPr>
        <p:style>
          <a:lnRef idx="1">
            <a:schemeClr val="accent6"/>
          </a:lnRef>
          <a:fillRef idx="2">
            <a:schemeClr val="accent6"/>
          </a:fillRef>
          <a:effectRef idx="1">
            <a:schemeClr val="accent6"/>
          </a:effectRef>
          <a:fontRef idx="minor">
            <a:schemeClr val="dk1"/>
          </a:fontRef>
        </p:style>
        <p:txBody>
          <a:bodyPr lIns="36000" tIns="36000" rIns="36000" bIns="36000" rtlCol="0" anchor="ctr"/>
          <a:lstStyle/>
          <a:p>
            <a:pPr algn="ctr"/>
            <a:r>
              <a:rPr lang="zh-CN" altLang="en-US" sz="1100" kern="0" dirty="0">
                <a:latin typeface="微软雅黑" pitchFamily="34" charset="-122"/>
                <a:ea typeface="微软雅黑" pitchFamily="34" charset="-122"/>
              </a:rPr>
              <a:t>在线平台</a:t>
            </a:r>
            <a:endParaRPr lang="en-US" altLang="zh-CN" sz="1100" kern="0" dirty="0">
              <a:latin typeface="微软雅黑" pitchFamily="34" charset="-122"/>
              <a:ea typeface="微软雅黑" pitchFamily="34" charset="-122"/>
            </a:endParaRPr>
          </a:p>
        </p:txBody>
      </p:sp>
      <p:sp>
        <p:nvSpPr>
          <p:cNvPr id="209" name="Rectangle 40"/>
          <p:cNvSpPr>
            <a:spLocks/>
          </p:cNvSpPr>
          <p:nvPr/>
        </p:nvSpPr>
        <p:spPr bwMode="ltGray">
          <a:xfrm>
            <a:off x="9508485" y="3095719"/>
            <a:ext cx="1039541" cy="432632"/>
          </a:xfrm>
          <a:prstGeom prst="rect">
            <a:avLst/>
          </a:prstGeom>
          <a:solidFill>
            <a:srgbClr val="D9FCCC"/>
          </a:solidFill>
          <a:ln>
            <a:noFill/>
          </a:ln>
        </p:spPr>
        <p:style>
          <a:lnRef idx="1">
            <a:schemeClr val="accent6"/>
          </a:lnRef>
          <a:fillRef idx="2">
            <a:schemeClr val="accent6"/>
          </a:fillRef>
          <a:effectRef idx="1">
            <a:schemeClr val="accent6"/>
          </a:effectRef>
          <a:fontRef idx="minor">
            <a:schemeClr val="dk1"/>
          </a:fontRef>
        </p:style>
        <p:txBody>
          <a:bodyPr lIns="36000" tIns="36000" rIns="36000" bIns="36000" rtlCol="0" anchor="ctr"/>
          <a:lstStyle/>
          <a:p>
            <a:pPr algn="ctr"/>
            <a:r>
              <a:rPr lang="zh-CN" altLang="en-US" sz="1100" kern="0" dirty="0">
                <a:latin typeface="微软雅黑" pitchFamily="34" charset="-122"/>
                <a:ea typeface="微软雅黑" pitchFamily="34" charset="-122"/>
              </a:rPr>
              <a:t>生成应收账款转让通知书</a:t>
            </a:r>
            <a:endParaRPr lang="en-US" altLang="zh-CN" sz="1100" kern="0" dirty="0">
              <a:latin typeface="微软雅黑" pitchFamily="34" charset="-122"/>
              <a:ea typeface="微软雅黑" pitchFamily="34" charset="-122"/>
            </a:endParaRPr>
          </a:p>
        </p:txBody>
      </p:sp>
      <p:cxnSp>
        <p:nvCxnSpPr>
          <p:cNvPr id="211" name="形状 210"/>
          <p:cNvCxnSpPr>
            <a:stCxn id="194" idx="3"/>
            <a:endCxn id="209" idx="1"/>
          </p:cNvCxnSpPr>
          <p:nvPr/>
        </p:nvCxnSpPr>
        <p:spPr>
          <a:xfrm flipV="1">
            <a:off x="9225518" y="3312035"/>
            <a:ext cx="282967" cy="5310"/>
          </a:xfrm>
          <a:prstGeom prst="bentConnector3">
            <a:avLst>
              <a:gd name="adj1" fmla="val 50000"/>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15" name="Rectangle 40"/>
          <p:cNvSpPr>
            <a:spLocks/>
          </p:cNvSpPr>
          <p:nvPr/>
        </p:nvSpPr>
        <p:spPr bwMode="ltGray">
          <a:xfrm>
            <a:off x="8262902" y="3869156"/>
            <a:ext cx="940156" cy="438094"/>
          </a:xfrm>
          <a:prstGeom prst="rect">
            <a:avLst/>
          </a:prstGeom>
          <a:solidFill>
            <a:schemeClr val="accent2">
              <a:lumMod val="60000"/>
              <a:lumOff val="40000"/>
            </a:schemeClr>
          </a:solidFill>
          <a:ln w="15875" cap="flat" cmpd="sng" algn="ctr">
            <a:noFill/>
            <a:prstDash val="solid"/>
          </a:ln>
          <a:effectLst/>
        </p:spPr>
        <p:txBody>
          <a:bodyPr lIns="36000" tIns="36000" rIns="36000" bIns="36000" rtlCol="0" anchor="ctr"/>
          <a:lstStyle/>
          <a:p>
            <a:pPr algn="ctr"/>
            <a:r>
              <a:rPr lang="zh-CN" altLang="en-US" sz="1100" kern="0" dirty="0">
                <a:latin typeface="微软雅黑" pitchFamily="34" charset="-122"/>
                <a:ea typeface="微软雅黑" pitchFamily="34" charset="-122"/>
              </a:rPr>
              <a:t>应收账款确权通过</a:t>
            </a:r>
            <a:endParaRPr lang="en-US" altLang="zh-CN" sz="1100" kern="0" dirty="0">
              <a:latin typeface="微软雅黑" pitchFamily="34" charset="-122"/>
              <a:ea typeface="微软雅黑" pitchFamily="34" charset="-122"/>
            </a:endParaRPr>
          </a:p>
        </p:txBody>
      </p:sp>
      <p:sp>
        <p:nvSpPr>
          <p:cNvPr id="216" name="Rectangle 40"/>
          <p:cNvSpPr>
            <a:spLocks/>
          </p:cNvSpPr>
          <p:nvPr/>
        </p:nvSpPr>
        <p:spPr bwMode="ltGray">
          <a:xfrm>
            <a:off x="8296480" y="4862494"/>
            <a:ext cx="940156" cy="438094"/>
          </a:xfrm>
          <a:prstGeom prst="rect">
            <a:avLst/>
          </a:prstGeom>
          <a:solidFill>
            <a:srgbClr val="00B0F0"/>
          </a:solidFill>
          <a:ln w="15875" cap="flat" cmpd="sng" algn="ctr">
            <a:noFill/>
            <a:prstDash val="solid"/>
          </a:ln>
          <a:effectLst/>
        </p:spPr>
        <p:txBody>
          <a:bodyPr lIns="36000" tIns="36000" rIns="36000" bIns="36000" rtlCol="0" anchor="ctr"/>
          <a:lstStyle/>
          <a:p>
            <a:pPr algn="ctr"/>
            <a:r>
              <a:rPr lang="zh-CN" altLang="en-US" sz="1100" kern="0" dirty="0">
                <a:latin typeface="微软雅黑" pitchFamily="34" charset="-122"/>
                <a:ea typeface="微软雅黑" pitchFamily="34" charset="-122"/>
              </a:rPr>
              <a:t>中登网、登记发票转让</a:t>
            </a:r>
            <a:endParaRPr lang="en-US" altLang="zh-CN" sz="1100" kern="0" dirty="0">
              <a:latin typeface="微软雅黑" pitchFamily="34" charset="-122"/>
              <a:ea typeface="微软雅黑" pitchFamily="34" charset="-122"/>
            </a:endParaRPr>
          </a:p>
        </p:txBody>
      </p:sp>
      <p:sp>
        <p:nvSpPr>
          <p:cNvPr id="217" name="Rectangle 40"/>
          <p:cNvSpPr>
            <a:spLocks/>
          </p:cNvSpPr>
          <p:nvPr/>
        </p:nvSpPr>
        <p:spPr bwMode="ltGray">
          <a:xfrm>
            <a:off x="8262224" y="4440231"/>
            <a:ext cx="940156" cy="261521"/>
          </a:xfrm>
          <a:prstGeom prst="rect">
            <a:avLst/>
          </a:prstGeom>
          <a:solidFill>
            <a:schemeClr val="accent2">
              <a:lumMod val="60000"/>
              <a:lumOff val="40000"/>
            </a:schemeClr>
          </a:solidFill>
          <a:ln w="15875" cap="flat" cmpd="sng" algn="ctr">
            <a:noFill/>
            <a:prstDash val="solid"/>
          </a:ln>
          <a:effectLst/>
        </p:spPr>
        <p:txBody>
          <a:bodyPr lIns="36000" tIns="36000" rIns="36000" bIns="36000" rtlCol="0" anchor="ctr"/>
          <a:lstStyle/>
          <a:p>
            <a:pPr algn="ctr"/>
            <a:r>
              <a:rPr lang="zh-CN" altLang="en-US" sz="1100" kern="0" dirty="0">
                <a:latin typeface="微软雅黑" pitchFamily="34" charset="-122"/>
                <a:ea typeface="微软雅黑" pitchFamily="34" charset="-122"/>
              </a:rPr>
              <a:t>审批通过</a:t>
            </a:r>
            <a:endParaRPr lang="en-US" altLang="zh-CN" sz="1100" kern="0" dirty="0">
              <a:latin typeface="微软雅黑" pitchFamily="34" charset="-122"/>
              <a:ea typeface="微软雅黑" pitchFamily="34" charset="-122"/>
            </a:endParaRPr>
          </a:p>
        </p:txBody>
      </p:sp>
      <p:sp>
        <p:nvSpPr>
          <p:cNvPr id="218" name="Rectangle 40"/>
          <p:cNvSpPr>
            <a:spLocks/>
          </p:cNvSpPr>
          <p:nvPr/>
        </p:nvSpPr>
        <p:spPr bwMode="ltGray">
          <a:xfrm>
            <a:off x="8248477" y="5408939"/>
            <a:ext cx="940156" cy="261521"/>
          </a:xfrm>
          <a:prstGeom prst="rect">
            <a:avLst/>
          </a:prstGeom>
          <a:solidFill>
            <a:schemeClr val="accent2">
              <a:lumMod val="60000"/>
              <a:lumOff val="40000"/>
            </a:schemeClr>
          </a:solidFill>
          <a:ln w="15875" cap="flat" cmpd="sng" algn="ctr">
            <a:noFill/>
            <a:prstDash val="solid"/>
          </a:ln>
          <a:effectLst/>
        </p:spPr>
        <p:txBody>
          <a:bodyPr lIns="36000" tIns="36000" rIns="36000" bIns="36000" rtlCol="0" anchor="ctr"/>
          <a:lstStyle/>
          <a:p>
            <a:pPr algn="ctr"/>
            <a:r>
              <a:rPr lang="zh-CN" altLang="en-US" sz="1100" kern="0" dirty="0">
                <a:latin typeface="微软雅黑" pitchFamily="34" charset="-122"/>
                <a:ea typeface="微软雅黑" pitchFamily="34" charset="-122"/>
              </a:rPr>
              <a:t>出帐确认</a:t>
            </a:r>
            <a:endParaRPr lang="en-US" altLang="zh-CN" sz="1100" kern="0" dirty="0">
              <a:latin typeface="微软雅黑" pitchFamily="34" charset="-122"/>
              <a:ea typeface="微软雅黑" pitchFamily="34" charset="-122"/>
            </a:endParaRPr>
          </a:p>
        </p:txBody>
      </p:sp>
      <p:sp>
        <p:nvSpPr>
          <p:cNvPr id="219" name="Rectangle 40"/>
          <p:cNvSpPr>
            <a:spLocks/>
          </p:cNvSpPr>
          <p:nvPr/>
        </p:nvSpPr>
        <p:spPr bwMode="ltGray">
          <a:xfrm>
            <a:off x="8263567" y="6398114"/>
            <a:ext cx="940156" cy="261521"/>
          </a:xfrm>
          <a:prstGeom prst="rect">
            <a:avLst/>
          </a:prstGeom>
          <a:solidFill>
            <a:schemeClr val="accent2">
              <a:lumMod val="60000"/>
              <a:lumOff val="40000"/>
            </a:schemeClr>
          </a:solidFill>
          <a:ln w="15875" cap="flat" cmpd="sng" algn="ctr">
            <a:noFill/>
            <a:prstDash val="solid"/>
          </a:ln>
          <a:effectLst/>
        </p:spPr>
        <p:txBody>
          <a:bodyPr lIns="36000" tIns="36000" rIns="36000" bIns="36000" rtlCol="0" anchor="ctr"/>
          <a:lstStyle/>
          <a:p>
            <a:pPr algn="ctr"/>
            <a:r>
              <a:rPr lang="zh-CN" altLang="en-US" sz="1100" kern="0" dirty="0">
                <a:latin typeface="微软雅黑" pitchFamily="34" charset="-122"/>
                <a:ea typeface="微软雅黑" pitchFamily="34" charset="-122"/>
              </a:rPr>
              <a:t>核算记账</a:t>
            </a:r>
            <a:endParaRPr lang="en-US" altLang="zh-CN" sz="1100" kern="0" dirty="0">
              <a:latin typeface="微软雅黑" pitchFamily="34" charset="-122"/>
              <a:ea typeface="微软雅黑" pitchFamily="34" charset="-122"/>
            </a:endParaRPr>
          </a:p>
        </p:txBody>
      </p:sp>
      <p:sp>
        <p:nvSpPr>
          <p:cNvPr id="221" name="Rectangle 40"/>
          <p:cNvSpPr>
            <a:spLocks/>
          </p:cNvSpPr>
          <p:nvPr/>
        </p:nvSpPr>
        <p:spPr bwMode="ltGray">
          <a:xfrm>
            <a:off x="9449136" y="3916804"/>
            <a:ext cx="1050766" cy="335270"/>
          </a:xfrm>
          <a:prstGeom prst="rect">
            <a:avLst/>
          </a:prstGeom>
          <a:solidFill>
            <a:srgbClr val="D9FCCC"/>
          </a:solidFill>
          <a:ln>
            <a:noFill/>
          </a:ln>
        </p:spPr>
        <p:style>
          <a:lnRef idx="1">
            <a:schemeClr val="accent6"/>
          </a:lnRef>
          <a:fillRef idx="2">
            <a:schemeClr val="accent6"/>
          </a:fillRef>
          <a:effectRef idx="1">
            <a:schemeClr val="accent6"/>
          </a:effectRef>
          <a:fontRef idx="minor">
            <a:schemeClr val="dk1"/>
          </a:fontRef>
        </p:style>
        <p:txBody>
          <a:bodyPr lIns="36000" tIns="36000" rIns="36000" bIns="36000" rtlCol="0" anchor="ctr"/>
          <a:lstStyle/>
          <a:p>
            <a:pPr algn="ctr"/>
            <a:r>
              <a:rPr lang="zh-CN" altLang="en-US" sz="1100" kern="0" dirty="0">
                <a:latin typeface="微软雅黑" pitchFamily="34" charset="-122"/>
                <a:ea typeface="微软雅黑" pitchFamily="34" charset="-122"/>
              </a:rPr>
              <a:t>应收账款确权</a:t>
            </a:r>
            <a:endParaRPr lang="en-US" altLang="zh-CN" sz="1100" kern="0" dirty="0">
              <a:latin typeface="微软雅黑" pitchFamily="34" charset="-122"/>
              <a:ea typeface="微软雅黑" pitchFamily="34" charset="-122"/>
            </a:endParaRPr>
          </a:p>
        </p:txBody>
      </p:sp>
      <p:sp>
        <p:nvSpPr>
          <p:cNvPr id="222" name="Rectangle 40"/>
          <p:cNvSpPr>
            <a:spLocks/>
          </p:cNvSpPr>
          <p:nvPr/>
        </p:nvSpPr>
        <p:spPr bwMode="ltGray">
          <a:xfrm>
            <a:off x="9486034" y="5513506"/>
            <a:ext cx="965741" cy="335270"/>
          </a:xfrm>
          <a:prstGeom prst="rect">
            <a:avLst/>
          </a:prstGeom>
          <a:solidFill>
            <a:srgbClr val="D9FCCC"/>
          </a:solidFill>
          <a:ln>
            <a:noFill/>
          </a:ln>
        </p:spPr>
        <p:style>
          <a:lnRef idx="1">
            <a:schemeClr val="accent6"/>
          </a:lnRef>
          <a:fillRef idx="2">
            <a:schemeClr val="accent6"/>
          </a:fillRef>
          <a:effectRef idx="1">
            <a:schemeClr val="accent6"/>
          </a:effectRef>
          <a:fontRef idx="minor">
            <a:schemeClr val="dk1"/>
          </a:fontRef>
        </p:style>
        <p:txBody>
          <a:bodyPr lIns="36000" tIns="36000" rIns="36000" bIns="36000" rtlCol="0" anchor="ctr"/>
          <a:lstStyle/>
          <a:p>
            <a:pPr algn="ctr"/>
            <a:r>
              <a:rPr lang="zh-CN" altLang="en-US" sz="1100" kern="0" dirty="0">
                <a:latin typeface="微软雅黑" pitchFamily="34" charset="-122"/>
                <a:ea typeface="微软雅黑" pitchFamily="34" charset="-122"/>
              </a:rPr>
              <a:t>买方付款</a:t>
            </a:r>
            <a:endParaRPr lang="en-US" altLang="zh-CN" sz="1100" kern="0" dirty="0">
              <a:latin typeface="微软雅黑" pitchFamily="34" charset="-122"/>
              <a:ea typeface="微软雅黑" pitchFamily="34" charset="-122"/>
            </a:endParaRPr>
          </a:p>
        </p:txBody>
      </p:sp>
      <p:sp>
        <p:nvSpPr>
          <p:cNvPr id="223" name="Rectangle 40"/>
          <p:cNvSpPr>
            <a:spLocks/>
          </p:cNvSpPr>
          <p:nvPr/>
        </p:nvSpPr>
        <p:spPr bwMode="ltGray">
          <a:xfrm>
            <a:off x="8214283" y="5878815"/>
            <a:ext cx="1106405" cy="283880"/>
          </a:xfrm>
          <a:prstGeom prst="rect">
            <a:avLst/>
          </a:prstGeom>
          <a:solidFill>
            <a:srgbClr val="00B0F0"/>
          </a:solidFill>
          <a:ln w="15875" cap="flat" cmpd="sng" algn="ctr">
            <a:noFill/>
            <a:prstDash val="solid"/>
          </a:ln>
          <a:effectLst/>
        </p:spPr>
        <p:txBody>
          <a:bodyPr lIns="36000" tIns="36000" rIns="36000" bIns="36000" rtlCol="0" anchor="ctr"/>
          <a:lstStyle/>
          <a:p>
            <a:pPr algn="ctr"/>
            <a:r>
              <a:rPr lang="zh-CN" altLang="en-US" sz="1100" kern="0" dirty="0">
                <a:latin typeface="微软雅黑" pitchFamily="34" charset="-122"/>
                <a:ea typeface="微软雅黑" pitchFamily="34" charset="-122"/>
              </a:rPr>
              <a:t>第三方支付平台进行划账</a:t>
            </a:r>
            <a:endParaRPr lang="en-US" altLang="zh-CN" sz="1100" kern="0" dirty="0">
              <a:latin typeface="微软雅黑" pitchFamily="34" charset="-122"/>
              <a:ea typeface="微软雅黑" pitchFamily="34" charset="-122"/>
            </a:endParaRPr>
          </a:p>
        </p:txBody>
      </p:sp>
      <p:cxnSp>
        <p:nvCxnSpPr>
          <p:cNvPr id="224" name="直接连接符 223"/>
          <p:cNvCxnSpPr/>
          <p:nvPr/>
        </p:nvCxnSpPr>
        <p:spPr bwMode="ltGray">
          <a:xfrm flipV="1">
            <a:off x="7254047" y="3010857"/>
            <a:ext cx="0" cy="156489"/>
          </a:xfrm>
          <a:prstGeom prst="line">
            <a:avLst/>
          </a:prstGeom>
          <a:ln w="19050">
            <a:solidFill>
              <a:schemeClr val="bg2">
                <a:lumMod val="2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5" name="直接连接符 224"/>
          <p:cNvCxnSpPr/>
          <p:nvPr/>
        </p:nvCxnSpPr>
        <p:spPr bwMode="ltGray">
          <a:xfrm flipV="1">
            <a:off x="7263672" y="3443982"/>
            <a:ext cx="0" cy="156489"/>
          </a:xfrm>
          <a:prstGeom prst="line">
            <a:avLst/>
          </a:prstGeom>
          <a:ln w="19050">
            <a:solidFill>
              <a:schemeClr val="bg2">
                <a:lumMod val="2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7" name="直接连接符 226"/>
          <p:cNvCxnSpPr/>
          <p:nvPr/>
        </p:nvCxnSpPr>
        <p:spPr bwMode="ltGray">
          <a:xfrm flipV="1">
            <a:off x="7252447" y="4000632"/>
            <a:ext cx="0" cy="156489"/>
          </a:xfrm>
          <a:prstGeom prst="line">
            <a:avLst/>
          </a:prstGeom>
          <a:ln w="19050">
            <a:solidFill>
              <a:schemeClr val="bg2">
                <a:lumMod val="2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8" name="直接连接符 227"/>
          <p:cNvCxnSpPr/>
          <p:nvPr/>
        </p:nvCxnSpPr>
        <p:spPr bwMode="ltGray">
          <a:xfrm flipV="1">
            <a:off x="7270097" y="4480282"/>
            <a:ext cx="0" cy="156489"/>
          </a:xfrm>
          <a:prstGeom prst="line">
            <a:avLst/>
          </a:prstGeom>
          <a:ln w="19050">
            <a:solidFill>
              <a:schemeClr val="bg2">
                <a:lumMod val="2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9" name="直接连接符 228"/>
          <p:cNvCxnSpPr/>
          <p:nvPr/>
        </p:nvCxnSpPr>
        <p:spPr bwMode="ltGray">
          <a:xfrm flipV="1">
            <a:off x="7278122" y="4950307"/>
            <a:ext cx="0" cy="156489"/>
          </a:xfrm>
          <a:prstGeom prst="line">
            <a:avLst/>
          </a:prstGeom>
          <a:ln w="19050">
            <a:solidFill>
              <a:schemeClr val="bg2">
                <a:lumMod val="2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0" name="直接连接符 229"/>
          <p:cNvCxnSpPr/>
          <p:nvPr/>
        </p:nvCxnSpPr>
        <p:spPr bwMode="ltGray">
          <a:xfrm flipV="1">
            <a:off x="7287747" y="5335307"/>
            <a:ext cx="0" cy="156489"/>
          </a:xfrm>
          <a:prstGeom prst="line">
            <a:avLst/>
          </a:prstGeom>
          <a:ln w="19050">
            <a:solidFill>
              <a:schemeClr val="bg2">
                <a:lumMod val="2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1" name="直接连接符 230"/>
          <p:cNvCxnSpPr/>
          <p:nvPr/>
        </p:nvCxnSpPr>
        <p:spPr bwMode="ltGray">
          <a:xfrm flipV="1">
            <a:off x="7258872" y="5816557"/>
            <a:ext cx="0" cy="156489"/>
          </a:xfrm>
          <a:prstGeom prst="line">
            <a:avLst/>
          </a:prstGeom>
          <a:ln w="19050">
            <a:solidFill>
              <a:schemeClr val="bg2">
                <a:lumMod val="2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2" name="直接连接符 231"/>
          <p:cNvCxnSpPr/>
          <p:nvPr/>
        </p:nvCxnSpPr>
        <p:spPr bwMode="ltGray">
          <a:xfrm rot="5400000" flipH="1" flipV="1">
            <a:off x="9851114" y="3722658"/>
            <a:ext cx="283230" cy="714"/>
          </a:xfrm>
          <a:prstGeom prst="line">
            <a:avLst/>
          </a:prstGeom>
          <a:ln w="19050">
            <a:solidFill>
              <a:schemeClr val="bg2">
                <a:lumMod val="2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3" name="直接连接符 232"/>
          <p:cNvCxnSpPr/>
          <p:nvPr/>
        </p:nvCxnSpPr>
        <p:spPr bwMode="ltGray">
          <a:xfrm flipV="1">
            <a:off x="8768397" y="3370207"/>
            <a:ext cx="0" cy="156489"/>
          </a:xfrm>
          <a:prstGeom prst="line">
            <a:avLst/>
          </a:prstGeom>
          <a:ln w="19050">
            <a:solidFill>
              <a:schemeClr val="bg2">
                <a:lumMod val="2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4" name="直接连接符 233"/>
          <p:cNvCxnSpPr/>
          <p:nvPr/>
        </p:nvCxnSpPr>
        <p:spPr bwMode="ltGray">
          <a:xfrm flipV="1">
            <a:off x="8768397" y="3716707"/>
            <a:ext cx="0" cy="156489"/>
          </a:xfrm>
          <a:prstGeom prst="line">
            <a:avLst/>
          </a:prstGeom>
          <a:ln w="19050">
            <a:solidFill>
              <a:schemeClr val="bg2">
                <a:lumMod val="2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5" name="直接连接符 234"/>
          <p:cNvCxnSpPr/>
          <p:nvPr/>
        </p:nvCxnSpPr>
        <p:spPr bwMode="ltGray">
          <a:xfrm flipV="1">
            <a:off x="8749147" y="4255707"/>
            <a:ext cx="0" cy="156489"/>
          </a:xfrm>
          <a:prstGeom prst="line">
            <a:avLst/>
          </a:prstGeom>
          <a:ln w="19050">
            <a:solidFill>
              <a:schemeClr val="bg2">
                <a:lumMod val="2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6" name="直接连接符 235"/>
          <p:cNvCxnSpPr/>
          <p:nvPr/>
        </p:nvCxnSpPr>
        <p:spPr bwMode="ltGray">
          <a:xfrm flipV="1">
            <a:off x="8742044" y="4692950"/>
            <a:ext cx="0" cy="156489"/>
          </a:xfrm>
          <a:prstGeom prst="line">
            <a:avLst/>
          </a:prstGeom>
          <a:ln w="19050">
            <a:solidFill>
              <a:schemeClr val="bg2">
                <a:lumMod val="2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7" name="直接连接符 236"/>
          <p:cNvCxnSpPr/>
          <p:nvPr/>
        </p:nvCxnSpPr>
        <p:spPr bwMode="ltGray">
          <a:xfrm flipV="1">
            <a:off x="8710647" y="5266332"/>
            <a:ext cx="0" cy="156489"/>
          </a:xfrm>
          <a:prstGeom prst="line">
            <a:avLst/>
          </a:prstGeom>
          <a:ln w="19050">
            <a:solidFill>
              <a:schemeClr val="bg2">
                <a:lumMod val="2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8" name="直接连接符 237"/>
          <p:cNvCxnSpPr/>
          <p:nvPr/>
        </p:nvCxnSpPr>
        <p:spPr bwMode="ltGray">
          <a:xfrm flipV="1">
            <a:off x="8749147" y="5670582"/>
            <a:ext cx="0" cy="156489"/>
          </a:xfrm>
          <a:prstGeom prst="line">
            <a:avLst/>
          </a:prstGeom>
          <a:ln w="19050">
            <a:solidFill>
              <a:schemeClr val="bg2">
                <a:lumMod val="2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9" name="直接连接符 238"/>
          <p:cNvCxnSpPr/>
          <p:nvPr/>
        </p:nvCxnSpPr>
        <p:spPr bwMode="ltGray">
          <a:xfrm flipV="1">
            <a:off x="8732419" y="6216557"/>
            <a:ext cx="0" cy="156489"/>
          </a:xfrm>
          <a:prstGeom prst="line">
            <a:avLst/>
          </a:prstGeom>
          <a:ln w="19050">
            <a:solidFill>
              <a:schemeClr val="bg2">
                <a:lumMod val="2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1" name="形状 240"/>
          <p:cNvCxnSpPr>
            <a:stCxn id="221" idx="1"/>
            <a:endCxn id="215" idx="3"/>
          </p:cNvCxnSpPr>
          <p:nvPr/>
        </p:nvCxnSpPr>
        <p:spPr>
          <a:xfrm rot="10800000" flipV="1">
            <a:off x="9203058" y="4084439"/>
            <a:ext cx="246078" cy="3764"/>
          </a:xfrm>
          <a:prstGeom prst="bentConnector3">
            <a:avLst>
              <a:gd name="adj1" fmla="val 50000"/>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43" name="直接连接符 242"/>
          <p:cNvCxnSpPr/>
          <p:nvPr/>
        </p:nvCxnSpPr>
        <p:spPr>
          <a:xfrm rot="5400000">
            <a:off x="6996025" y="4397822"/>
            <a:ext cx="4667250" cy="57150"/>
          </a:xfrm>
          <a:prstGeom prst="line">
            <a:avLst/>
          </a:prstGeom>
          <a:ln>
            <a:solidFill>
              <a:srgbClr val="32AC90"/>
            </a:solidFill>
            <a:prstDash val="dash"/>
          </a:ln>
        </p:spPr>
        <p:style>
          <a:lnRef idx="1">
            <a:schemeClr val="accent1"/>
          </a:lnRef>
          <a:fillRef idx="0">
            <a:schemeClr val="accent1"/>
          </a:fillRef>
          <a:effectRef idx="0">
            <a:schemeClr val="accent1"/>
          </a:effectRef>
          <a:fontRef idx="minor">
            <a:schemeClr val="tx1"/>
          </a:fontRef>
        </p:style>
      </p:cxnSp>
      <p:cxnSp>
        <p:nvCxnSpPr>
          <p:cNvPr id="246" name="形状 245"/>
          <p:cNvCxnSpPr/>
          <p:nvPr/>
        </p:nvCxnSpPr>
        <p:spPr>
          <a:xfrm flipV="1">
            <a:off x="10509525" y="2877454"/>
            <a:ext cx="344058" cy="2803687"/>
          </a:xfrm>
          <a:prstGeom prst="bentConnector3">
            <a:avLst>
              <a:gd name="adj1" fmla="val 50000"/>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49" name="圆角矩形 248"/>
          <p:cNvSpPr/>
          <p:nvPr/>
        </p:nvSpPr>
        <p:spPr>
          <a:xfrm>
            <a:off x="9325618" y="1449084"/>
            <a:ext cx="1347537" cy="401598"/>
          </a:xfrm>
          <a:prstGeom prst="roundRect">
            <a:avLst/>
          </a:prstGeom>
          <a:noFill/>
          <a:ln>
            <a:noFill/>
          </a:ln>
        </p:spPr>
        <p:style>
          <a:lnRef idx="0">
            <a:scrgbClr r="0" g="0" b="0"/>
          </a:lnRef>
          <a:fillRef idx="0">
            <a:scrgbClr r="0" g="0" b="0"/>
          </a:fillRef>
          <a:effectRef idx="0">
            <a:scrgbClr r="0" g="0" b="0"/>
          </a:effectRef>
          <a:fontRef idx="minor">
            <a:schemeClr val="accent5"/>
          </a:fontRef>
        </p:style>
        <p:txBody>
          <a:bodyPr rtlCol="0" anchor="ctr"/>
          <a:lstStyle/>
          <a:p>
            <a:pPr algn="ctr"/>
            <a:r>
              <a:rPr lang="zh-CN" altLang="en-US" sz="1200" b="1" dirty="0">
                <a:solidFill>
                  <a:schemeClr val="tx1"/>
                </a:solidFill>
              </a:rPr>
              <a:t>应收账款确权及买方付款</a:t>
            </a:r>
          </a:p>
        </p:txBody>
      </p:sp>
      <p:sp>
        <p:nvSpPr>
          <p:cNvPr id="250" name="Rectangle 40"/>
          <p:cNvSpPr>
            <a:spLocks/>
          </p:cNvSpPr>
          <p:nvPr/>
        </p:nvSpPr>
        <p:spPr bwMode="ltGray">
          <a:xfrm>
            <a:off x="9476411" y="4916746"/>
            <a:ext cx="965738" cy="335270"/>
          </a:xfrm>
          <a:prstGeom prst="rect">
            <a:avLst/>
          </a:prstGeom>
          <a:solidFill>
            <a:srgbClr val="D9FCCC"/>
          </a:solidFill>
          <a:ln>
            <a:noFill/>
          </a:ln>
        </p:spPr>
        <p:style>
          <a:lnRef idx="1">
            <a:schemeClr val="accent6"/>
          </a:lnRef>
          <a:fillRef idx="2">
            <a:schemeClr val="accent6"/>
          </a:fillRef>
          <a:effectRef idx="1">
            <a:schemeClr val="accent6"/>
          </a:effectRef>
          <a:fontRef idx="minor">
            <a:schemeClr val="dk1"/>
          </a:fontRef>
        </p:style>
        <p:txBody>
          <a:bodyPr lIns="36000" tIns="36000" rIns="36000" bIns="36000" rtlCol="0" anchor="ctr"/>
          <a:lstStyle/>
          <a:p>
            <a:pPr algn="ctr"/>
            <a:r>
              <a:rPr lang="zh-CN" altLang="en-US" sz="1100" kern="0" dirty="0">
                <a:latin typeface="微软雅黑" pitchFamily="34" charset="-122"/>
                <a:ea typeface="微软雅黑" pitchFamily="34" charset="-122"/>
              </a:rPr>
              <a:t>应收账款催收通知</a:t>
            </a:r>
            <a:endParaRPr lang="en-US" altLang="zh-CN" sz="1100" kern="0" dirty="0">
              <a:latin typeface="微软雅黑" pitchFamily="34" charset="-122"/>
              <a:ea typeface="微软雅黑" pitchFamily="34" charset="-122"/>
            </a:endParaRPr>
          </a:p>
        </p:txBody>
      </p:sp>
      <p:cxnSp>
        <p:nvCxnSpPr>
          <p:cNvPr id="254" name="肘形连接符 253"/>
          <p:cNvCxnSpPr/>
          <p:nvPr/>
        </p:nvCxnSpPr>
        <p:spPr>
          <a:xfrm rot="10800000" flipV="1">
            <a:off x="10451774" y="3541602"/>
            <a:ext cx="363380" cy="1475403"/>
          </a:xfrm>
          <a:prstGeom prst="bentConnector3">
            <a:avLst>
              <a:gd name="adj1" fmla="val 50000"/>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57" name="直接连接符 256"/>
          <p:cNvCxnSpPr/>
          <p:nvPr/>
        </p:nvCxnSpPr>
        <p:spPr bwMode="ltGray">
          <a:xfrm flipV="1">
            <a:off x="9990772" y="5304832"/>
            <a:ext cx="0" cy="156489"/>
          </a:xfrm>
          <a:prstGeom prst="line">
            <a:avLst/>
          </a:prstGeom>
          <a:ln w="19050">
            <a:solidFill>
              <a:schemeClr val="bg2">
                <a:lumMod val="2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0" name="直接连接符 129"/>
          <p:cNvCxnSpPr/>
          <p:nvPr/>
        </p:nvCxnSpPr>
        <p:spPr bwMode="ltGray">
          <a:xfrm flipV="1">
            <a:off x="8792447" y="3067007"/>
            <a:ext cx="0" cy="156489"/>
          </a:xfrm>
          <a:prstGeom prst="line">
            <a:avLst/>
          </a:prstGeom>
          <a:ln w="19050">
            <a:solidFill>
              <a:schemeClr val="bg2">
                <a:lumMod val="2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1" name="直接箭头连接符 130"/>
          <p:cNvCxnSpPr/>
          <p:nvPr/>
        </p:nvCxnSpPr>
        <p:spPr>
          <a:xfrm rot="10800000">
            <a:off x="4301067" y="6570134"/>
            <a:ext cx="3962502" cy="1077"/>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32" name="Rectangle 40"/>
          <p:cNvSpPr>
            <a:spLocks/>
          </p:cNvSpPr>
          <p:nvPr/>
        </p:nvSpPr>
        <p:spPr bwMode="ltGray">
          <a:xfrm>
            <a:off x="4589013" y="6237249"/>
            <a:ext cx="940156" cy="261521"/>
          </a:xfrm>
          <a:prstGeom prst="rect">
            <a:avLst/>
          </a:prstGeom>
          <a:solidFill>
            <a:schemeClr val="accent2">
              <a:lumMod val="60000"/>
              <a:lumOff val="40000"/>
            </a:schemeClr>
          </a:solidFill>
          <a:ln w="15875" cap="flat" cmpd="sng" algn="ctr">
            <a:noFill/>
            <a:prstDash val="solid"/>
          </a:ln>
          <a:effectLst/>
        </p:spPr>
        <p:txBody>
          <a:bodyPr lIns="36000" tIns="36000" rIns="36000" bIns="36000" rtlCol="0" anchor="ctr"/>
          <a:lstStyle/>
          <a:p>
            <a:pPr algn="ctr"/>
            <a:r>
              <a:rPr lang="zh-CN" altLang="en-US" sz="1100" kern="0" dirty="0" smtClean="0">
                <a:latin typeface="微软雅黑" pitchFamily="34" charset="-122"/>
                <a:ea typeface="微软雅黑" pitchFamily="34" charset="-122"/>
              </a:rPr>
              <a:t>额度生效</a:t>
            </a:r>
            <a:endParaRPr lang="en-US" altLang="zh-CN" sz="1100" kern="0" dirty="0">
              <a:latin typeface="微软雅黑" pitchFamily="34" charset="-122"/>
              <a:ea typeface="微软雅黑" pitchFamily="34" charset="-122"/>
            </a:endParaRPr>
          </a:p>
        </p:txBody>
      </p:sp>
      <p:cxnSp>
        <p:nvCxnSpPr>
          <p:cNvPr id="136" name="直接箭头连接符 135"/>
          <p:cNvCxnSpPr/>
          <p:nvPr/>
        </p:nvCxnSpPr>
        <p:spPr>
          <a:xfrm rot="10800000" flipV="1">
            <a:off x="4292601" y="6383868"/>
            <a:ext cx="270935" cy="16932"/>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a:xfrm>
            <a:off x="11634622" y="6356350"/>
            <a:ext cx="1139636" cy="365125"/>
          </a:xfrm>
        </p:spPr>
        <p:txBody>
          <a:bodyPr/>
          <a:lstStyle/>
          <a:p>
            <a:fld id="{4B1B0860-3CE7-4EC1-80B2-E4FAEF86BBEB}" type="slidenum">
              <a:rPr lang="zh-CN" altLang="en-US" sz="2000" smtClean="0"/>
              <a:pPr/>
              <a:t>63</a:t>
            </a:fld>
            <a:endParaRPr lang="zh-CN" altLang="en-US" sz="2000"/>
          </a:p>
        </p:txBody>
      </p:sp>
      <p:sp>
        <p:nvSpPr>
          <p:cNvPr id="10" name="文本占位符 12"/>
          <p:cNvSpPr>
            <a:spLocks noGrp="1"/>
          </p:cNvSpPr>
          <p:nvPr>
            <p:ph type="body" sz="quarter" idx="13"/>
          </p:nvPr>
        </p:nvSpPr>
        <p:spPr>
          <a:xfrm>
            <a:off x="2166455" y="1032709"/>
            <a:ext cx="5049685" cy="1672391"/>
          </a:xfrm>
        </p:spPr>
        <p:txBody>
          <a:bodyPr>
            <a:noAutofit/>
          </a:bodyPr>
          <a:lstStyle/>
          <a:p>
            <a:pPr marL="534988" indent="-534988">
              <a:spcAft>
                <a:spcPts val="0"/>
              </a:spcAft>
              <a:buSzPct val="100000"/>
            </a:pPr>
            <a:endParaRPr lang="en-US" altLang="zh-CN" sz="2000" b="1" dirty="0">
              <a:solidFill>
                <a:srgbClr val="FFFF00"/>
              </a:solidFill>
              <a:latin typeface="+mn-ea"/>
            </a:endParaRPr>
          </a:p>
          <a:p>
            <a:pPr marL="534988" indent="-534988">
              <a:spcAft>
                <a:spcPts val="0"/>
              </a:spcAft>
              <a:buSzPct val="100000"/>
              <a:buNone/>
            </a:pPr>
            <a:endParaRPr lang="en-US" altLang="zh-CN" sz="2000" b="1" dirty="0" smtClean="0">
              <a:latin typeface="+mn-ea"/>
            </a:endParaRPr>
          </a:p>
        </p:txBody>
      </p:sp>
      <p:sp>
        <p:nvSpPr>
          <p:cNvPr id="6" name="TextBox 5"/>
          <p:cNvSpPr txBox="1"/>
          <p:nvPr/>
        </p:nvSpPr>
        <p:spPr>
          <a:xfrm>
            <a:off x="2458720" y="1168400"/>
            <a:ext cx="4693920" cy="400110"/>
          </a:xfrm>
          <a:prstGeom prst="rect">
            <a:avLst/>
          </a:prstGeom>
          <a:noFill/>
        </p:spPr>
        <p:txBody>
          <a:bodyPr wrap="square" rtlCol="0">
            <a:spAutoFit/>
          </a:bodyPr>
          <a:lstStyle/>
          <a:p>
            <a:r>
              <a:rPr lang="zh-CN" altLang="en-US" sz="2000" b="1" dirty="0" smtClean="0">
                <a:solidFill>
                  <a:schemeClr val="bg1"/>
                </a:solidFill>
              </a:rPr>
              <a:t>一</a:t>
            </a:r>
            <a:r>
              <a:rPr lang="en-US" altLang="zh-CN" sz="2000" b="1" dirty="0" smtClean="0">
                <a:solidFill>
                  <a:schemeClr val="bg1"/>
                </a:solidFill>
              </a:rPr>
              <a:t>.</a:t>
            </a:r>
            <a:r>
              <a:rPr lang="zh-CN" altLang="en-US" sz="2000" b="1" dirty="0" smtClean="0">
                <a:solidFill>
                  <a:schemeClr val="bg1"/>
                </a:solidFill>
              </a:rPr>
              <a:t>供应链金融基础知识介绍</a:t>
            </a:r>
            <a:endParaRPr lang="zh-CN" altLang="en-US" sz="2000" b="1" dirty="0">
              <a:solidFill>
                <a:schemeClr val="bg1"/>
              </a:solidFill>
            </a:endParaRPr>
          </a:p>
        </p:txBody>
      </p:sp>
      <p:sp>
        <p:nvSpPr>
          <p:cNvPr id="8" name="TextBox 7"/>
          <p:cNvSpPr txBox="1"/>
          <p:nvPr/>
        </p:nvSpPr>
        <p:spPr>
          <a:xfrm>
            <a:off x="2479040" y="1899920"/>
            <a:ext cx="4693920" cy="400110"/>
          </a:xfrm>
          <a:prstGeom prst="rect">
            <a:avLst/>
          </a:prstGeom>
          <a:noFill/>
        </p:spPr>
        <p:txBody>
          <a:bodyPr wrap="square" rtlCol="0">
            <a:spAutoFit/>
          </a:bodyPr>
          <a:lstStyle/>
          <a:p>
            <a:r>
              <a:rPr lang="zh-CN" altLang="en-US" sz="2000" b="1" dirty="0" smtClean="0">
                <a:solidFill>
                  <a:schemeClr val="bg1"/>
                </a:solidFill>
              </a:rPr>
              <a:t>二</a:t>
            </a:r>
            <a:r>
              <a:rPr lang="en-US" altLang="zh-CN" sz="2000" b="1" dirty="0" smtClean="0">
                <a:solidFill>
                  <a:schemeClr val="bg1"/>
                </a:solidFill>
              </a:rPr>
              <a:t>.</a:t>
            </a:r>
            <a:r>
              <a:rPr lang="zh-CN" altLang="en-US" sz="2000" b="1" dirty="0" smtClean="0">
                <a:solidFill>
                  <a:schemeClr val="bg1"/>
                </a:solidFill>
              </a:rPr>
              <a:t>供应链金融三大类产品介绍</a:t>
            </a:r>
            <a:endParaRPr lang="zh-CN" altLang="en-US" sz="2000" b="1" dirty="0">
              <a:solidFill>
                <a:schemeClr val="bg1"/>
              </a:solidFill>
            </a:endParaRPr>
          </a:p>
        </p:txBody>
      </p:sp>
      <p:sp>
        <p:nvSpPr>
          <p:cNvPr id="11" name="TextBox 10"/>
          <p:cNvSpPr txBox="1"/>
          <p:nvPr/>
        </p:nvSpPr>
        <p:spPr>
          <a:xfrm>
            <a:off x="2474794" y="2685712"/>
            <a:ext cx="4693920" cy="400110"/>
          </a:xfrm>
          <a:prstGeom prst="rect">
            <a:avLst/>
          </a:prstGeom>
          <a:noFill/>
        </p:spPr>
        <p:txBody>
          <a:bodyPr wrap="square" rtlCol="0">
            <a:spAutoFit/>
          </a:bodyPr>
          <a:lstStyle/>
          <a:p>
            <a:r>
              <a:rPr lang="zh-CN" altLang="en-US" sz="2000" b="1" dirty="0" smtClean="0">
                <a:solidFill>
                  <a:srgbClr val="FFFF00"/>
                </a:solidFill>
              </a:rPr>
              <a:t>三</a:t>
            </a:r>
            <a:r>
              <a:rPr lang="en-US" altLang="zh-CN" sz="2000" b="1" dirty="0" smtClean="0">
                <a:solidFill>
                  <a:srgbClr val="FFFF00"/>
                </a:solidFill>
              </a:rPr>
              <a:t>.</a:t>
            </a:r>
            <a:r>
              <a:rPr lang="zh-CN" altLang="en-US" sz="2000" b="1" dirty="0" smtClean="0">
                <a:solidFill>
                  <a:srgbClr val="FFFF00"/>
                </a:solidFill>
              </a:rPr>
              <a:t>供应链金融平台功能介绍</a:t>
            </a:r>
            <a:endParaRPr lang="zh-CN" altLang="en-US" sz="2000" b="1" dirty="0">
              <a:solidFill>
                <a:srgbClr val="FFFF00"/>
              </a:solidFill>
            </a:endParaRPr>
          </a:p>
        </p:txBody>
      </p:sp>
      <p:sp>
        <p:nvSpPr>
          <p:cNvPr id="13" name="TextBox 12"/>
          <p:cNvSpPr txBox="1"/>
          <p:nvPr/>
        </p:nvSpPr>
        <p:spPr>
          <a:xfrm>
            <a:off x="2519680" y="3410755"/>
            <a:ext cx="4693920" cy="400110"/>
          </a:xfrm>
          <a:prstGeom prst="rect">
            <a:avLst/>
          </a:prstGeom>
          <a:noFill/>
        </p:spPr>
        <p:txBody>
          <a:bodyPr wrap="square" rtlCol="0">
            <a:spAutoFit/>
          </a:bodyPr>
          <a:lstStyle/>
          <a:p>
            <a:r>
              <a:rPr lang="zh-CN" altLang="en-US" sz="2000" b="1" dirty="0" smtClean="0">
                <a:solidFill>
                  <a:schemeClr val="bg1"/>
                </a:solidFill>
              </a:rPr>
              <a:t>四</a:t>
            </a:r>
            <a:r>
              <a:rPr lang="en-US" altLang="zh-CN" sz="2000" b="1" dirty="0" smtClean="0">
                <a:solidFill>
                  <a:schemeClr val="bg1"/>
                </a:solidFill>
              </a:rPr>
              <a:t>.</a:t>
            </a:r>
            <a:r>
              <a:rPr lang="zh-CN" altLang="en-US" sz="2000" b="1" dirty="0" smtClean="0">
                <a:solidFill>
                  <a:schemeClr val="bg1"/>
                </a:solidFill>
              </a:rPr>
              <a:t>供应链金融现状及发展情况</a:t>
            </a:r>
            <a:endParaRPr lang="zh-CN" altLang="en-US" sz="2000" b="1" dirty="0">
              <a:solidFill>
                <a:schemeClr val="bg1"/>
              </a:solidFill>
            </a:endParaRPr>
          </a:p>
        </p:txBody>
      </p:sp>
    </p:spTree>
    <p:extLst>
      <p:ext uri="{BB962C8B-B14F-4D97-AF65-F5344CB8AC3E}">
        <p14:creationId xmlns:p14="http://schemas.microsoft.com/office/powerpoint/2010/main" xmlns="" val="725355682"/>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4B1B0860-3CE7-4EC1-80B2-E4FAEF86BBEB}" type="slidenum">
              <a:rPr lang="zh-CN" altLang="en-US" smtClean="0"/>
              <a:pPr/>
              <a:t>64</a:t>
            </a:fld>
            <a:endParaRPr lang="zh-CN" altLang="en-US"/>
          </a:p>
        </p:txBody>
      </p:sp>
      <p:sp>
        <p:nvSpPr>
          <p:cNvPr id="5" name="标题 4"/>
          <p:cNvSpPr>
            <a:spLocks noGrp="1"/>
          </p:cNvSpPr>
          <p:nvPr>
            <p:ph type="title"/>
          </p:nvPr>
        </p:nvSpPr>
        <p:spPr>
          <a:xfrm>
            <a:off x="145066" y="152400"/>
            <a:ext cx="8748000" cy="647699"/>
          </a:xfrm>
        </p:spPr>
        <p:txBody>
          <a:bodyPr/>
          <a:lstStyle/>
          <a:p>
            <a:r>
              <a:rPr lang="zh-CN" altLang="en-US" b="1" dirty="0" smtClean="0">
                <a:latin typeface="+mn-ea"/>
              </a:rPr>
              <a:t>供应链金融管理平台</a:t>
            </a:r>
            <a:endParaRPr lang="zh-CN" altLang="en-US" dirty="0"/>
          </a:p>
        </p:txBody>
      </p:sp>
      <p:sp>
        <p:nvSpPr>
          <p:cNvPr id="7" name="TextBox 6"/>
          <p:cNvSpPr txBox="1"/>
          <p:nvPr/>
        </p:nvSpPr>
        <p:spPr>
          <a:xfrm>
            <a:off x="611560" y="1196752"/>
            <a:ext cx="10680408" cy="369332"/>
          </a:xfrm>
          <a:prstGeom prst="rect">
            <a:avLst/>
          </a:prstGeom>
          <a:noFill/>
        </p:spPr>
        <p:txBody>
          <a:bodyPr wrap="square" rtlCol="0">
            <a:spAutoFit/>
          </a:bodyPr>
          <a:lstStyle/>
          <a:p>
            <a:pPr algn="l">
              <a:buFont typeface="Wingdings" pitchFamily="2" charset="2"/>
              <a:buChar char="p"/>
            </a:pPr>
            <a:endParaRPr lang="zh-CN" altLang="en-US" b="0" dirty="0">
              <a:effectLst/>
            </a:endParaRPr>
          </a:p>
        </p:txBody>
      </p:sp>
      <p:sp>
        <p:nvSpPr>
          <p:cNvPr id="11" name="标题 1"/>
          <p:cNvSpPr txBox="1">
            <a:spLocks/>
          </p:cNvSpPr>
          <p:nvPr/>
        </p:nvSpPr>
        <p:spPr>
          <a:xfrm>
            <a:off x="19050" y="85725"/>
            <a:ext cx="9345675" cy="675988"/>
          </a:xfrm>
          <a:prstGeom prst="rect">
            <a:avLst/>
          </a:prstGeom>
        </p:spPr>
        <p:txBody>
          <a:bodyPr vert="horz" lIns="91440" tIns="45720" rIns="91440" bIns="45720" rtlCol="0" anchor="ctr">
            <a:normAutofit/>
          </a:bodyPr>
          <a:lstStyle/>
          <a:p>
            <a:endParaRPr lang="zh-CN" altLang="en-US" sz="2400" b="1" dirty="0">
              <a:solidFill>
                <a:schemeClr val="bg1"/>
              </a:solidFill>
              <a:latin typeface="+mn-ea"/>
              <a:ea typeface="微软雅黑" panose="020B0503020204020204" pitchFamily="34" charset="-122"/>
            </a:endParaRPr>
          </a:p>
        </p:txBody>
      </p:sp>
      <p:sp>
        <p:nvSpPr>
          <p:cNvPr id="12" name="矩形 11"/>
          <p:cNvSpPr/>
          <p:nvPr/>
        </p:nvSpPr>
        <p:spPr bwMode="auto">
          <a:xfrm>
            <a:off x="1029037" y="4674823"/>
            <a:ext cx="9897553" cy="1575092"/>
          </a:xfrm>
          <a:prstGeom prst="rect">
            <a:avLst/>
          </a:prstGeom>
          <a:solidFill>
            <a:sysClr val="window" lastClr="FFFFFF">
              <a:lumMod val="85000"/>
            </a:sysClr>
          </a:solidFill>
          <a:ln w="9525" cap="flat" cmpd="sng" algn="ctr">
            <a:noFill/>
            <a:prstDash val="solid"/>
          </a:ln>
          <a:effectLst/>
        </p:spPr>
        <p:txBody>
          <a:bodyPr/>
          <a:lstStyle/>
          <a:p>
            <a:pPr marL="0" marR="0" lvl="0" indent="0" algn="ctr" defTabSz="1218712" eaLnBrk="1" fontAlgn="auto" latinLnBrk="0" hangingPunct="1">
              <a:lnSpc>
                <a:spcPct val="100000"/>
              </a:lnSpc>
              <a:spcBef>
                <a:spcPts val="0"/>
              </a:spcBef>
              <a:spcAft>
                <a:spcPts val="0"/>
              </a:spcAft>
              <a:buClrTx/>
              <a:buSzTx/>
              <a:buFontTx/>
              <a:buNone/>
              <a:tabLst/>
              <a:defRPr/>
            </a:pPr>
            <a:r>
              <a:rPr kumimoji="0" lang="zh-CN" altLang="en-US" sz="1066"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基础管理</a:t>
            </a:r>
          </a:p>
        </p:txBody>
      </p:sp>
      <p:sp>
        <p:nvSpPr>
          <p:cNvPr id="13" name="矩形 12"/>
          <p:cNvSpPr/>
          <p:nvPr/>
        </p:nvSpPr>
        <p:spPr bwMode="auto">
          <a:xfrm>
            <a:off x="1169039" y="4895541"/>
            <a:ext cx="2339637" cy="1305736"/>
          </a:xfrm>
          <a:prstGeom prst="rect">
            <a:avLst/>
          </a:prstGeom>
          <a:solidFill>
            <a:sysClr val="window" lastClr="FFFFFF">
              <a:lumMod val="50000"/>
            </a:sysClr>
          </a:solidFill>
          <a:ln w="9525" cap="flat" cmpd="sng" algn="ctr">
            <a:noFill/>
            <a:prstDash val="solid"/>
          </a:ln>
          <a:effectLst/>
        </p:spPr>
        <p:txBody>
          <a:bodyPr/>
          <a:lstStyle/>
          <a:p>
            <a:pPr marL="0" marR="0" lvl="0" indent="0" algn="ctr" defTabSz="1218712" eaLnBrk="1" fontAlgn="auto" latinLnBrk="0" hangingPunct="1">
              <a:lnSpc>
                <a:spcPct val="100000"/>
              </a:lnSpc>
              <a:spcBef>
                <a:spcPts val="0"/>
              </a:spcBef>
              <a:spcAft>
                <a:spcPts val="0"/>
              </a:spcAft>
              <a:buClrTx/>
              <a:buSzTx/>
              <a:buFontTx/>
              <a:buNone/>
              <a:tabLst/>
              <a:defRPr/>
            </a:pPr>
            <a:r>
              <a:rPr kumimoji="0" lang="zh-CN" altLang="en-US" sz="1066"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系统管理</a:t>
            </a:r>
          </a:p>
        </p:txBody>
      </p:sp>
      <p:sp>
        <p:nvSpPr>
          <p:cNvPr id="14" name="Rectangle 21"/>
          <p:cNvSpPr/>
          <p:nvPr/>
        </p:nvSpPr>
        <p:spPr bwMode="gray">
          <a:xfrm>
            <a:off x="1280672" y="5124608"/>
            <a:ext cx="1026602" cy="302026"/>
          </a:xfrm>
          <a:prstGeom prst="rect">
            <a:avLst/>
          </a:prstGeom>
          <a:solidFill>
            <a:sysClr val="window" lastClr="FFFFFF"/>
          </a:solidFill>
          <a:ln w="9525" cap="flat" cmpd="sng" algn="ctr">
            <a:noFill/>
            <a:prstDash val="solid"/>
            <a:headEnd type="none" w="med" len="med"/>
            <a:tailEnd type="none" w="med" len="med"/>
          </a:ln>
          <a:effectLst/>
        </p:spPr>
        <p:txBody>
          <a:bodyPr rot="0" spcFirstLastPara="0" vertOverflow="overflow" horzOverflow="overflow" vert="horz" wrap="square" lIns="91404" tIns="45703" rIns="45703" bIns="91404" numCol="1" spcCol="0" rtlCol="0" fromWordArt="0" anchor="ctr" anchorCtr="0" forceAA="0" compatLnSpc="1">
            <a:prstTxWarp prst="textNoShape">
              <a:avLst/>
            </a:prstTxWarp>
            <a:noAutofit/>
          </a:bodyPr>
          <a:lstStyle/>
          <a:p>
            <a:pPr marL="0" marR="0" lvl="0" indent="0" algn="ctr" defTabSz="913719" eaLnBrk="1" fontAlgn="auto" latinLnBrk="0" hangingPunct="1">
              <a:lnSpc>
                <a:spcPct val="100000"/>
              </a:lnSpc>
              <a:spcBef>
                <a:spcPts val="0"/>
              </a:spcBef>
              <a:spcAft>
                <a:spcPts val="0"/>
              </a:spcAft>
              <a:buClrTx/>
              <a:buSzTx/>
              <a:buFontTx/>
              <a:buNone/>
              <a:tabLst/>
              <a:defRPr/>
            </a:pPr>
            <a:r>
              <a:rPr kumimoji="0" lang="zh-CN" altLang="en-US" sz="1066" b="0" i="0" u="none" strike="noStrike" kern="0" cap="none" spc="-51" normalizeH="0" baseline="0" noProof="0" dirty="0">
                <a:ln>
                  <a:noFill/>
                </a:ln>
                <a:solidFill>
                  <a:prstClr val="black"/>
                </a:solidFill>
                <a:effectLst/>
                <a:uLnTx/>
                <a:uFillTx/>
                <a:latin typeface="微软雅黑" pitchFamily="34" charset="-122"/>
                <a:ea typeface="微软雅黑" pitchFamily="34" charset="-122"/>
                <a:cs typeface="Segoe UI" pitchFamily="34" charset="0"/>
              </a:rPr>
              <a:t>模板管理</a:t>
            </a:r>
            <a:endParaRPr kumimoji="0" lang="en-US" sz="1066" b="0" i="0" u="none" strike="noStrike" kern="0" cap="none" spc="-51" normalizeH="0" baseline="0" noProof="0" dirty="0">
              <a:ln>
                <a:noFill/>
              </a:ln>
              <a:solidFill>
                <a:prstClr val="black"/>
              </a:solidFill>
              <a:effectLst/>
              <a:uLnTx/>
              <a:uFillTx/>
              <a:latin typeface="微软雅黑" pitchFamily="34" charset="-122"/>
              <a:ea typeface="微软雅黑" pitchFamily="34" charset="-122"/>
              <a:cs typeface="Segoe UI" pitchFamily="34" charset="0"/>
            </a:endParaRPr>
          </a:p>
        </p:txBody>
      </p:sp>
      <p:sp>
        <p:nvSpPr>
          <p:cNvPr id="15" name="Rectangle 21"/>
          <p:cNvSpPr/>
          <p:nvPr/>
        </p:nvSpPr>
        <p:spPr bwMode="gray">
          <a:xfrm>
            <a:off x="1280672" y="5470182"/>
            <a:ext cx="1026602" cy="302026"/>
          </a:xfrm>
          <a:prstGeom prst="rect">
            <a:avLst/>
          </a:prstGeom>
          <a:solidFill>
            <a:sysClr val="window" lastClr="FFFFFF"/>
          </a:solidFill>
          <a:ln w="9525" cap="flat" cmpd="sng" algn="ctr">
            <a:noFill/>
            <a:prstDash val="solid"/>
            <a:headEnd type="none" w="med" len="med"/>
            <a:tailEnd type="none" w="med" len="med"/>
          </a:ln>
          <a:effectLst/>
        </p:spPr>
        <p:txBody>
          <a:bodyPr rot="0" spcFirstLastPara="0" vertOverflow="overflow" horzOverflow="overflow" vert="horz" wrap="square" lIns="91404" tIns="45703" rIns="45703" bIns="91404" numCol="1" spcCol="0" rtlCol="0" fromWordArt="0" anchor="ctr" anchorCtr="0" forceAA="0" compatLnSpc="1">
            <a:prstTxWarp prst="textNoShape">
              <a:avLst/>
            </a:prstTxWarp>
            <a:noAutofit/>
          </a:bodyPr>
          <a:lstStyle/>
          <a:p>
            <a:pPr marL="0" marR="0" lvl="0" indent="0" algn="ctr" defTabSz="913719" eaLnBrk="1" fontAlgn="auto" latinLnBrk="0" hangingPunct="1">
              <a:lnSpc>
                <a:spcPct val="100000"/>
              </a:lnSpc>
              <a:spcBef>
                <a:spcPts val="0"/>
              </a:spcBef>
              <a:spcAft>
                <a:spcPts val="0"/>
              </a:spcAft>
              <a:buClrTx/>
              <a:buSzTx/>
              <a:buFontTx/>
              <a:buNone/>
              <a:tabLst/>
              <a:defRPr/>
            </a:pPr>
            <a:r>
              <a:rPr kumimoji="0" lang="zh-CN" altLang="en-US" sz="1066" b="0" i="0" u="none" strike="noStrike" kern="0" cap="none" spc="-51" normalizeH="0" baseline="0" noProof="0" dirty="0">
                <a:ln>
                  <a:noFill/>
                </a:ln>
                <a:solidFill>
                  <a:prstClr val="black"/>
                </a:solidFill>
                <a:effectLst/>
                <a:uLnTx/>
                <a:uFillTx/>
                <a:latin typeface="微软雅黑" pitchFamily="34" charset="-122"/>
                <a:ea typeface="微软雅黑" pitchFamily="34" charset="-122"/>
                <a:cs typeface="Segoe UI" pitchFamily="34" charset="0"/>
              </a:rPr>
              <a:t>角色管理</a:t>
            </a:r>
            <a:endParaRPr kumimoji="0" lang="en-US" sz="1066" b="0" i="0" u="none" strike="noStrike" kern="0" cap="none" spc="-51" normalizeH="0" baseline="0" noProof="0" dirty="0">
              <a:ln>
                <a:noFill/>
              </a:ln>
              <a:solidFill>
                <a:prstClr val="black"/>
              </a:solidFill>
              <a:effectLst/>
              <a:uLnTx/>
              <a:uFillTx/>
              <a:latin typeface="微软雅黑" pitchFamily="34" charset="-122"/>
              <a:ea typeface="微软雅黑" pitchFamily="34" charset="-122"/>
              <a:cs typeface="Segoe UI" pitchFamily="34" charset="0"/>
            </a:endParaRPr>
          </a:p>
        </p:txBody>
      </p:sp>
      <p:sp>
        <p:nvSpPr>
          <p:cNvPr id="16" name="Rectangle 21"/>
          <p:cNvSpPr/>
          <p:nvPr/>
        </p:nvSpPr>
        <p:spPr bwMode="gray">
          <a:xfrm>
            <a:off x="1280672" y="5810334"/>
            <a:ext cx="1026602" cy="302026"/>
          </a:xfrm>
          <a:prstGeom prst="rect">
            <a:avLst/>
          </a:prstGeom>
          <a:solidFill>
            <a:sysClr val="window" lastClr="FFFFFF"/>
          </a:solidFill>
          <a:ln w="9525" cap="flat" cmpd="sng" algn="ctr">
            <a:noFill/>
            <a:prstDash val="solid"/>
            <a:headEnd type="none" w="med" len="med"/>
            <a:tailEnd type="none" w="med" len="med"/>
          </a:ln>
          <a:effectLst/>
        </p:spPr>
        <p:txBody>
          <a:bodyPr rot="0" spcFirstLastPara="0" vertOverflow="overflow" horzOverflow="overflow" vert="horz" wrap="square" lIns="91404" tIns="45703" rIns="45703" bIns="91404" numCol="1" spcCol="0" rtlCol="0" fromWordArt="0" anchor="ctr" anchorCtr="0" forceAA="0" compatLnSpc="1">
            <a:prstTxWarp prst="textNoShape">
              <a:avLst/>
            </a:prstTxWarp>
            <a:noAutofit/>
          </a:bodyPr>
          <a:lstStyle/>
          <a:p>
            <a:pPr marL="0" marR="0" lvl="0" indent="0" algn="ctr" defTabSz="913719" eaLnBrk="1" fontAlgn="auto" latinLnBrk="0" hangingPunct="1">
              <a:lnSpc>
                <a:spcPct val="100000"/>
              </a:lnSpc>
              <a:spcBef>
                <a:spcPts val="0"/>
              </a:spcBef>
              <a:spcAft>
                <a:spcPts val="0"/>
              </a:spcAft>
              <a:buClrTx/>
              <a:buSzTx/>
              <a:buFontTx/>
              <a:buNone/>
              <a:tabLst/>
              <a:defRPr/>
            </a:pPr>
            <a:r>
              <a:rPr kumimoji="0" lang="zh-CN" altLang="en-US" sz="1066" b="0" i="0" u="none" strike="noStrike" kern="0" cap="none" spc="-51" normalizeH="0" baseline="0" noProof="0" dirty="0">
                <a:ln>
                  <a:noFill/>
                </a:ln>
                <a:solidFill>
                  <a:prstClr val="black"/>
                </a:solidFill>
                <a:effectLst/>
                <a:uLnTx/>
                <a:uFillTx/>
                <a:latin typeface="微软雅黑" pitchFamily="34" charset="-122"/>
                <a:ea typeface="微软雅黑" pitchFamily="34" charset="-122"/>
                <a:cs typeface="Segoe UI" pitchFamily="34" charset="0"/>
              </a:rPr>
              <a:t>柜员管理</a:t>
            </a:r>
            <a:endParaRPr kumimoji="0" lang="en-US" sz="1066" b="0" i="0" u="none" strike="noStrike" kern="0" cap="none" spc="-51" normalizeH="0" baseline="0" noProof="0" dirty="0">
              <a:ln>
                <a:noFill/>
              </a:ln>
              <a:solidFill>
                <a:prstClr val="black"/>
              </a:solidFill>
              <a:effectLst/>
              <a:uLnTx/>
              <a:uFillTx/>
              <a:latin typeface="微软雅黑" pitchFamily="34" charset="-122"/>
              <a:ea typeface="微软雅黑" pitchFamily="34" charset="-122"/>
              <a:cs typeface="Segoe UI" pitchFamily="34" charset="0"/>
            </a:endParaRPr>
          </a:p>
        </p:txBody>
      </p:sp>
      <p:sp>
        <p:nvSpPr>
          <p:cNvPr id="17" name="矩形 16"/>
          <p:cNvSpPr/>
          <p:nvPr/>
        </p:nvSpPr>
        <p:spPr bwMode="auto">
          <a:xfrm>
            <a:off x="1029037" y="4068798"/>
            <a:ext cx="9897553" cy="569433"/>
          </a:xfrm>
          <a:prstGeom prst="rect">
            <a:avLst/>
          </a:prstGeom>
          <a:solidFill>
            <a:srgbClr val="EEECE1">
              <a:lumMod val="90000"/>
            </a:srgbClr>
          </a:solidFill>
          <a:ln w="9525" cap="flat" cmpd="sng" algn="ctr">
            <a:noFill/>
            <a:prstDash val="solid"/>
          </a:ln>
          <a:effectLst/>
        </p:spPr>
        <p:txBody>
          <a:bodyPr/>
          <a:lstStyle/>
          <a:p>
            <a:pPr marL="0" marR="0" lvl="0" indent="0" algn="ctr" defTabSz="1218712" eaLnBrk="1" fontAlgn="auto" latinLnBrk="0" hangingPunct="1">
              <a:lnSpc>
                <a:spcPct val="100000"/>
              </a:lnSpc>
              <a:spcBef>
                <a:spcPts val="0"/>
              </a:spcBef>
              <a:spcAft>
                <a:spcPts val="0"/>
              </a:spcAft>
              <a:buClrTx/>
              <a:buSzTx/>
              <a:buFontTx/>
              <a:buNone/>
              <a:tabLst/>
              <a:defRPr/>
            </a:pPr>
            <a:r>
              <a:rPr kumimoji="0" lang="zh-CN" altLang="en-US" sz="1066"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客户管理</a:t>
            </a:r>
            <a:endParaRPr kumimoji="0" lang="en-US" altLang="zh-CN" sz="1066"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8" name="矩形 17"/>
          <p:cNvSpPr/>
          <p:nvPr/>
        </p:nvSpPr>
        <p:spPr bwMode="auto">
          <a:xfrm>
            <a:off x="1009988" y="933450"/>
            <a:ext cx="9897553" cy="296231"/>
          </a:xfrm>
          <a:prstGeom prst="rect">
            <a:avLst/>
          </a:prstGeom>
          <a:solidFill>
            <a:srgbClr val="00B0F0"/>
          </a:solidFill>
          <a:ln w="9525" cap="flat" cmpd="sng" algn="ctr">
            <a:noFill/>
            <a:prstDash val="solid"/>
          </a:ln>
          <a:effectLst/>
        </p:spPr>
        <p:txBody>
          <a:bodyPr anchor="ctr"/>
          <a:lstStyle/>
          <a:p>
            <a:pPr marL="0" marR="0" lvl="0" indent="0" algn="ctr" defTabSz="1218712" eaLnBrk="1" fontAlgn="auto" latinLnBrk="0" hangingPunct="1">
              <a:lnSpc>
                <a:spcPct val="100000"/>
              </a:lnSpc>
              <a:spcBef>
                <a:spcPts val="0"/>
              </a:spcBef>
              <a:spcAft>
                <a:spcPts val="0"/>
              </a:spcAft>
              <a:buClrTx/>
              <a:buSzTx/>
              <a:buFontTx/>
              <a:buNone/>
              <a:tabLst/>
              <a:defRPr/>
            </a:pPr>
            <a:r>
              <a:rPr lang="zh-CN" altLang="en-US" sz="1066" b="1" kern="0" dirty="0" smtClean="0">
                <a:solidFill>
                  <a:prstClr val="white"/>
                </a:solidFill>
                <a:latin typeface="微软雅黑" panose="020B0503020204020204" pitchFamily="34" charset="-122"/>
                <a:ea typeface="微软雅黑" panose="020B0503020204020204" pitchFamily="34" charset="-122"/>
              </a:rPr>
              <a:t>供应链金融管理平台</a:t>
            </a:r>
            <a:endParaRPr kumimoji="0" lang="zh-CN" altLang="en-US" sz="1066"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9" name="矩形 18"/>
          <p:cNvSpPr/>
          <p:nvPr/>
        </p:nvSpPr>
        <p:spPr bwMode="auto">
          <a:xfrm>
            <a:off x="3465812" y="4895541"/>
            <a:ext cx="2339637" cy="1305736"/>
          </a:xfrm>
          <a:prstGeom prst="rect">
            <a:avLst/>
          </a:prstGeom>
          <a:solidFill>
            <a:sysClr val="window" lastClr="FFFFFF">
              <a:lumMod val="50000"/>
            </a:sysClr>
          </a:solidFill>
          <a:ln w="9525" cap="flat" cmpd="sng" algn="ctr">
            <a:noFill/>
            <a:prstDash val="solid"/>
          </a:ln>
          <a:effectLst/>
        </p:spPr>
        <p:txBody>
          <a:bodyPr/>
          <a:lstStyle/>
          <a:p>
            <a:pPr marL="0" marR="0" lvl="0" indent="0" algn="ctr" defTabSz="1218712" eaLnBrk="1" fontAlgn="auto" latinLnBrk="0" hangingPunct="1">
              <a:lnSpc>
                <a:spcPct val="100000"/>
              </a:lnSpc>
              <a:spcBef>
                <a:spcPts val="0"/>
              </a:spcBef>
              <a:spcAft>
                <a:spcPts val="0"/>
              </a:spcAft>
              <a:buClrTx/>
              <a:buSzTx/>
              <a:buFontTx/>
              <a:buNone/>
              <a:tabLst/>
              <a:defRPr/>
            </a:pPr>
            <a:r>
              <a:rPr kumimoji="0" lang="zh-CN" altLang="en-US" sz="1066"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业务参数</a:t>
            </a:r>
          </a:p>
        </p:txBody>
      </p:sp>
      <p:sp>
        <p:nvSpPr>
          <p:cNvPr id="20" name="矩形 19"/>
          <p:cNvSpPr/>
          <p:nvPr/>
        </p:nvSpPr>
        <p:spPr bwMode="auto">
          <a:xfrm>
            <a:off x="5762584" y="4895541"/>
            <a:ext cx="2339637" cy="1305736"/>
          </a:xfrm>
          <a:prstGeom prst="rect">
            <a:avLst/>
          </a:prstGeom>
          <a:solidFill>
            <a:sysClr val="window" lastClr="FFFFFF">
              <a:lumMod val="50000"/>
            </a:sysClr>
          </a:solidFill>
          <a:ln w="9525" cap="flat" cmpd="sng" algn="ctr">
            <a:noFill/>
            <a:prstDash val="solid"/>
          </a:ln>
          <a:effectLst/>
        </p:spPr>
        <p:txBody>
          <a:bodyPr/>
          <a:lstStyle/>
          <a:p>
            <a:pPr marL="0" marR="0" lvl="0" indent="0" algn="ctr" defTabSz="1218712" eaLnBrk="1" fontAlgn="auto" latinLnBrk="0" hangingPunct="1">
              <a:lnSpc>
                <a:spcPct val="100000"/>
              </a:lnSpc>
              <a:spcBef>
                <a:spcPts val="0"/>
              </a:spcBef>
              <a:spcAft>
                <a:spcPts val="0"/>
              </a:spcAft>
              <a:buClrTx/>
              <a:buSzTx/>
              <a:buFontTx/>
              <a:buNone/>
              <a:tabLst/>
              <a:defRPr/>
            </a:pPr>
            <a:r>
              <a:rPr kumimoji="0" lang="zh-CN" altLang="en-US" sz="1066"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业务规则</a:t>
            </a:r>
          </a:p>
        </p:txBody>
      </p:sp>
      <p:sp>
        <p:nvSpPr>
          <p:cNvPr id="21" name="矩形 20"/>
          <p:cNvSpPr/>
          <p:nvPr/>
        </p:nvSpPr>
        <p:spPr bwMode="auto">
          <a:xfrm>
            <a:off x="8059358" y="4895541"/>
            <a:ext cx="2339637" cy="1305736"/>
          </a:xfrm>
          <a:prstGeom prst="rect">
            <a:avLst/>
          </a:prstGeom>
          <a:solidFill>
            <a:sysClr val="window" lastClr="FFFFFF">
              <a:lumMod val="50000"/>
            </a:sysClr>
          </a:solidFill>
          <a:ln w="9525" cap="flat" cmpd="sng" algn="ctr">
            <a:noFill/>
            <a:prstDash val="solid"/>
          </a:ln>
          <a:effectLst/>
        </p:spPr>
        <p:txBody>
          <a:bodyPr/>
          <a:lstStyle/>
          <a:p>
            <a:pPr marL="0" marR="0" lvl="0" indent="0" algn="ctr" defTabSz="1218712" eaLnBrk="1" fontAlgn="auto" latinLnBrk="0" hangingPunct="1">
              <a:lnSpc>
                <a:spcPct val="100000"/>
              </a:lnSpc>
              <a:spcBef>
                <a:spcPts val="0"/>
              </a:spcBef>
              <a:spcAft>
                <a:spcPts val="0"/>
              </a:spcAft>
              <a:buClrTx/>
              <a:buSzTx/>
              <a:buFontTx/>
              <a:buNone/>
              <a:tabLst/>
              <a:defRPr/>
            </a:pPr>
            <a:r>
              <a:rPr kumimoji="0" lang="zh-CN" altLang="en-US" sz="1066"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系统运行</a:t>
            </a:r>
          </a:p>
        </p:txBody>
      </p:sp>
      <p:sp>
        <p:nvSpPr>
          <p:cNvPr id="22" name="Rectangle 21"/>
          <p:cNvSpPr/>
          <p:nvPr/>
        </p:nvSpPr>
        <p:spPr bwMode="gray">
          <a:xfrm>
            <a:off x="2315682" y="5122644"/>
            <a:ext cx="1026602" cy="302026"/>
          </a:xfrm>
          <a:prstGeom prst="rect">
            <a:avLst/>
          </a:prstGeom>
          <a:solidFill>
            <a:sysClr val="window" lastClr="FFFFFF"/>
          </a:solidFill>
          <a:ln w="9525" cap="flat" cmpd="sng" algn="ctr">
            <a:noFill/>
            <a:prstDash val="solid"/>
            <a:headEnd type="none" w="med" len="med"/>
            <a:tailEnd type="none" w="med" len="med"/>
          </a:ln>
          <a:effectLst/>
        </p:spPr>
        <p:txBody>
          <a:bodyPr rot="0" spcFirstLastPara="0" vertOverflow="overflow" horzOverflow="overflow" vert="horz" wrap="square" lIns="91404" tIns="45703" rIns="45703" bIns="91404" numCol="1" spcCol="0" rtlCol="0" fromWordArt="0" anchor="ctr" anchorCtr="0" forceAA="0" compatLnSpc="1">
            <a:prstTxWarp prst="textNoShape">
              <a:avLst/>
            </a:prstTxWarp>
            <a:noAutofit/>
          </a:bodyPr>
          <a:lstStyle/>
          <a:p>
            <a:pPr marL="0" marR="0" lvl="0" indent="0" algn="ctr" defTabSz="913719" eaLnBrk="1" fontAlgn="auto" latinLnBrk="0" hangingPunct="1">
              <a:lnSpc>
                <a:spcPct val="100000"/>
              </a:lnSpc>
              <a:spcBef>
                <a:spcPts val="0"/>
              </a:spcBef>
              <a:spcAft>
                <a:spcPts val="0"/>
              </a:spcAft>
              <a:buClrTx/>
              <a:buSzTx/>
              <a:buFontTx/>
              <a:buNone/>
              <a:tabLst/>
              <a:defRPr/>
            </a:pPr>
            <a:r>
              <a:rPr kumimoji="0" lang="zh-CN" altLang="en-US" sz="1066" b="0" i="0" u="none" strike="noStrike" kern="0" cap="none" spc="-51" normalizeH="0" baseline="0" noProof="0" dirty="0">
                <a:ln>
                  <a:noFill/>
                </a:ln>
                <a:solidFill>
                  <a:prstClr val="black"/>
                </a:solidFill>
                <a:effectLst/>
                <a:uLnTx/>
                <a:uFillTx/>
                <a:latin typeface="微软雅黑" pitchFamily="34" charset="-122"/>
                <a:ea typeface="微软雅黑" pitchFamily="34" charset="-122"/>
                <a:cs typeface="Segoe UI" pitchFamily="34" charset="0"/>
              </a:rPr>
              <a:t>机构管理</a:t>
            </a:r>
            <a:endParaRPr kumimoji="0" lang="en-US" sz="1066" b="0" i="0" u="none" strike="noStrike" kern="0" cap="none" spc="-51" normalizeH="0" baseline="0" noProof="0" dirty="0">
              <a:ln>
                <a:noFill/>
              </a:ln>
              <a:solidFill>
                <a:prstClr val="black"/>
              </a:solidFill>
              <a:effectLst/>
              <a:uLnTx/>
              <a:uFillTx/>
              <a:latin typeface="微软雅黑" pitchFamily="34" charset="-122"/>
              <a:ea typeface="微软雅黑" pitchFamily="34" charset="-122"/>
              <a:cs typeface="Segoe UI" pitchFamily="34" charset="0"/>
            </a:endParaRPr>
          </a:p>
        </p:txBody>
      </p:sp>
      <p:sp>
        <p:nvSpPr>
          <p:cNvPr id="23" name="Rectangle 21"/>
          <p:cNvSpPr/>
          <p:nvPr/>
        </p:nvSpPr>
        <p:spPr bwMode="gray">
          <a:xfrm>
            <a:off x="2315681" y="5468217"/>
            <a:ext cx="1026602" cy="302026"/>
          </a:xfrm>
          <a:prstGeom prst="rect">
            <a:avLst/>
          </a:prstGeom>
          <a:solidFill>
            <a:sysClr val="window" lastClr="FFFFFF"/>
          </a:solidFill>
          <a:ln w="9525" cap="flat" cmpd="sng" algn="ctr">
            <a:noFill/>
            <a:prstDash val="solid"/>
            <a:headEnd type="none" w="med" len="med"/>
            <a:tailEnd type="none" w="med" len="med"/>
          </a:ln>
          <a:effectLst/>
        </p:spPr>
        <p:txBody>
          <a:bodyPr rot="0" spcFirstLastPara="0" vertOverflow="overflow" horzOverflow="overflow" vert="horz" wrap="square" lIns="91404" tIns="45703" rIns="45703" bIns="91404" numCol="1" spcCol="0" rtlCol="0" fromWordArt="0" anchor="ctr" anchorCtr="0" forceAA="0" compatLnSpc="1">
            <a:prstTxWarp prst="textNoShape">
              <a:avLst/>
            </a:prstTxWarp>
            <a:noAutofit/>
          </a:bodyPr>
          <a:lstStyle/>
          <a:p>
            <a:pPr marL="0" marR="0" lvl="0" indent="0" algn="ctr" defTabSz="913719" eaLnBrk="1" fontAlgn="auto" latinLnBrk="0" hangingPunct="1">
              <a:lnSpc>
                <a:spcPct val="100000"/>
              </a:lnSpc>
              <a:spcBef>
                <a:spcPts val="0"/>
              </a:spcBef>
              <a:spcAft>
                <a:spcPts val="0"/>
              </a:spcAft>
              <a:buClrTx/>
              <a:buSzTx/>
              <a:buFontTx/>
              <a:buNone/>
              <a:tabLst/>
              <a:defRPr/>
            </a:pPr>
            <a:r>
              <a:rPr kumimoji="0" lang="zh-CN" altLang="en-US" sz="1066" b="0" i="0" u="none" strike="noStrike" kern="0" cap="none" spc="-51" normalizeH="0" baseline="0" noProof="0" dirty="0">
                <a:ln>
                  <a:noFill/>
                </a:ln>
                <a:solidFill>
                  <a:prstClr val="black"/>
                </a:solidFill>
                <a:effectLst/>
                <a:uLnTx/>
                <a:uFillTx/>
                <a:latin typeface="微软雅黑" pitchFamily="34" charset="-122"/>
                <a:ea typeface="微软雅黑" pitchFamily="34" charset="-122"/>
                <a:cs typeface="Segoe UI" pitchFamily="34" charset="0"/>
              </a:rPr>
              <a:t>权限管理</a:t>
            </a:r>
            <a:endParaRPr kumimoji="0" lang="en-US" sz="1066" b="0" i="0" u="none" strike="noStrike" kern="0" cap="none" spc="-51" normalizeH="0" baseline="0" noProof="0" dirty="0">
              <a:ln>
                <a:noFill/>
              </a:ln>
              <a:solidFill>
                <a:prstClr val="black"/>
              </a:solidFill>
              <a:effectLst/>
              <a:uLnTx/>
              <a:uFillTx/>
              <a:latin typeface="微软雅黑" pitchFamily="34" charset="-122"/>
              <a:ea typeface="微软雅黑" pitchFamily="34" charset="-122"/>
              <a:cs typeface="Segoe UI" pitchFamily="34" charset="0"/>
            </a:endParaRPr>
          </a:p>
        </p:txBody>
      </p:sp>
      <p:sp>
        <p:nvSpPr>
          <p:cNvPr id="24" name="Rectangle 21"/>
          <p:cNvSpPr/>
          <p:nvPr/>
        </p:nvSpPr>
        <p:spPr bwMode="gray">
          <a:xfrm>
            <a:off x="2315680" y="5808369"/>
            <a:ext cx="1026602" cy="302026"/>
          </a:xfrm>
          <a:prstGeom prst="rect">
            <a:avLst/>
          </a:prstGeom>
          <a:solidFill>
            <a:sysClr val="window" lastClr="FFFFFF"/>
          </a:solidFill>
          <a:ln w="9525" cap="flat" cmpd="sng" algn="ctr">
            <a:noFill/>
            <a:prstDash val="solid"/>
            <a:headEnd type="none" w="med" len="med"/>
            <a:tailEnd type="none" w="med" len="med"/>
          </a:ln>
          <a:effectLst/>
        </p:spPr>
        <p:txBody>
          <a:bodyPr rot="0" spcFirstLastPara="0" vertOverflow="overflow" horzOverflow="overflow" vert="horz" wrap="square" lIns="91404" tIns="45703" rIns="45703" bIns="91404" numCol="1" spcCol="0" rtlCol="0" fromWordArt="0" anchor="ctr" anchorCtr="0" forceAA="0" compatLnSpc="1">
            <a:prstTxWarp prst="textNoShape">
              <a:avLst/>
            </a:prstTxWarp>
            <a:noAutofit/>
          </a:bodyPr>
          <a:lstStyle/>
          <a:p>
            <a:pPr marL="0" marR="0" lvl="0" indent="0" algn="ctr" defTabSz="913719" eaLnBrk="1" fontAlgn="auto" latinLnBrk="0" hangingPunct="1">
              <a:lnSpc>
                <a:spcPct val="100000"/>
              </a:lnSpc>
              <a:spcBef>
                <a:spcPts val="0"/>
              </a:spcBef>
              <a:spcAft>
                <a:spcPts val="0"/>
              </a:spcAft>
              <a:buClrTx/>
              <a:buSzTx/>
              <a:buFontTx/>
              <a:buNone/>
              <a:tabLst/>
              <a:defRPr/>
            </a:pPr>
            <a:r>
              <a:rPr kumimoji="0" lang="zh-CN" altLang="en-US" sz="1066" b="0" i="0" u="none" strike="noStrike" kern="0" cap="none" spc="-51" normalizeH="0" baseline="0" noProof="0" dirty="0">
                <a:ln>
                  <a:noFill/>
                </a:ln>
                <a:solidFill>
                  <a:prstClr val="black"/>
                </a:solidFill>
                <a:effectLst/>
                <a:uLnTx/>
                <a:uFillTx/>
                <a:latin typeface="微软雅黑" pitchFamily="34" charset="-122"/>
                <a:ea typeface="微软雅黑" pitchFamily="34" charset="-122"/>
                <a:cs typeface="Segoe UI" pitchFamily="34" charset="0"/>
              </a:rPr>
              <a:t>客户经理管理</a:t>
            </a:r>
            <a:endParaRPr kumimoji="0" lang="en-US" sz="1066" b="0" i="0" u="none" strike="noStrike" kern="0" cap="none" spc="-51" normalizeH="0" baseline="0" noProof="0" dirty="0">
              <a:ln>
                <a:noFill/>
              </a:ln>
              <a:solidFill>
                <a:prstClr val="black"/>
              </a:solidFill>
              <a:effectLst/>
              <a:uLnTx/>
              <a:uFillTx/>
              <a:latin typeface="微软雅黑" pitchFamily="34" charset="-122"/>
              <a:ea typeface="微软雅黑" pitchFamily="34" charset="-122"/>
              <a:cs typeface="Segoe UI" pitchFamily="34" charset="0"/>
            </a:endParaRPr>
          </a:p>
        </p:txBody>
      </p:sp>
      <p:sp>
        <p:nvSpPr>
          <p:cNvPr id="25" name="Rectangle 21"/>
          <p:cNvSpPr/>
          <p:nvPr/>
        </p:nvSpPr>
        <p:spPr bwMode="gray">
          <a:xfrm>
            <a:off x="3563467" y="5126573"/>
            <a:ext cx="1026602" cy="302026"/>
          </a:xfrm>
          <a:prstGeom prst="rect">
            <a:avLst/>
          </a:prstGeom>
          <a:solidFill>
            <a:sysClr val="window" lastClr="FFFFFF"/>
          </a:solidFill>
          <a:ln w="9525" cap="flat" cmpd="sng" algn="ctr">
            <a:noFill/>
            <a:prstDash val="solid"/>
            <a:headEnd type="none" w="med" len="med"/>
            <a:tailEnd type="none" w="med" len="med"/>
          </a:ln>
          <a:effectLst/>
        </p:spPr>
        <p:txBody>
          <a:bodyPr rot="0" spcFirstLastPara="0" vertOverflow="overflow" horzOverflow="overflow" vert="horz" wrap="square" lIns="91404" tIns="45703" rIns="45703" bIns="91404" numCol="1" spcCol="0" rtlCol="0" fromWordArt="0" anchor="ctr" anchorCtr="0" forceAA="0" compatLnSpc="1">
            <a:prstTxWarp prst="textNoShape">
              <a:avLst/>
            </a:prstTxWarp>
            <a:noAutofit/>
          </a:bodyPr>
          <a:lstStyle/>
          <a:p>
            <a:pPr marL="0" marR="0" lvl="0" indent="0" algn="ctr" defTabSz="913719" eaLnBrk="1" fontAlgn="auto" latinLnBrk="0" hangingPunct="1">
              <a:lnSpc>
                <a:spcPct val="100000"/>
              </a:lnSpc>
              <a:spcBef>
                <a:spcPts val="0"/>
              </a:spcBef>
              <a:spcAft>
                <a:spcPts val="0"/>
              </a:spcAft>
              <a:buClrTx/>
              <a:buSzTx/>
              <a:buFontTx/>
              <a:buNone/>
              <a:tabLst/>
              <a:defRPr/>
            </a:pPr>
            <a:r>
              <a:rPr kumimoji="0" lang="zh-CN" altLang="en-US" sz="1066" b="0" i="0" u="none" strike="noStrike" kern="0" cap="none" spc="-51" normalizeH="0" baseline="0" noProof="0" dirty="0">
                <a:ln>
                  <a:noFill/>
                </a:ln>
                <a:solidFill>
                  <a:prstClr val="black"/>
                </a:solidFill>
                <a:effectLst/>
                <a:uLnTx/>
                <a:uFillTx/>
                <a:latin typeface="微软雅黑" pitchFamily="34" charset="-122"/>
                <a:ea typeface="微软雅黑" pitchFamily="34" charset="-122"/>
                <a:cs typeface="Segoe UI" pitchFamily="34" charset="0"/>
              </a:rPr>
              <a:t>授信产品定义</a:t>
            </a:r>
            <a:endParaRPr kumimoji="0" lang="en-US" sz="1066" b="0" i="0" u="none" strike="noStrike" kern="0" cap="none" spc="-51" normalizeH="0" baseline="0" noProof="0" dirty="0">
              <a:ln>
                <a:noFill/>
              </a:ln>
              <a:solidFill>
                <a:prstClr val="black"/>
              </a:solidFill>
              <a:effectLst/>
              <a:uLnTx/>
              <a:uFillTx/>
              <a:latin typeface="微软雅黑" pitchFamily="34" charset="-122"/>
              <a:ea typeface="微软雅黑" pitchFamily="34" charset="-122"/>
              <a:cs typeface="Segoe UI" pitchFamily="34" charset="0"/>
            </a:endParaRPr>
          </a:p>
        </p:txBody>
      </p:sp>
      <p:sp>
        <p:nvSpPr>
          <p:cNvPr id="26" name="Rectangle 21"/>
          <p:cNvSpPr/>
          <p:nvPr/>
        </p:nvSpPr>
        <p:spPr bwMode="gray">
          <a:xfrm>
            <a:off x="3563467" y="5472146"/>
            <a:ext cx="1026602" cy="302026"/>
          </a:xfrm>
          <a:prstGeom prst="rect">
            <a:avLst/>
          </a:prstGeom>
          <a:solidFill>
            <a:sysClr val="window" lastClr="FFFFFF"/>
          </a:solidFill>
          <a:ln w="9525" cap="flat" cmpd="sng" algn="ctr">
            <a:noFill/>
            <a:prstDash val="solid"/>
            <a:headEnd type="none" w="med" len="med"/>
            <a:tailEnd type="none" w="med" len="med"/>
          </a:ln>
          <a:effectLst/>
        </p:spPr>
        <p:txBody>
          <a:bodyPr rot="0" spcFirstLastPara="0" vertOverflow="overflow" horzOverflow="overflow" vert="horz" wrap="square" lIns="91404" tIns="45703" rIns="45703" bIns="91404" numCol="1" spcCol="0" rtlCol="0" fromWordArt="0" anchor="ctr" anchorCtr="0" forceAA="0" compatLnSpc="1">
            <a:prstTxWarp prst="textNoShape">
              <a:avLst/>
            </a:prstTxWarp>
            <a:noAutofit/>
          </a:bodyPr>
          <a:lstStyle/>
          <a:p>
            <a:pPr marL="0" marR="0" lvl="0" indent="0" algn="ctr" defTabSz="913719" eaLnBrk="1" fontAlgn="auto" latinLnBrk="0" hangingPunct="1">
              <a:lnSpc>
                <a:spcPct val="100000"/>
              </a:lnSpc>
              <a:spcBef>
                <a:spcPts val="0"/>
              </a:spcBef>
              <a:spcAft>
                <a:spcPts val="0"/>
              </a:spcAft>
              <a:buClrTx/>
              <a:buSzTx/>
              <a:buFontTx/>
              <a:buNone/>
              <a:tabLst/>
              <a:defRPr/>
            </a:pPr>
            <a:r>
              <a:rPr kumimoji="0" lang="zh-CN" altLang="en-US" sz="1066" b="0" i="0" u="none" strike="noStrike" kern="0" cap="none" spc="-51" normalizeH="0" baseline="0" noProof="0" dirty="0">
                <a:ln>
                  <a:noFill/>
                </a:ln>
                <a:solidFill>
                  <a:prstClr val="black"/>
                </a:solidFill>
                <a:effectLst/>
                <a:uLnTx/>
                <a:uFillTx/>
                <a:latin typeface="微软雅黑" pitchFamily="34" charset="-122"/>
                <a:ea typeface="微软雅黑" pitchFamily="34" charset="-122"/>
                <a:cs typeface="Segoe UI" pitchFamily="34" charset="0"/>
              </a:rPr>
              <a:t>预警参数设置</a:t>
            </a:r>
            <a:endParaRPr kumimoji="0" lang="en-US" sz="1066" b="0" i="0" u="none" strike="noStrike" kern="0" cap="none" spc="-51" normalizeH="0" baseline="0" noProof="0" dirty="0">
              <a:ln>
                <a:noFill/>
              </a:ln>
              <a:solidFill>
                <a:prstClr val="black"/>
              </a:solidFill>
              <a:effectLst/>
              <a:uLnTx/>
              <a:uFillTx/>
              <a:latin typeface="微软雅黑" pitchFamily="34" charset="-122"/>
              <a:ea typeface="微软雅黑" pitchFamily="34" charset="-122"/>
              <a:cs typeface="Segoe UI" pitchFamily="34" charset="0"/>
            </a:endParaRPr>
          </a:p>
        </p:txBody>
      </p:sp>
      <p:sp>
        <p:nvSpPr>
          <p:cNvPr id="27" name="Rectangle 21"/>
          <p:cNvSpPr/>
          <p:nvPr/>
        </p:nvSpPr>
        <p:spPr bwMode="gray">
          <a:xfrm>
            <a:off x="3563467" y="5812298"/>
            <a:ext cx="1026602" cy="302026"/>
          </a:xfrm>
          <a:prstGeom prst="rect">
            <a:avLst/>
          </a:prstGeom>
          <a:solidFill>
            <a:sysClr val="window" lastClr="FFFFFF"/>
          </a:solidFill>
          <a:ln w="9525" cap="flat" cmpd="sng" algn="ctr">
            <a:noFill/>
            <a:prstDash val="solid"/>
            <a:headEnd type="none" w="med" len="med"/>
            <a:tailEnd type="none" w="med" len="med"/>
          </a:ln>
          <a:effectLst/>
        </p:spPr>
        <p:txBody>
          <a:bodyPr rot="0" spcFirstLastPara="0" vertOverflow="overflow" horzOverflow="overflow" vert="horz" wrap="square" lIns="91404" tIns="45703" rIns="45703" bIns="91404" numCol="1" spcCol="0" rtlCol="0" fromWordArt="0" anchor="ctr" anchorCtr="0" forceAA="0" compatLnSpc="1">
            <a:prstTxWarp prst="textNoShape">
              <a:avLst/>
            </a:prstTxWarp>
            <a:noAutofit/>
          </a:bodyPr>
          <a:lstStyle/>
          <a:p>
            <a:pPr marL="0" marR="0" lvl="0" indent="0" algn="ctr" defTabSz="913719" eaLnBrk="1" fontAlgn="auto" latinLnBrk="0" hangingPunct="1">
              <a:lnSpc>
                <a:spcPct val="100000"/>
              </a:lnSpc>
              <a:spcBef>
                <a:spcPts val="0"/>
              </a:spcBef>
              <a:spcAft>
                <a:spcPts val="0"/>
              </a:spcAft>
              <a:buClrTx/>
              <a:buSzTx/>
              <a:buFontTx/>
              <a:buNone/>
              <a:tabLst/>
              <a:defRPr/>
            </a:pPr>
            <a:r>
              <a:rPr kumimoji="0" lang="zh-CN" altLang="en-US" sz="1066" b="0" i="0" u="none" strike="noStrike" kern="0" cap="none" spc="-51" normalizeH="0" baseline="0" noProof="0" dirty="0">
                <a:ln>
                  <a:noFill/>
                </a:ln>
                <a:solidFill>
                  <a:prstClr val="black"/>
                </a:solidFill>
                <a:effectLst/>
                <a:uLnTx/>
                <a:uFillTx/>
                <a:latin typeface="微软雅黑" pitchFamily="34" charset="-122"/>
                <a:ea typeface="微软雅黑" pitchFamily="34" charset="-122"/>
                <a:cs typeface="Segoe UI" pitchFamily="34" charset="0"/>
              </a:rPr>
              <a:t>利率管理</a:t>
            </a:r>
            <a:endParaRPr kumimoji="0" lang="en-US" sz="1066" b="0" i="0" u="none" strike="noStrike" kern="0" cap="none" spc="-51" normalizeH="0" baseline="0" noProof="0" dirty="0">
              <a:ln>
                <a:noFill/>
              </a:ln>
              <a:solidFill>
                <a:prstClr val="black"/>
              </a:solidFill>
              <a:effectLst/>
              <a:uLnTx/>
              <a:uFillTx/>
              <a:latin typeface="微软雅黑" pitchFamily="34" charset="-122"/>
              <a:ea typeface="微软雅黑" pitchFamily="34" charset="-122"/>
              <a:cs typeface="Segoe UI" pitchFamily="34" charset="0"/>
            </a:endParaRPr>
          </a:p>
        </p:txBody>
      </p:sp>
      <p:sp>
        <p:nvSpPr>
          <p:cNvPr id="28" name="Rectangle 21"/>
          <p:cNvSpPr/>
          <p:nvPr/>
        </p:nvSpPr>
        <p:spPr bwMode="gray">
          <a:xfrm>
            <a:off x="4598477" y="5124608"/>
            <a:ext cx="1026602" cy="302026"/>
          </a:xfrm>
          <a:prstGeom prst="rect">
            <a:avLst/>
          </a:prstGeom>
          <a:solidFill>
            <a:sysClr val="window" lastClr="FFFFFF"/>
          </a:solidFill>
          <a:ln w="9525" cap="flat" cmpd="sng" algn="ctr">
            <a:noFill/>
            <a:prstDash val="solid"/>
            <a:headEnd type="none" w="med" len="med"/>
            <a:tailEnd type="none" w="med" len="med"/>
          </a:ln>
          <a:effectLst/>
        </p:spPr>
        <p:txBody>
          <a:bodyPr rot="0" spcFirstLastPara="0" vertOverflow="overflow" horzOverflow="overflow" vert="horz" wrap="square" lIns="91404" tIns="45703" rIns="45703" bIns="91404" numCol="1" spcCol="0" rtlCol="0" fromWordArt="0" anchor="ctr" anchorCtr="0" forceAA="0" compatLnSpc="1">
            <a:prstTxWarp prst="textNoShape">
              <a:avLst/>
            </a:prstTxWarp>
            <a:noAutofit/>
          </a:bodyPr>
          <a:lstStyle/>
          <a:p>
            <a:pPr marL="0" marR="0" lvl="0" indent="0" algn="ctr" defTabSz="913719" eaLnBrk="1" fontAlgn="auto" latinLnBrk="0" hangingPunct="1">
              <a:lnSpc>
                <a:spcPct val="100000"/>
              </a:lnSpc>
              <a:spcBef>
                <a:spcPts val="0"/>
              </a:spcBef>
              <a:spcAft>
                <a:spcPts val="0"/>
              </a:spcAft>
              <a:buClrTx/>
              <a:buSzTx/>
              <a:buFontTx/>
              <a:buNone/>
              <a:tabLst/>
              <a:defRPr/>
            </a:pPr>
            <a:r>
              <a:rPr kumimoji="0" lang="zh-CN" altLang="en-US" sz="1066" b="0" i="0" u="none" strike="noStrike" kern="0" cap="none" spc="-51" normalizeH="0" baseline="0" noProof="0" dirty="0">
                <a:ln>
                  <a:noFill/>
                </a:ln>
                <a:solidFill>
                  <a:prstClr val="black"/>
                </a:solidFill>
                <a:effectLst/>
                <a:uLnTx/>
                <a:uFillTx/>
                <a:latin typeface="微软雅黑" pitchFamily="34" charset="-122"/>
                <a:ea typeface="微软雅黑" pitchFamily="34" charset="-122"/>
                <a:cs typeface="Segoe UI" pitchFamily="34" charset="0"/>
              </a:rPr>
              <a:t>商品目录管理</a:t>
            </a:r>
            <a:endParaRPr kumimoji="0" lang="en-US" sz="1066" b="0" i="0" u="none" strike="noStrike" kern="0" cap="none" spc="-51" normalizeH="0" baseline="0" noProof="0" dirty="0">
              <a:ln>
                <a:noFill/>
              </a:ln>
              <a:solidFill>
                <a:prstClr val="black"/>
              </a:solidFill>
              <a:effectLst/>
              <a:uLnTx/>
              <a:uFillTx/>
              <a:latin typeface="微软雅黑" pitchFamily="34" charset="-122"/>
              <a:ea typeface="微软雅黑" pitchFamily="34" charset="-122"/>
              <a:cs typeface="Segoe UI" pitchFamily="34" charset="0"/>
            </a:endParaRPr>
          </a:p>
        </p:txBody>
      </p:sp>
      <p:sp>
        <p:nvSpPr>
          <p:cNvPr id="29" name="Rectangle 21"/>
          <p:cNvSpPr/>
          <p:nvPr/>
        </p:nvSpPr>
        <p:spPr bwMode="gray">
          <a:xfrm>
            <a:off x="4598475" y="5470182"/>
            <a:ext cx="1026602" cy="302026"/>
          </a:xfrm>
          <a:prstGeom prst="rect">
            <a:avLst/>
          </a:prstGeom>
          <a:solidFill>
            <a:sysClr val="window" lastClr="FFFFFF"/>
          </a:solidFill>
          <a:ln w="9525" cap="flat" cmpd="sng" algn="ctr">
            <a:noFill/>
            <a:prstDash val="solid"/>
            <a:headEnd type="none" w="med" len="med"/>
            <a:tailEnd type="none" w="med" len="med"/>
          </a:ln>
          <a:effectLst/>
        </p:spPr>
        <p:txBody>
          <a:bodyPr rot="0" spcFirstLastPara="0" vertOverflow="overflow" horzOverflow="overflow" vert="horz" wrap="square" lIns="91404" tIns="45703" rIns="45703" bIns="91404" numCol="1" spcCol="0" rtlCol="0" fromWordArt="0" anchor="ctr" anchorCtr="0" forceAA="0" compatLnSpc="1">
            <a:prstTxWarp prst="textNoShape">
              <a:avLst/>
            </a:prstTxWarp>
            <a:noAutofit/>
          </a:bodyPr>
          <a:lstStyle/>
          <a:p>
            <a:pPr marL="0" marR="0" lvl="0" indent="0" algn="ctr" defTabSz="913719" eaLnBrk="1" fontAlgn="auto" latinLnBrk="0" hangingPunct="1">
              <a:lnSpc>
                <a:spcPct val="100000"/>
              </a:lnSpc>
              <a:spcBef>
                <a:spcPts val="0"/>
              </a:spcBef>
              <a:spcAft>
                <a:spcPts val="0"/>
              </a:spcAft>
              <a:buClrTx/>
              <a:buSzTx/>
              <a:buFontTx/>
              <a:buNone/>
              <a:tabLst/>
              <a:defRPr/>
            </a:pPr>
            <a:r>
              <a:rPr kumimoji="0" lang="zh-CN" altLang="en-US" sz="1066" b="0" i="0" u="none" strike="noStrike" kern="0" cap="none" spc="-51" normalizeH="0" baseline="0" noProof="0" dirty="0">
                <a:ln>
                  <a:noFill/>
                </a:ln>
                <a:solidFill>
                  <a:prstClr val="black"/>
                </a:solidFill>
                <a:effectLst/>
                <a:uLnTx/>
                <a:uFillTx/>
                <a:latin typeface="微软雅黑" pitchFamily="34" charset="-122"/>
                <a:ea typeface="微软雅黑" pitchFamily="34" charset="-122"/>
                <a:cs typeface="Segoe UI" pitchFamily="34" charset="0"/>
              </a:rPr>
              <a:t>检查参数设置</a:t>
            </a:r>
            <a:endParaRPr kumimoji="0" lang="en-US" sz="1066" b="0" i="0" u="none" strike="noStrike" kern="0" cap="none" spc="-51" normalizeH="0" baseline="0" noProof="0" dirty="0">
              <a:ln>
                <a:noFill/>
              </a:ln>
              <a:solidFill>
                <a:prstClr val="black"/>
              </a:solidFill>
              <a:effectLst/>
              <a:uLnTx/>
              <a:uFillTx/>
              <a:latin typeface="微软雅黑" pitchFamily="34" charset="-122"/>
              <a:ea typeface="微软雅黑" pitchFamily="34" charset="-122"/>
              <a:cs typeface="Segoe UI" pitchFamily="34" charset="0"/>
            </a:endParaRPr>
          </a:p>
        </p:txBody>
      </p:sp>
      <p:sp>
        <p:nvSpPr>
          <p:cNvPr id="30" name="Rectangle 21"/>
          <p:cNvSpPr/>
          <p:nvPr/>
        </p:nvSpPr>
        <p:spPr bwMode="gray">
          <a:xfrm>
            <a:off x="4598475" y="5810334"/>
            <a:ext cx="1026602" cy="302026"/>
          </a:xfrm>
          <a:prstGeom prst="rect">
            <a:avLst/>
          </a:prstGeom>
          <a:solidFill>
            <a:sysClr val="window" lastClr="FFFFFF"/>
          </a:solidFill>
          <a:ln w="9525" cap="flat" cmpd="sng" algn="ctr">
            <a:noFill/>
            <a:prstDash val="solid"/>
            <a:headEnd type="none" w="med" len="med"/>
            <a:tailEnd type="none" w="med" len="med"/>
          </a:ln>
          <a:effectLst/>
        </p:spPr>
        <p:txBody>
          <a:bodyPr rot="0" spcFirstLastPara="0" vertOverflow="overflow" horzOverflow="overflow" vert="horz" wrap="square" lIns="91404" tIns="45703" rIns="45703" bIns="91404" numCol="1" spcCol="0" rtlCol="0" fromWordArt="0" anchor="ctr" anchorCtr="0" forceAA="0" compatLnSpc="1">
            <a:prstTxWarp prst="textNoShape">
              <a:avLst/>
            </a:prstTxWarp>
            <a:noAutofit/>
          </a:bodyPr>
          <a:lstStyle/>
          <a:p>
            <a:pPr marL="0" marR="0" lvl="0" indent="0" algn="ctr" defTabSz="913719" eaLnBrk="1" fontAlgn="auto" latinLnBrk="0" hangingPunct="1">
              <a:lnSpc>
                <a:spcPct val="100000"/>
              </a:lnSpc>
              <a:spcBef>
                <a:spcPts val="0"/>
              </a:spcBef>
              <a:spcAft>
                <a:spcPts val="0"/>
              </a:spcAft>
              <a:buClrTx/>
              <a:buSzTx/>
              <a:buFontTx/>
              <a:buNone/>
              <a:tabLst/>
              <a:defRPr/>
            </a:pPr>
            <a:r>
              <a:rPr kumimoji="0" lang="zh-CN" altLang="en-US" sz="1066" b="0" i="0" u="none" strike="noStrike" kern="0" cap="none" spc="-51" normalizeH="0" baseline="0" noProof="0" dirty="0">
                <a:ln>
                  <a:noFill/>
                </a:ln>
                <a:solidFill>
                  <a:prstClr val="black"/>
                </a:solidFill>
                <a:effectLst/>
                <a:uLnTx/>
                <a:uFillTx/>
                <a:latin typeface="微软雅黑" pitchFamily="34" charset="-122"/>
                <a:ea typeface="微软雅黑" pitchFamily="34" charset="-122"/>
                <a:cs typeface="Segoe UI" pitchFamily="34" charset="0"/>
              </a:rPr>
              <a:t>汇率管理</a:t>
            </a:r>
            <a:endParaRPr kumimoji="0" lang="en-US" sz="1066" b="0" i="0" u="none" strike="noStrike" kern="0" cap="none" spc="-51" normalizeH="0" baseline="0" noProof="0" dirty="0">
              <a:ln>
                <a:noFill/>
              </a:ln>
              <a:solidFill>
                <a:prstClr val="black"/>
              </a:solidFill>
              <a:effectLst/>
              <a:uLnTx/>
              <a:uFillTx/>
              <a:latin typeface="微软雅黑" pitchFamily="34" charset="-122"/>
              <a:ea typeface="微软雅黑" pitchFamily="34" charset="-122"/>
              <a:cs typeface="Segoe UI" pitchFamily="34" charset="0"/>
            </a:endParaRPr>
          </a:p>
        </p:txBody>
      </p:sp>
      <p:sp>
        <p:nvSpPr>
          <p:cNvPr id="31" name="Rectangle 21"/>
          <p:cNvSpPr/>
          <p:nvPr/>
        </p:nvSpPr>
        <p:spPr bwMode="gray">
          <a:xfrm>
            <a:off x="5872282" y="5126573"/>
            <a:ext cx="1026602" cy="302026"/>
          </a:xfrm>
          <a:prstGeom prst="rect">
            <a:avLst/>
          </a:prstGeom>
          <a:solidFill>
            <a:sysClr val="window" lastClr="FFFFFF"/>
          </a:solidFill>
          <a:ln w="9525" cap="flat" cmpd="sng" algn="ctr">
            <a:noFill/>
            <a:prstDash val="solid"/>
            <a:headEnd type="none" w="med" len="med"/>
            <a:tailEnd type="none" w="med" len="med"/>
          </a:ln>
          <a:effectLst/>
        </p:spPr>
        <p:txBody>
          <a:bodyPr rot="0" spcFirstLastPara="0" vertOverflow="overflow" horzOverflow="overflow" vert="horz" wrap="square" lIns="91404" tIns="45703" rIns="45703" bIns="91404" numCol="1" spcCol="0" rtlCol="0" fromWordArt="0" anchor="ctr" anchorCtr="0" forceAA="0" compatLnSpc="1">
            <a:prstTxWarp prst="textNoShape">
              <a:avLst/>
            </a:prstTxWarp>
            <a:noAutofit/>
          </a:bodyPr>
          <a:lstStyle/>
          <a:p>
            <a:pPr marL="0" marR="0" lvl="0" indent="0" algn="ctr" defTabSz="913719" eaLnBrk="1" fontAlgn="auto" latinLnBrk="0" hangingPunct="1">
              <a:lnSpc>
                <a:spcPct val="100000"/>
              </a:lnSpc>
              <a:spcBef>
                <a:spcPts val="0"/>
              </a:spcBef>
              <a:spcAft>
                <a:spcPts val="0"/>
              </a:spcAft>
              <a:buClrTx/>
              <a:buSzTx/>
              <a:buFontTx/>
              <a:buNone/>
              <a:tabLst/>
              <a:defRPr/>
            </a:pPr>
            <a:r>
              <a:rPr kumimoji="0" lang="zh-CN" altLang="en-US" sz="1066" b="0" i="0" u="none" strike="noStrike" kern="0" cap="none" spc="-51" normalizeH="0" baseline="0" noProof="0" dirty="0">
                <a:ln>
                  <a:noFill/>
                </a:ln>
                <a:solidFill>
                  <a:prstClr val="black"/>
                </a:solidFill>
                <a:effectLst/>
                <a:uLnTx/>
                <a:uFillTx/>
                <a:latin typeface="微软雅黑" pitchFamily="34" charset="-122"/>
                <a:ea typeface="微软雅黑" pitchFamily="34" charset="-122"/>
                <a:cs typeface="Segoe UI" pitchFamily="34" charset="0"/>
              </a:rPr>
              <a:t>业务产品定义</a:t>
            </a:r>
            <a:endParaRPr kumimoji="0" lang="en-US" sz="1066" b="0" i="0" u="none" strike="noStrike" kern="0" cap="none" spc="-51" normalizeH="0" baseline="0" noProof="0" dirty="0">
              <a:ln>
                <a:noFill/>
              </a:ln>
              <a:solidFill>
                <a:prstClr val="black"/>
              </a:solidFill>
              <a:effectLst/>
              <a:uLnTx/>
              <a:uFillTx/>
              <a:latin typeface="微软雅黑" pitchFamily="34" charset="-122"/>
              <a:ea typeface="微软雅黑" pitchFamily="34" charset="-122"/>
              <a:cs typeface="Segoe UI" pitchFamily="34" charset="0"/>
            </a:endParaRPr>
          </a:p>
        </p:txBody>
      </p:sp>
      <p:sp>
        <p:nvSpPr>
          <p:cNvPr id="32" name="Rectangle 21"/>
          <p:cNvSpPr/>
          <p:nvPr/>
        </p:nvSpPr>
        <p:spPr bwMode="gray">
          <a:xfrm>
            <a:off x="5872282" y="5472146"/>
            <a:ext cx="1026602" cy="302026"/>
          </a:xfrm>
          <a:prstGeom prst="rect">
            <a:avLst/>
          </a:prstGeom>
          <a:solidFill>
            <a:sysClr val="window" lastClr="FFFFFF"/>
          </a:solidFill>
          <a:ln w="9525" cap="flat" cmpd="sng" algn="ctr">
            <a:noFill/>
            <a:prstDash val="solid"/>
            <a:headEnd type="none" w="med" len="med"/>
            <a:tailEnd type="none" w="med" len="med"/>
          </a:ln>
          <a:effectLst/>
        </p:spPr>
        <p:txBody>
          <a:bodyPr rot="0" spcFirstLastPara="0" vertOverflow="overflow" horzOverflow="overflow" vert="horz" wrap="square" lIns="91404" tIns="45703" rIns="45703" bIns="91404" numCol="1" spcCol="0" rtlCol="0" fromWordArt="0" anchor="ctr" anchorCtr="0" forceAA="0" compatLnSpc="1">
            <a:prstTxWarp prst="textNoShape">
              <a:avLst/>
            </a:prstTxWarp>
            <a:noAutofit/>
          </a:bodyPr>
          <a:lstStyle/>
          <a:p>
            <a:pPr marL="0" marR="0" lvl="0" indent="0" algn="ctr" defTabSz="913719" eaLnBrk="1" fontAlgn="auto" latinLnBrk="0" hangingPunct="1">
              <a:lnSpc>
                <a:spcPct val="100000"/>
              </a:lnSpc>
              <a:spcBef>
                <a:spcPts val="0"/>
              </a:spcBef>
              <a:spcAft>
                <a:spcPts val="0"/>
              </a:spcAft>
              <a:buClrTx/>
              <a:buSzTx/>
              <a:buFontTx/>
              <a:buNone/>
              <a:tabLst/>
              <a:defRPr/>
            </a:pPr>
            <a:r>
              <a:rPr kumimoji="0" lang="zh-CN" altLang="en-US" sz="1066" b="0" i="0" u="none" strike="noStrike" kern="0" cap="none" spc="-51" normalizeH="0" baseline="0" noProof="0" dirty="0">
                <a:ln>
                  <a:noFill/>
                </a:ln>
                <a:solidFill>
                  <a:prstClr val="black"/>
                </a:solidFill>
                <a:effectLst/>
                <a:uLnTx/>
                <a:uFillTx/>
                <a:latin typeface="微软雅黑" pitchFamily="34" charset="-122"/>
                <a:ea typeface="微软雅黑" pitchFamily="34" charset="-122"/>
                <a:cs typeface="Segoe UI" pitchFamily="34" charset="0"/>
              </a:rPr>
              <a:t>客户准入规则</a:t>
            </a:r>
            <a:endParaRPr kumimoji="0" lang="en-US" sz="1066" b="0" i="0" u="none" strike="noStrike" kern="0" cap="none" spc="-51" normalizeH="0" baseline="0" noProof="0" dirty="0">
              <a:ln>
                <a:noFill/>
              </a:ln>
              <a:solidFill>
                <a:prstClr val="black"/>
              </a:solidFill>
              <a:effectLst/>
              <a:uLnTx/>
              <a:uFillTx/>
              <a:latin typeface="微软雅黑" pitchFamily="34" charset="-122"/>
              <a:ea typeface="微软雅黑" pitchFamily="34" charset="-122"/>
              <a:cs typeface="Segoe UI" pitchFamily="34" charset="0"/>
            </a:endParaRPr>
          </a:p>
        </p:txBody>
      </p:sp>
      <p:sp>
        <p:nvSpPr>
          <p:cNvPr id="33" name="Rectangle 21"/>
          <p:cNvSpPr/>
          <p:nvPr/>
        </p:nvSpPr>
        <p:spPr bwMode="gray">
          <a:xfrm>
            <a:off x="5872282" y="5812298"/>
            <a:ext cx="1026602" cy="302026"/>
          </a:xfrm>
          <a:prstGeom prst="rect">
            <a:avLst/>
          </a:prstGeom>
          <a:solidFill>
            <a:sysClr val="window" lastClr="FFFFFF"/>
          </a:solidFill>
          <a:ln w="9525" cap="flat" cmpd="sng" algn="ctr">
            <a:noFill/>
            <a:prstDash val="solid"/>
            <a:headEnd type="none" w="med" len="med"/>
            <a:tailEnd type="none" w="med" len="med"/>
          </a:ln>
          <a:effectLst/>
        </p:spPr>
        <p:txBody>
          <a:bodyPr rot="0" spcFirstLastPara="0" vertOverflow="overflow" horzOverflow="overflow" vert="horz" wrap="square" lIns="91404" tIns="45703" rIns="45703" bIns="91404" numCol="1" spcCol="0" rtlCol="0" fromWordArt="0" anchor="ctr" anchorCtr="0" forceAA="0" compatLnSpc="1">
            <a:prstTxWarp prst="textNoShape">
              <a:avLst/>
            </a:prstTxWarp>
            <a:noAutofit/>
          </a:bodyPr>
          <a:lstStyle/>
          <a:p>
            <a:pPr marL="0" marR="0" lvl="0" indent="0" algn="ctr" defTabSz="913719" eaLnBrk="1" fontAlgn="auto" latinLnBrk="0" hangingPunct="1">
              <a:lnSpc>
                <a:spcPct val="100000"/>
              </a:lnSpc>
              <a:spcBef>
                <a:spcPts val="0"/>
              </a:spcBef>
              <a:spcAft>
                <a:spcPts val="0"/>
              </a:spcAft>
              <a:buClrTx/>
              <a:buSzTx/>
              <a:buFontTx/>
              <a:buNone/>
              <a:tabLst/>
              <a:defRPr/>
            </a:pPr>
            <a:r>
              <a:rPr kumimoji="0" lang="zh-CN" altLang="en-US" sz="1066" b="0" i="0" u="none" strike="noStrike" kern="0" cap="none" spc="-51" normalizeH="0" baseline="0" noProof="0" dirty="0">
                <a:ln>
                  <a:noFill/>
                </a:ln>
                <a:solidFill>
                  <a:prstClr val="black"/>
                </a:solidFill>
                <a:effectLst/>
                <a:uLnTx/>
                <a:uFillTx/>
                <a:latin typeface="微软雅黑" pitchFamily="34" charset="-122"/>
                <a:ea typeface="微软雅黑" pitchFamily="34" charset="-122"/>
                <a:cs typeface="Segoe UI" pitchFamily="34" charset="0"/>
              </a:rPr>
              <a:t>计费规则</a:t>
            </a:r>
            <a:endParaRPr kumimoji="0" lang="en-US" sz="1066" b="0" i="0" u="none" strike="noStrike" kern="0" cap="none" spc="-51" normalizeH="0" baseline="0" noProof="0" dirty="0">
              <a:ln>
                <a:noFill/>
              </a:ln>
              <a:solidFill>
                <a:prstClr val="black"/>
              </a:solidFill>
              <a:effectLst/>
              <a:uLnTx/>
              <a:uFillTx/>
              <a:latin typeface="微软雅黑" pitchFamily="34" charset="-122"/>
              <a:ea typeface="微软雅黑" pitchFamily="34" charset="-122"/>
              <a:cs typeface="Segoe UI" pitchFamily="34" charset="0"/>
            </a:endParaRPr>
          </a:p>
        </p:txBody>
      </p:sp>
      <p:sp>
        <p:nvSpPr>
          <p:cNvPr id="34" name="Rectangle 21"/>
          <p:cNvSpPr/>
          <p:nvPr/>
        </p:nvSpPr>
        <p:spPr bwMode="gray">
          <a:xfrm>
            <a:off x="6907292" y="5124608"/>
            <a:ext cx="1026602" cy="302026"/>
          </a:xfrm>
          <a:prstGeom prst="rect">
            <a:avLst/>
          </a:prstGeom>
          <a:solidFill>
            <a:sysClr val="window" lastClr="FFFFFF"/>
          </a:solidFill>
          <a:ln w="9525" cap="flat" cmpd="sng" algn="ctr">
            <a:noFill/>
            <a:prstDash val="solid"/>
            <a:headEnd type="none" w="med" len="med"/>
            <a:tailEnd type="none" w="med" len="med"/>
          </a:ln>
          <a:effectLst/>
        </p:spPr>
        <p:txBody>
          <a:bodyPr rot="0" spcFirstLastPara="0" vertOverflow="overflow" horzOverflow="overflow" vert="horz" wrap="square" lIns="91404" tIns="45703" rIns="45703" bIns="91404" numCol="1" spcCol="0" rtlCol="0" fromWordArt="0" anchor="ctr" anchorCtr="0" forceAA="0" compatLnSpc="1">
            <a:prstTxWarp prst="textNoShape">
              <a:avLst/>
            </a:prstTxWarp>
            <a:noAutofit/>
          </a:bodyPr>
          <a:lstStyle/>
          <a:p>
            <a:pPr marL="0" marR="0" lvl="0" indent="0" algn="ctr" defTabSz="913719" eaLnBrk="1" fontAlgn="auto" latinLnBrk="0" hangingPunct="1">
              <a:lnSpc>
                <a:spcPct val="100000"/>
              </a:lnSpc>
              <a:spcBef>
                <a:spcPts val="0"/>
              </a:spcBef>
              <a:spcAft>
                <a:spcPts val="0"/>
              </a:spcAft>
              <a:buClrTx/>
              <a:buSzTx/>
              <a:buFontTx/>
              <a:buNone/>
              <a:tabLst/>
              <a:defRPr/>
            </a:pPr>
            <a:r>
              <a:rPr kumimoji="0" lang="zh-CN" altLang="en-US" sz="1066" b="0" i="0" u="none" strike="noStrike" kern="0" cap="none" spc="-51" normalizeH="0" baseline="0" noProof="0" dirty="0">
                <a:ln>
                  <a:noFill/>
                </a:ln>
                <a:solidFill>
                  <a:prstClr val="black"/>
                </a:solidFill>
                <a:effectLst/>
                <a:uLnTx/>
                <a:uFillTx/>
                <a:latin typeface="微软雅黑" pitchFamily="34" charset="-122"/>
                <a:ea typeface="微软雅黑" pitchFamily="34" charset="-122"/>
                <a:cs typeface="Segoe UI" pitchFamily="34" charset="0"/>
              </a:rPr>
              <a:t>商品准入规则</a:t>
            </a:r>
            <a:endParaRPr kumimoji="0" lang="en-US" sz="1066" b="0" i="0" u="none" strike="noStrike" kern="0" cap="none" spc="-51" normalizeH="0" baseline="0" noProof="0" dirty="0">
              <a:ln>
                <a:noFill/>
              </a:ln>
              <a:solidFill>
                <a:prstClr val="black"/>
              </a:solidFill>
              <a:effectLst/>
              <a:uLnTx/>
              <a:uFillTx/>
              <a:latin typeface="微软雅黑" pitchFamily="34" charset="-122"/>
              <a:ea typeface="微软雅黑" pitchFamily="34" charset="-122"/>
              <a:cs typeface="Segoe UI" pitchFamily="34" charset="0"/>
            </a:endParaRPr>
          </a:p>
        </p:txBody>
      </p:sp>
      <p:sp>
        <p:nvSpPr>
          <p:cNvPr id="35" name="Rectangle 21"/>
          <p:cNvSpPr/>
          <p:nvPr/>
        </p:nvSpPr>
        <p:spPr bwMode="gray">
          <a:xfrm>
            <a:off x="6907291" y="5470182"/>
            <a:ext cx="1026602" cy="302026"/>
          </a:xfrm>
          <a:prstGeom prst="rect">
            <a:avLst/>
          </a:prstGeom>
          <a:solidFill>
            <a:sysClr val="window" lastClr="FFFFFF"/>
          </a:solidFill>
          <a:ln w="9525" cap="flat" cmpd="sng" algn="ctr">
            <a:noFill/>
            <a:prstDash val="solid"/>
            <a:headEnd type="none" w="med" len="med"/>
            <a:tailEnd type="none" w="med" len="med"/>
          </a:ln>
          <a:effectLst/>
        </p:spPr>
        <p:txBody>
          <a:bodyPr rot="0" spcFirstLastPara="0" vertOverflow="overflow" horzOverflow="overflow" vert="horz" wrap="square" lIns="91404" tIns="45703" rIns="45703" bIns="91404" numCol="1" spcCol="0" rtlCol="0" fromWordArt="0" anchor="ctr" anchorCtr="0" forceAA="0" compatLnSpc="1">
            <a:prstTxWarp prst="textNoShape">
              <a:avLst/>
            </a:prstTxWarp>
            <a:noAutofit/>
          </a:bodyPr>
          <a:lstStyle/>
          <a:p>
            <a:pPr marL="0" marR="0" lvl="0" indent="0" algn="ctr" defTabSz="913719" eaLnBrk="1" fontAlgn="auto" latinLnBrk="0" hangingPunct="1">
              <a:lnSpc>
                <a:spcPct val="100000"/>
              </a:lnSpc>
              <a:spcBef>
                <a:spcPts val="0"/>
              </a:spcBef>
              <a:spcAft>
                <a:spcPts val="0"/>
              </a:spcAft>
              <a:buClrTx/>
              <a:buSzTx/>
              <a:buFontTx/>
              <a:buNone/>
              <a:tabLst/>
              <a:defRPr/>
            </a:pPr>
            <a:r>
              <a:rPr kumimoji="0" lang="zh-CN" altLang="en-US" sz="1066" b="0" i="0" u="none" strike="noStrike" kern="0" cap="none" spc="-51" normalizeH="0" baseline="0" noProof="0" dirty="0">
                <a:ln>
                  <a:noFill/>
                </a:ln>
                <a:solidFill>
                  <a:prstClr val="black"/>
                </a:solidFill>
                <a:effectLst/>
                <a:uLnTx/>
                <a:uFillTx/>
                <a:latin typeface="微软雅黑" pitchFamily="34" charset="-122"/>
                <a:ea typeface="微软雅黑" pitchFamily="34" charset="-122"/>
                <a:cs typeface="Segoe UI" pitchFamily="34" charset="0"/>
              </a:rPr>
              <a:t>额度管理规则</a:t>
            </a:r>
            <a:endParaRPr kumimoji="0" lang="en-US" sz="1066" b="0" i="0" u="none" strike="noStrike" kern="0" cap="none" spc="-51" normalizeH="0" baseline="0" noProof="0" dirty="0">
              <a:ln>
                <a:noFill/>
              </a:ln>
              <a:solidFill>
                <a:prstClr val="black"/>
              </a:solidFill>
              <a:effectLst/>
              <a:uLnTx/>
              <a:uFillTx/>
              <a:latin typeface="微软雅黑" pitchFamily="34" charset="-122"/>
              <a:ea typeface="微软雅黑" pitchFamily="34" charset="-122"/>
              <a:cs typeface="Segoe UI" pitchFamily="34" charset="0"/>
            </a:endParaRPr>
          </a:p>
        </p:txBody>
      </p:sp>
      <p:sp>
        <p:nvSpPr>
          <p:cNvPr id="36" name="Rectangle 21"/>
          <p:cNvSpPr/>
          <p:nvPr/>
        </p:nvSpPr>
        <p:spPr bwMode="gray">
          <a:xfrm>
            <a:off x="6907289" y="5810334"/>
            <a:ext cx="1026602" cy="302026"/>
          </a:xfrm>
          <a:prstGeom prst="rect">
            <a:avLst/>
          </a:prstGeom>
          <a:solidFill>
            <a:sysClr val="window" lastClr="FFFFFF"/>
          </a:solidFill>
          <a:ln w="9525" cap="flat" cmpd="sng" algn="ctr">
            <a:noFill/>
            <a:prstDash val="solid"/>
            <a:headEnd type="none" w="med" len="med"/>
            <a:tailEnd type="none" w="med" len="med"/>
          </a:ln>
          <a:effectLst/>
        </p:spPr>
        <p:txBody>
          <a:bodyPr rot="0" spcFirstLastPara="0" vertOverflow="overflow" horzOverflow="overflow" vert="horz" wrap="square" lIns="91404" tIns="45703" rIns="45703" bIns="91404" numCol="1" spcCol="0" rtlCol="0" fromWordArt="0" anchor="ctr" anchorCtr="0" forceAA="0" compatLnSpc="1">
            <a:prstTxWarp prst="textNoShape">
              <a:avLst/>
            </a:prstTxWarp>
            <a:noAutofit/>
          </a:bodyPr>
          <a:lstStyle/>
          <a:p>
            <a:pPr marL="0" marR="0" lvl="0" indent="0" algn="ctr" defTabSz="913719" eaLnBrk="1" fontAlgn="auto" latinLnBrk="0" hangingPunct="1">
              <a:lnSpc>
                <a:spcPct val="100000"/>
              </a:lnSpc>
              <a:spcBef>
                <a:spcPts val="0"/>
              </a:spcBef>
              <a:spcAft>
                <a:spcPts val="0"/>
              </a:spcAft>
              <a:buClrTx/>
              <a:buSzTx/>
              <a:buFontTx/>
              <a:buNone/>
              <a:tabLst/>
              <a:defRPr/>
            </a:pPr>
            <a:r>
              <a:rPr kumimoji="0" lang="zh-CN" altLang="en-US" sz="1066" b="0" i="0" u="none" strike="noStrike" kern="0" cap="none" spc="-51" normalizeH="0" baseline="0" noProof="0" dirty="0">
                <a:ln>
                  <a:noFill/>
                </a:ln>
                <a:solidFill>
                  <a:prstClr val="black"/>
                </a:solidFill>
                <a:effectLst/>
                <a:uLnTx/>
                <a:uFillTx/>
                <a:latin typeface="微软雅黑" pitchFamily="34" charset="-122"/>
                <a:ea typeface="微软雅黑" pitchFamily="34" charset="-122"/>
                <a:cs typeface="Segoe UI" pitchFamily="34" charset="0"/>
              </a:rPr>
              <a:t>业务流程配置</a:t>
            </a:r>
            <a:endParaRPr kumimoji="0" lang="en-US" sz="1066" b="0" i="0" u="none" strike="noStrike" kern="0" cap="none" spc="-51" normalizeH="0" baseline="0" noProof="0" dirty="0">
              <a:ln>
                <a:noFill/>
              </a:ln>
              <a:solidFill>
                <a:prstClr val="black"/>
              </a:solidFill>
              <a:effectLst/>
              <a:uLnTx/>
              <a:uFillTx/>
              <a:latin typeface="微软雅黑" pitchFamily="34" charset="-122"/>
              <a:ea typeface="微软雅黑" pitchFamily="34" charset="-122"/>
              <a:cs typeface="Segoe UI" pitchFamily="34" charset="0"/>
            </a:endParaRPr>
          </a:p>
        </p:txBody>
      </p:sp>
      <p:sp>
        <p:nvSpPr>
          <p:cNvPr id="37" name="Rectangle 21"/>
          <p:cNvSpPr/>
          <p:nvPr/>
        </p:nvSpPr>
        <p:spPr bwMode="gray">
          <a:xfrm>
            <a:off x="8157013" y="5128537"/>
            <a:ext cx="1026602" cy="302026"/>
          </a:xfrm>
          <a:prstGeom prst="rect">
            <a:avLst/>
          </a:prstGeom>
          <a:solidFill>
            <a:sysClr val="window" lastClr="FFFFFF"/>
          </a:solidFill>
          <a:ln w="9525" cap="flat" cmpd="sng" algn="ctr">
            <a:noFill/>
            <a:prstDash val="solid"/>
            <a:headEnd type="none" w="med" len="med"/>
            <a:tailEnd type="none" w="med" len="med"/>
          </a:ln>
          <a:effectLst/>
        </p:spPr>
        <p:txBody>
          <a:bodyPr rot="0" spcFirstLastPara="0" vertOverflow="overflow" horzOverflow="overflow" vert="horz" wrap="square" lIns="91404" tIns="45703" rIns="45703" bIns="91404" numCol="1" spcCol="0" rtlCol="0" fromWordArt="0" anchor="ctr" anchorCtr="0" forceAA="0" compatLnSpc="1">
            <a:prstTxWarp prst="textNoShape">
              <a:avLst/>
            </a:prstTxWarp>
            <a:noAutofit/>
          </a:bodyPr>
          <a:lstStyle/>
          <a:p>
            <a:pPr marL="0" marR="0" lvl="0" indent="0" algn="ctr" defTabSz="913719" eaLnBrk="1" fontAlgn="auto" latinLnBrk="0" hangingPunct="1">
              <a:lnSpc>
                <a:spcPct val="100000"/>
              </a:lnSpc>
              <a:spcBef>
                <a:spcPts val="0"/>
              </a:spcBef>
              <a:spcAft>
                <a:spcPts val="0"/>
              </a:spcAft>
              <a:buClrTx/>
              <a:buSzTx/>
              <a:buFontTx/>
              <a:buNone/>
              <a:tabLst/>
              <a:defRPr/>
            </a:pPr>
            <a:r>
              <a:rPr kumimoji="0" lang="zh-CN" altLang="en-US" sz="1066" b="0" i="0" u="none" strike="noStrike" kern="0" cap="none" spc="-51" normalizeH="0" baseline="0" noProof="0" dirty="0">
                <a:ln>
                  <a:noFill/>
                </a:ln>
                <a:solidFill>
                  <a:prstClr val="black"/>
                </a:solidFill>
                <a:effectLst/>
                <a:uLnTx/>
                <a:uFillTx/>
                <a:latin typeface="微软雅黑" pitchFamily="34" charset="-122"/>
                <a:ea typeface="微软雅黑" pitchFamily="34" charset="-122"/>
                <a:cs typeface="Segoe UI" pitchFamily="34" charset="0"/>
              </a:rPr>
              <a:t>批量管理</a:t>
            </a:r>
            <a:endParaRPr kumimoji="0" lang="en-US" sz="1066" b="0" i="0" u="none" strike="noStrike" kern="0" cap="none" spc="-51" normalizeH="0" baseline="0" noProof="0" dirty="0">
              <a:ln>
                <a:noFill/>
              </a:ln>
              <a:solidFill>
                <a:prstClr val="black"/>
              </a:solidFill>
              <a:effectLst/>
              <a:uLnTx/>
              <a:uFillTx/>
              <a:latin typeface="微软雅黑" pitchFamily="34" charset="-122"/>
              <a:ea typeface="微软雅黑" pitchFamily="34" charset="-122"/>
              <a:cs typeface="Segoe UI" pitchFamily="34" charset="0"/>
            </a:endParaRPr>
          </a:p>
        </p:txBody>
      </p:sp>
      <p:sp>
        <p:nvSpPr>
          <p:cNvPr id="38" name="Rectangle 21"/>
          <p:cNvSpPr/>
          <p:nvPr/>
        </p:nvSpPr>
        <p:spPr bwMode="gray">
          <a:xfrm>
            <a:off x="8157013" y="5474109"/>
            <a:ext cx="1026602" cy="302026"/>
          </a:xfrm>
          <a:prstGeom prst="rect">
            <a:avLst/>
          </a:prstGeom>
          <a:solidFill>
            <a:sysClr val="window" lastClr="FFFFFF"/>
          </a:solidFill>
          <a:ln w="9525" cap="flat" cmpd="sng" algn="ctr">
            <a:noFill/>
            <a:prstDash val="solid"/>
            <a:headEnd type="none" w="med" len="med"/>
            <a:tailEnd type="none" w="med" len="med"/>
          </a:ln>
          <a:effectLst/>
        </p:spPr>
        <p:txBody>
          <a:bodyPr rot="0" spcFirstLastPara="0" vertOverflow="overflow" horzOverflow="overflow" vert="horz" wrap="square" lIns="91404" tIns="45703" rIns="45703" bIns="91404" numCol="1" spcCol="0" rtlCol="0" fromWordArt="0" anchor="ctr" anchorCtr="0" forceAA="0" compatLnSpc="1">
            <a:prstTxWarp prst="textNoShape">
              <a:avLst/>
            </a:prstTxWarp>
            <a:noAutofit/>
          </a:bodyPr>
          <a:lstStyle/>
          <a:p>
            <a:pPr marL="0" marR="0" lvl="0" indent="0" algn="ctr" defTabSz="913719" eaLnBrk="1" fontAlgn="auto" latinLnBrk="0" hangingPunct="1">
              <a:lnSpc>
                <a:spcPct val="100000"/>
              </a:lnSpc>
              <a:spcBef>
                <a:spcPts val="0"/>
              </a:spcBef>
              <a:spcAft>
                <a:spcPts val="0"/>
              </a:spcAft>
              <a:buClrTx/>
              <a:buSzTx/>
              <a:buFontTx/>
              <a:buNone/>
              <a:tabLst/>
              <a:defRPr/>
            </a:pPr>
            <a:r>
              <a:rPr kumimoji="0" lang="zh-CN" altLang="en-US" sz="1066" b="0" i="0" u="none" strike="noStrike" kern="0" cap="none" spc="-51" normalizeH="0" baseline="0" noProof="0" dirty="0">
                <a:ln>
                  <a:noFill/>
                </a:ln>
                <a:solidFill>
                  <a:prstClr val="black"/>
                </a:solidFill>
                <a:effectLst/>
                <a:uLnTx/>
                <a:uFillTx/>
                <a:latin typeface="微软雅黑" pitchFamily="34" charset="-122"/>
                <a:ea typeface="微软雅黑" pitchFamily="34" charset="-122"/>
                <a:cs typeface="Segoe UI" pitchFamily="34" charset="0"/>
              </a:rPr>
              <a:t>日志管理</a:t>
            </a:r>
            <a:endParaRPr kumimoji="0" lang="en-US" sz="1066" b="0" i="0" u="none" strike="noStrike" kern="0" cap="none" spc="-51" normalizeH="0" baseline="0" noProof="0" dirty="0">
              <a:ln>
                <a:noFill/>
              </a:ln>
              <a:solidFill>
                <a:prstClr val="black"/>
              </a:solidFill>
              <a:effectLst/>
              <a:uLnTx/>
              <a:uFillTx/>
              <a:latin typeface="微软雅黑" pitchFamily="34" charset="-122"/>
              <a:ea typeface="微软雅黑" pitchFamily="34" charset="-122"/>
              <a:cs typeface="Segoe UI" pitchFamily="34" charset="0"/>
            </a:endParaRPr>
          </a:p>
        </p:txBody>
      </p:sp>
      <p:sp>
        <p:nvSpPr>
          <p:cNvPr id="39" name="Rectangle 21"/>
          <p:cNvSpPr/>
          <p:nvPr/>
        </p:nvSpPr>
        <p:spPr bwMode="gray">
          <a:xfrm>
            <a:off x="8157013" y="5814262"/>
            <a:ext cx="1026602" cy="302026"/>
          </a:xfrm>
          <a:prstGeom prst="rect">
            <a:avLst/>
          </a:prstGeom>
          <a:solidFill>
            <a:sysClr val="window" lastClr="FFFFFF"/>
          </a:solidFill>
          <a:ln w="9525" cap="flat" cmpd="sng" algn="ctr">
            <a:noFill/>
            <a:prstDash val="solid"/>
            <a:headEnd type="none" w="med" len="med"/>
            <a:tailEnd type="none" w="med" len="med"/>
          </a:ln>
          <a:effectLst/>
        </p:spPr>
        <p:txBody>
          <a:bodyPr rot="0" spcFirstLastPara="0" vertOverflow="overflow" horzOverflow="overflow" vert="horz" wrap="square" lIns="91404" tIns="45703" rIns="45703" bIns="91404" numCol="1" spcCol="0" rtlCol="0" fromWordArt="0" anchor="ctr" anchorCtr="0" forceAA="0" compatLnSpc="1">
            <a:prstTxWarp prst="textNoShape">
              <a:avLst/>
            </a:prstTxWarp>
            <a:noAutofit/>
          </a:bodyPr>
          <a:lstStyle/>
          <a:p>
            <a:pPr marL="0" marR="0" lvl="0" indent="0" algn="ctr" defTabSz="913719" eaLnBrk="1" fontAlgn="auto" latinLnBrk="0" hangingPunct="1">
              <a:lnSpc>
                <a:spcPct val="100000"/>
              </a:lnSpc>
              <a:spcBef>
                <a:spcPts val="0"/>
              </a:spcBef>
              <a:spcAft>
                <a:spcPts val="0"/>
              </a:spcAft>
              <a:buClrTx/>
              <a:buSzTx/>
              <a:buFontTx/>
              <a:buNone/>
              <a:tabLst/>
              <a:defRPr/>
            </a:pPr>
            <a:r>
              <a:rPr kumimoji="0" lang="zh-CN" altLang="en-US" sz="1066" b="0" i="0" u="none" strike="noStrike" kern="0" cap="none" spc="-51" normalizeH="0" baseline="0" noProof="0" dirty="0">
                <a:ln>
                  <a:noFill/>
                </a:ln>
                <a:solidFill>
                  <a:prstClr val="black"/>
                </a:solidFill>
                <a:effectLst/>
                <a:uLnTx/>
                <a:uFillTx/>
                <a:latin typeface="微软雅黑" pitchFamily="34" charset="-122"/>
                <a:ea typeface="微软雅黑" pitchFamily="34" charset="-122"/>
                <a:cs typeface="Segoe UI" pitchFamily="34" charset="0"/>
              </a:rPr>
              <a:t>异常管理</a:t>
            </a:r>
            <a:endParaRPr kumimoji="0" lang="en-US" sz="1066" b="0" i="0" u="none" strike="noStrike" kern="0" cap="none" spc="-51" normalizeH="0" baseline="0" noProof="0" dirty="0">
              <a:ln>
                <a:noFill/>
              </a:ln>
              <a:solidFill>
                <a:prstClr val="black"/>
              </a:solidFill>
              <a:effectLst/>
              <a:uLnTx/>
              <a:uFillTx/>
              <a:latin typeface="微软雅黑" pitchFamily="34" charset="-122"/>
              <a:ea typeface="微软雅黑" pitchFamily="34" charset="-122"/>
              <a:cs typeface="Segoe UI" pitchFamily="34" charset="0"/>
            </a:endParaRPr>
          </a:p>
        </p:txBody>
      </p:sp>
      <p:sp>
        <p:nvSpPr>
          <p:cNvPr id="40" name="Rectangle 21"/>
          <p:cNvSpPr/>
          <p:nvPr/>
        </p:nvSpPr>
        <p:spPr bwMode="gray">
          <a:xfrm>
            <a:off x="9192023" y="5126573"/>
            <a:ext cx="1026602" cy="302026"/>
          </a:xfrm>
          <a:prstGeom prst="rect">
            <a:avLst/>
          </a:prstGeom>
          <a:solidFill>
            <a:sysClr val="window" lastClr="FFFFFF"/>
          </a:solidFill>
          <a:ln w="9525" cap="flat" cmpd="sng" algn="ctr">
            <a:noFill/>
            <a:prstDash val="solid"/>
            <a:headEnd type="none" w="med" len="med"/>
            <a:tailEnd type="none" w="med" len="med"/>
          </a:ln>
          <a:effectLst/>
        </p:spPr>
        <p:txBody>
          <a:bodyPr rot="0" spcFirstLastPara="0" vertOverflow="overflow" horzOverflow="overflow" vert="horz" wrap="square" lIns="91404" tIns="45703" rIns="45703" bIns="91404" numCol="1" spcCol="0" rtlCol="0" fromWordArt="0" anchor="ctr" anchorCtr="0" forceAA="0" compatLnSpc="1">
            <a:prstTxWarp prst="textNoShape">
              <a:avLst/>
            </a:prstTxWarp>
            <a:noAutofit/>
          </a:bodyPr>
          <a:lstStyle/>
          <a:p>
            <a:pPr marL="0" marR="0" lvl="0" indent="0" algn="ctr" defTabSz="913719" eaLnBrk="1" fontAlgn="auto" latinLnBrk="0" hangingPunct="1">
              <a:lnSpc>
                <a:spcPct val="100000"/>
              </a:lnSpc>
              <a:spcBef>
                <a:spcPts val="0"/>
              </a:spcBef>
              <a:spcAft>
                <a:spcPts val="0"/>
              </a:spcAft>
              <a:buClrTx/>
              <a:buSzTx/>
              <a:buFontTx/>
              <a:buNone/>
              <a:tabLst/>
              <a:defRPr/>
            </a:pPr>
            <a:r>
              <a:rPr kumimoji="0" lang="zh-CN" altLang="en-US" sz="1066" b="0" i="0" u="none" strike="noStrike" kern="0" cap="none" spc="-51" normalizeH="0" baseline="0" noProof="0" dirty="0">
                <a:ln>
                  <a:noFill/>
                </a:ln>
                <a:solidFill>
                  <a:prstClr val="black"/>
                </a:solidFill>
                <a:effectLst/>
                <a:uLnTx/>
                <a:uFillTx/>
                <a:latin typeface="微软雅黑" pitchFamily="34" charset="-122"/>
                <a:ea typeface="微软雅黑" pitchFamily="34" charset="-122"/>
                <a:cs typeface="Segoe UI" pitchFamily="34" charset="0"/>
              </a:rPr>
              <a:t>报文管理</a:t>
            </a:r>
            <a:endParaRPr kumimoji="0" lang="en-US" sz="1066" b="0" i="0" u="none" strike="noStrike" kern="0" cap="none" spc="-51" normalizeH="0" baseline="0" noProof="0" dirty="0">
              <a:ln>
                <a:noFill/>
              </a:ln>
              <a:solidFill>
                <a:prstClr val="black"/>
              </a:solidFill>
              <a:effectLst/>
              <a:uLnTx/>
              <a:uFillTx/>
              <a:latin typeface="微软雅黑" pitchFamily="34" charset="-122"/>
              <a:ea typeface="微软雅黑" pitchFamily="34" charset="-122"/>
              <a:cs typeface="Segoe UI" pitchFamily="34" charset="0"/>
            </a:endParaRPr>
          </a:p>
        </p:txBody>
      </p:sp>
      <p:sp>
        <p:nvSpPr>
          <p:cNvPr id="41" name="Rectangle 21"/>
          <p:cNvSpPr/>
          <p:nvPr/>
        </p:nvSpPr>
        <p:spPr bwMode="gray">
          <a:xfrm>
            <a:off x="9192022" y="5472146"/>
            <a:ext cx="1026602" cy="302026"/>
          </a:xfrm>
          <a:prstGeom prst="rect">
            <a:avLst/>
          </a:prstGeom>
          <a:solidFill>
            <a:sysClr val="window" lastClr="FFFFFF"/>
          </a:solidFill>
          <a:ln w="9525" cap="flat" cmpd="sng" algn="ctr">
            <a:noFill/>
            <a:prstDash val="solid"/>
            <a:headEnd type="none" w="med" len="med"/>
            <a:tailEnd type="none" w="med" len="med"/>
          </a:ln>
          <a:effectLst/>
        </p:spPr>
        <p:txBody>
          <a:bodyPr rot="0" spcFirstLastPara="0" vertOverflow="overflow" horzOverflow="overflow" vert="horz" wrap="square" lIns="91404" tIns="45703" rIns="45703" bIns="91404" numCol="1" spcCol="0" rtlCol="0" fromWordArt="0" anchor="ctr" anchorCtr="0" forceAA="0" compatLnSpc="1">
            <a:prstTxWarp prst="textNoShape">
              <a:avLst/>
            </a:prstTxWarp>
            <a:noAutofit/>
          </a:bodyPr>
          <a:lstStyle/>
          <a:p>
            <a:pPr marL="0" marR="0" lvl="0" indent="0" algn="ctr" defTabSz="913719" eaLnBrk="1" fontAlgn="auto" latinLnBrk="0" hangingPunct="1">
              <a:lnSpc>
                <a:spcPct val="100000"/>
              </a:lnSpc>
              <a:spcBef>
                <a:spcPts val="0"/>
              </a:spcBef>
              <a:spcAft>
                <a:spcPts val="0"/>
              </a:spcAft>
              <a:buClrTx/>
              <a:buSzTx/>
              <a:buFontTx/>
              <a:buNone/>
              <a:tabLst/>
              <a:defRPr/>
            </a:pPr>
            <a:r>
              <a:rPr kumimoji="0" lang="zh-CN" altLang="en-US" sz="1066" b="0" i="0" u="none" strike="noStrike" kern="0" cap="none" spc="-51" normalizeH="0" baseline="0" noProof="0" dirty="0">
                <a:ln>
                  <a:noFill/>
                </a:ln>
                <a:solidFill>
                  <a:prstClr val="black"/>
                </a:solidFill>
                <a:effectLst/>
                <a:uLnTx/>
                <a:uFillTx/>
                <a:latin typeface="微软雅黑" pitchFamily="34" charset="-122"/>
                <a:ea typeface="微软雅黑" pitchFamily="34" charset="-122"/>
                <a:cs typeface="Segoe UI" pitchFamily="34" charset="0"/>
              </a:rPr>
              <a:t>系统监控</a:t>
            </a:r>
            <a:endParaRPr kumimoji="0" lang="en-US" sz="1066" b="0" i="0" u="none" strike="noStrike" kern="0" cap="none" spc="-51" normalizeH="0" baseline="0" noProof="0" dirty="0">
              <a:ln>
                <a:noFill/>
              </a:ln>
              <a:solidFill>
                <a:prstClr val="black"/>
              </a:solidFill>
              <a:effectLst/>
              <a:uLnTx/>
              <a:uFillTx/>
              <a:latin typeface="微软雅黑" pitchFamily="34" charset="-122"/>
              <a:ea typeface="微软雅黑" pitchFamily="34" charset="-122"/>
              <a:cs typeface="Segoe UI" pitchFamily="34" charset="0"/>
            </a:endParaRPr>
          </a:p>
        </p:txBody>
      </p:sp>
      <p:sp>
        <p:nvSpPr>
          <p:cNvPr id="42" name="Rectangle 21"/>
          <p:cNvSpPr/>
          <p:nvPr/>
        </p:nvSpPr>
        <p:spPr bwMode="gray">
          <a:xfrm>
            <a:off x="9192020" y="5812298"/>
            <a:ext cx="1026602" cy="302026"/>
          </a:xfrm>
          <a:prstGeom prst="rect">
            <a:avLst/>
          </a:prstGeom>
          <a:solidFill>
            <a:sysClr val="window" lastClr="FFFFFF"/>
          </a:solidFill>
          <a:ln w="9525" cap="flat" cmpd="sng" algn="ctr">
            <a:noFill/>
            <a:prstDash val="solid"/>
            <a:headEnd type="none" w="med" len="med"/>
            <a:tailEnd type="none" w="med" len="med"/>
          </a:ln>
          <a:effectLst/>
        </p:spPr>
        <p:txBody>
          <a:bodyPr rot="0" spcFirstLastPara="0" vertOverflow="overflow" horzOverflow="overflow" vert="horz" wrap="square" lIns="91404" tIns="45703" rIns="45703" bIns="91404" numCol="1" spcCol="0" rtlCol="0" fromWordArt="0" anchor="ctr" anchorCtr="0" forceAA="0" compatLnSpc="1">
            <a:prstTxWarp prst="textNoShape">
              <a:avLst/>
            </a:prstTxWarp>
            <a:noAutofit/>
          </a:bodyPr>
          <a:lstStyle/>
          <a:p>
            <a:pPr marL="0" marR="0" lvl="0" indent="0" algn="ctr" defTabSz="913719" eaLnBrk="1" fontAlgn="auto" latinLnBrk="0" hangingPunct="1">
              <a:lnSpc>
                <a:spcPct val="100000"/>
              </a:lnSpc>
              <a:spcBef>
                <a:spcPts val="0"/>
              </a:spcBef>
              <a:spcAft>
                <a:spcPts val="0"/>
              </a:spcAft>
              <a:buClrTx/>
              <a:buSzTx/>
              <a:buFontTx/>
              <a:buNone/>
              <a:tabLst/>
              <a:defRPr/>
            </a:pPr>
            <a:r>
              <a:rPr kumimoji="0" lang="en-US" altLang="zh-CN" sz="1066" b="0" i="0" u="none" strike="noStrike" kern="0" cap="none" spc="-51" normalizeH="0" baseline="0" noProof="0" dirty="0">
                <a:ln>
                  <a:noFill/>
                </a:ln>
                <a:solidFill>
                  <a:prstClr val="black"/>
                </a:solidFill>
                <a:effectLst/>
                <a:uLnTx/>
                <a:uFillTx/>
                <a:latin typeface="微软雅黑" pitchFamily="34" charset="-122"/>
                <a:ea typeface="微软雅黑" pitchFamily="34" charset="-122"/>
                <a:cs typeface="Segoe UI" pitchFamily="34" charset="0"/>
              </a:rPr>
              <a:t>……</a:t>
            </a:r>
            <a:endParaRPr kumimoji="0" lang="en-US" sz="1066" b="0" i="0" u="none" strike="noStrike" kern="0" cap="none" spc="-51" normalizeH="0" baseline="0" noProof="0" dirty="0">
              <a:ln>
                <a:noFill/>
              </a:ln>
              <a:solidFill>
                <a:prstClr val="black"/>
              </a:solidFill>
              <a:effectLst/>
              <a:uLnTx/>
              <a:uFillTx/>
              <a:latin typeface="微软雅黑" pitchFamily="34" charset="-122"/>
              <a:ea typeface="微软雅黑" pitchFamily="34" charset="-122"/>
              <a:cs typeface="Segoe UI" pitchFamily="34" charset="0"/>
            </a:endParaRPr>
          </a:p>
        </p:txBody>
      </p:sp>
      <p:sp>
        <p:nvSpPr>
          <p:cNvPr id="43" name="Rectangle 21"/>
          <p:cNvSpPr/>
          <p:nvPr/>
        </p:nvSpPr>
        <p:spPr bwMode="gray">
          <a:xfrm>
            <a:off x="1169039" y="4369050"/>
            <a:ext cx="1209984" cy="221740"/>
          </a:xfrm>
          <a:prstGeom prst="rect">
            <a:avLst/>
          </a:prstGeom>
          <a:solidFill>
            <a:sysClr val="window" lastClr="FFFFFF"/>
          </a:solidFill>
          <a:ln w="9525" cap="flat" cmpd="sng" algn="ctr">
            <a:noFill/>
            <a:prstDash val="solid"/>
            <a:headEnd type="none" w="med" len="med"/>
            <a:tailEnd type="none" w="med" len="med"/>
          </a:ln>
          <a:effectLst/>
        </p:spPr>
        <p:txBody>
          <a:bodyPr rot="0" spcFirstLastPara="0" vertOverflow="overflow" horzOverflow="overflow" vert="horz" wrap="square" lIns="91404" tIns="45703" rIns="45703" bIns="91404" numCol="1" spcCol="0" rtlCol="0" fromWordArt="0" anchor="ctr" anchorCtr="0" forceAA="0" compatLnSpc="1">
            <a:prstTxWarp prst="textNoShape">
              <a:avLst/>
            </a:prstTxWarp>
            <a:noAutofit/>
          </a:bodyPr>
          <a:lstStyle/>
          <a:p>
            <a:pPr marL="0" marR="0" lvl="0" indent="0" algn="ctr" defTabSz="913719" eaLnBrk="1" fontAlgn="auto" latinLnBrk="0" hangingPunct="1">
              <a:lnSpc>
                <a:spcPct val="100000"/>
              </a:lnSpc>
              <a:spcBef>
                <a:spcPts val="0"/>
              </a:spcBef>
              <a:spcAft>
                <a:spcPts val="0"/>
              </a:spcAft>
              <a:buClrTx/>
              <a:buSzTx/>
              <a:buFontTx/>
              <a:buNone/>
              <a:tabLst/>
              <a:defRPr/>
            </a:pPr>
            <a:r>
              <a:rPr kumimoji="0" lang="zh-CN" altLang="en-US" sz="1066" b="0" i="0" u="none" strike="noStrike" kern="0" cap="none" spc="-51" normalizeH="0" baseline="0" noProof="0" dirty="0">
                <a:ln>
                  <a:noFill/>
                </a:ln>
                <a:solidFill>
                  <a:prstClr val="black"/>
                </a:solidFill>
                <a:effectLst/>
                <a:uLnTx/>
                <a:uFillTx/>
                <a:latin typeface="微软雅黑" pitchFamily="34" charset="-122"/>
                <a:ea typeface="微软雅黑" pitchFamily="34" charset="-122"/>
                <a:cs typeface="Segoe UI" pitchFamily="34" charset="0"/>
              </a:rPr>
              <a:t>对公客户管理</a:t>
            </a:r>
            <a:endParaRPr kumimoji="0" lang="en-US" sz="1066" b="0" i="0" u="none" strike="noStrike" kern="0" cap="none" spc="-51" normalizeH="0" baseline="0" noProof="0" dirty="0">
              <a:ln>
                <a:noFill/>
              </a:ln>
              <a:solidFill>
                <a:prstClr val="black"/>
              </a:solidFill>
              <a:effectLst/>
              <a:uLnTx/>
              <a:uFillTx/>
              <a:latin typeface="微软雅黑" pitchFamily="34" charset="-122"/>
              <a:ea typeface="微软雅黑" pitchFamily="34" charset="-122"/>
              <a:cs typeface="Segoe UI" pitchFamily="34" charset="0"/>
            </a:endParaRPr>
          </a:p>
        </p:txBody>
      </p:sp>
      <p:sp>
        <p:nvSpPr>
          <p:cNvPr id="44" name="Rectangle 21"/>
          <p:cNvSpPr/>
          <p:nvPr/>
        </p:nvSpPr>
        <p:spPr bwMode="gray">
          <a:xfrm>
            <a:off x="2373402" y="4369050"/>
            <a:ext cx="1209984" cy="221740"/>
          </a:xfrm>
          <a:prstGeom prst="rect">
            <a:avLst/>
          </a:prstGeom>
          <a:solidFill>
            <a:sysClr val="window" lastClr="FFFFFF"/>
          </a:solidFill>
          <a:ln w="9525" cap="flat" cmpd="sng" algn="ctr">
            <a:noFill/>
            <a:prstDash val="solid"/>
            <a:headEnd type="none" w="med" len="med"/>
            <a:tailEnd type="none" w="med" len="med"/>
          </a:ln>
          <a:effectLst/>
        </p:spPr>
        <p:txBody>
          <a:bodyPr rot="0" spcFirstLastPara="0" vertOverflow="overflow" horzOverflow="overflow" vert="horz" wrap="square" lIns="91404" tIns="45703" rIns="45703" bIns="91404" numCol="1" spcCol="0" rtlCol="0" fromWordArt="0" anchor="ctr" anchorCtr="0" forceAA="0" compatLnSpc="1">
            <a:prstTxWarp prst="textNoShape">
              <a:avLst/>
            </a:prstTxWarp>
            <a:noAutofit/>
          </a:bodyPr>
          <a:lstStyle/>
          <a:p>
            <a:pPr marL="0" marR="0" lvl="0" indent="0" algn="ctr" defTabSz="913719" eaLnBrk="1" fontAlgn="auto" latinLnBrk="0" hangingPunct="1">
              <a:lnSpc>
                <a:spcPct val="100000"/>
              </a:lnSpc>
              <a:spcBef>
                <a:spcPts val="0"/>
              </a:spcBef>
              <a:spcAft>
                <a:spcPts val="0"/>
              </a:spcAft>
              <a:buClrTx/>
              <a:buSzTx/>
              <a:buFontTx/>
              <a:buNone/>
              <a:tabLst/>
              <a:defRPr/>
            </a:pPr>
            <a:r>
              <a:rPr kumimoji="0" lang="zh-CN" altLang="en-US" sz="1066" b="0" i="0" u="none" strike="noStrike" kern="0" cap="none" spc="-51" normalizeH="0" baseline="0" noProof="0" dirty="0">
                <a:ln>
                  <a:noFill/>
                </a:ln>
                <a:solidFill>
                  <a:prstClr val="black"/>
                </a:solidFill>
                <a:effectLst/>
                <a:uLnTx/>
                <a:uFillTx/>
                <a:latin typeface="微软雅黑" pitchFamily="34" charset="-122"/>
                <a:ea typeface="微软雅黑" pitchFamily="34" charset="-122"/>
                <a:cs typeface="Segoe UI" pitchFamily="34" charset="0"/>
              </a:rPr>
              <a:t>业务权限管理</a:t>
            </a:r>
            <a:endParaRPr kumimoji="0" lang="en-US" sz="1066" b="0" i="0" u="none" strike="noStrike" kern="0" cap="none" spc="-51" normalizeH="0" baseline="0" noProof="0" dirty="0">
              <a:ln>
                <a:noFill/>
              </a:ln>
              <a:solidFill>
                <a:prstClr val="black"/>
              </a:solidFill>
              <a:effectLst/>
              <a:uLnTx/>
              <a:uFillTx/>
              <a:latin typeface="微软雅黑" pitchFamily="34" charset="-122"/>
              <a:ea typeface="微软雅黑" pitchFamily="34" charset="-122"/>
              <a:cs typeface="Segoe UI" pitchFamily="34" charset="0"/>
            </a:endParaRPr>
          </a:p>
        </p:txBody>
      </p:sp>
      <p:sp>
        <p:nvSpPr>
          <p:cNvPr id="45" name="Rectangle 21"/>
          <p:cNvSpPr/>
          <p:nvPr/>
        </p:nvSpPr>
        <p:spPr bwMode="gray">
          <a:xfrm>
            <a:off x="3577766" y="4369776"/>
            <a:ext cx="1209984" cy="221740"/>
          </a:xfrm>
          <a:prstGeom prst="rect">
            <a:avLst/>
          </a:prstGeom>
          <a:solidFill>
            <a:sysClr val="window" lastClr="FFFFFF"/>
          </a:solidFill>
          <a:ln w="9525" cap="flat" cmpd="sng" algn="ctr">
            <a:noFill/>
            <a:prstDash val="solid"/>
            <a:headEnd type="none" w="med" len="med"/>
            <a:tailEnd type="none" w="med" len="med"/>
          </a:ln>
          <a:effectLst/>
        </p:spPr>
        <p:txBody>
          <a:bodyPr rot="0" spcFirstLastPara="0" vertOverflow="overflow" horzOverflow="overflow" vert="horz" wrap="square" lIns="91404" tIns="45703" rIns="45703" bIns="91404" numCol="1" spcCol="0" rtlCol="0" fromWordArt="0" anchor="ctr" anchorCtr="0" forceAA="0" compatLnSpc="1">
            <a:prstTxWarp prst="textNoShape">
              <a:avLst/>
            </a:prstTxWarp>
            <a:noAutofit/>
          </a:bodyPr>
          <a:lstStyle/>
          <a:p>
            <a:pPr marL="0" marR="0" lvl="0" indent="0" algn="ctr" defTabSz="913719" eaLnBrk="1" fontAlgn="auto" latinLnBrk="0" hangingPunct="1">
              <a:lnSpc>
                <a:spcPct val="100000"/>
              </a:lnSpc>
              <a:spcBef>
                <a:spcPts val="0"/>
              </a:spcBef>
              <a:spcAft>
                <a:spcPts val="0"/>
              </a:spcAft>
              <a:buClrTx/>
              <a:buSzTx/>
              <a:buFontTx/>
              <a:buNone/>
              <a:tabLst/>
              <a:defRPr/>
            </a:pPr>
            <a:r>
              <a:rPr kumimoji="0" lang="zh-CN" altLang="en-US" sz="1066" b="0" i="0" u="none" strike="noStrike" kern="0" cap="none" spc="-51" normalizeH="0" baseline="0" noProof="0" dirty="0">
                <a:ln>
                  <a:noFill/>
                </a:ln>
                <a:solidFill>
                  <a:prstClr val="black"/>
                </a:solidFill>
                <a:effectLst/>
                <a:uLnTx/>
                <a:uFillTx/>
                <a:latin typeface="微软雅黑" pitchFamily="34" charset="-122"/>
                <a:ea typeface="微软雅黑" pitchFamily="34" charset="-122"/>
                <a:cs typeface="Segoe UI" pitchFamily="34" charset="0"/>
              </a:rPr>
              <a:t>监管公司管理</a:t>
            </a:r>
            <a:endParaRPr kumimoji="0" lang="en-US" sz="1066" b="0" i="0" u="none" strike="noStrike" kern="0" cap="none" spc="-51" normalizeH="0" baseline="0" noProof="0" dirty="0">
              <a:ln>
                <a:noFill/>
              </a:ln>
              <a:solidFill>
                <a:prstClr val="black"/>
              </a:solidFill>
              <a:effectLst/>
              <a:uLnTx/>
              <a:uFillTx/>
              <a:latin typeface="微软雅黑" pitchFamily="34" charset="-122"/>
              <a:ea typeface="微软雅黑" pitchFamily="34" charset="-122"/>
              <a:cs typeface="Segoe UI" pitchFamily="34" charset="0"/>
            </a:endParaRPr>
          </a:p>
        </p:txBody>
      </p:sp>
      <p:sp>
        <p:nvSpPr>
          <p:cNvPr id="46" name="Rectangle 21"/>
          <p:cNvSpPr/>
          <p:nvPr/>
        </p:nvSpPr>
        <p:spPr bwMode="gray">
          <a:xfrm>
            <a:off x="4782128" y="4362215"/>
            <a:ext cx="1270893" cy="221740"/>
          </a:xfrm>
          <a:prstGeom prst="rect">
            <a:avLst/>
          </a:prstGeom>
          <a:solidFill>
            <a:sysClr val="window" lastClr="FFFFFF"/>
          </a:solidFill>
          <a:ln w="9525" cap="flat" cmpd="sng" algn="ctr">
            <a:noFill/>
            <a:prstDash val="solid"/>
            <a:headEnd type="none" w="med" len="med"/>
            <a:tailEnd type="none" w="med" len="med"/>
          </a:ln>
          <a:effectLst/>
        </p:spPr>
        <p:txBody>
          <a:bodyPr rot="0" spcFirstLastPara="0" vertOverflow="overflow" horzOverflow="overflow" vert="horz" wrap="square" lIns="91404" tIns="45703" rIns="45703" bIns="91404" numCol="1" spcCol="0" rtlCol="0" fromWordArt="0" anchor="ctr" anchorCtr="0" forceAA="0" compatLnSpc="1">
            <a:prstTxWarp prst="textNoShape">
              <a:avLst/>
            </a:prstTxWarp>
            <a:noAutofit/>
          </a:bodyPr>
          <a:lstStyle/>
          <a:p>
            <a:pPr marL="0" marR="0" lvl="0" indent="0" algn="ctr" defTabSz="913719" eaLnBrk="1" fontAlgn="auto" latinLnBrk="0" hangingPunct="1">
              <a:lnSpc>
                <a:spcPct val="100000"/>
              </a:lnSpc>
              <a:spcBef>
                <a:spcPts val="0"/>
              </a:spcBef>
              <a:spcAft>
                <a:spcPts val="0"/>
              </a:spcAft>
              <a:buClrTx/>
              <a:buSzTx/>
              <a:buFontTx/>
              <a:buNone/>
              <a:tabLst/>
              <a:defRPr/>
            </a:pPr>
            <a:r>
              <a:rPr kumimoji="0" lang="zh-CN" altLang="en-US" sz="1066" b="0" i="0" u="none" strike="noStrike" kern="0" cap="none" spc="-51" normalizeH="0" baseline="0" noProof="0" dirty="0">
                <a:ln>
                  <a:noFill/>
                </a:ln>
                <a:solidFill>
                  <a:prstClr val="black"/>
                </a:solidFill>
                <a:effectLst/>
                <a:uLnTx/>
                <a:uFillTx/>
                <a:latin typeface="微软雅黑" pitchFamily="34" charset="-122"/>
                <a:ea typeface="微软雅黑" pitchFamily="34" charset="-122"/>
                <a:cs typeface="Segoe UI" pitchFamily="34" charset="0"/>
              </a:rPr>
              <a:t>监管公司评价准入</a:t>
            </a:r>
            <a:endParaRPr kumimoji="0" lang="en-US" sz="1066" b="0" i="0" u="none" strike="noStrike" kern="0" cap="none" spc="-51" normalizeH="0" baseline="0" noProof="0" dirty="0">
              <a:ln>
                <a:noFill/>
              </a:ln>
              <a:solidFill>
                <a:prstClr val="black"/>
              </a:solidFill>
              <a:effectLst/>
              <a:uLnTx/>
              <a:uFillTx/>
              <a:latin typeface="微软雅黑" pitchFamily="34" charset="-122"/>
              <a:ea typeface="微软雅黑" pitchFamily="34" charset="-122"/>
              <a:cs typeface="Segoe UI" pitchFamily="34" charset="0"/>
            </a:endParaRPr>
          </a:p>
        </p:txBody>
      </p:sp>
      <p:sp>
        <p:nvSpPr>
          <p:cNvPr id="47" name="Rectangle 21"/>
          <p:cNvSpPr/>
          <p:nvPr/>
        </p:nvSpPr>
        <p:spPr bwMode="gray">
          <a:xfrm>
            <a:off x="6047948" y="4362215"/>
            <a:ext cx="1145131" cy="221740"/>
          </a:xfrm>
          <a:prstGeom prst="rect">
            <a:avLst/>
          </a:prstGeom>
          <a:solidFill>
            <a:sysClr val="window" lastClr="FFFFFF"/>
          </a:solidFill>
          <a:ln w="9525" cap="flat" cmpd="sng" algn="ctr">
            <a:noFill/>
            <a:prstDash val="solid"/>
            <a:headEnd type="none" w="med" len="med"/>
            <a:tailEnd type="none" w="med" len="med"/>
          </a:ln>
          <a:effectLst/>
        </p:spPr>
        <p:txBody>
          <a:bodyPr rot="0" spcFirstLastPara="0" vertOverflow="overflow" horzOverflow="overflow" vert="horz" wrap="square" lIns="91404" tIns="45703" rIns="45703" bIns="91404" numCol="1" spcCol="0" rtlCol="0" fromWordArt="0" anchor="ctr" anchorCtr="0" forceAA="0" compatLnSpc="1">
            <a:prstTxWarp prst="textNoShape">
              <a:avLst/>
            </a:prstTxWarp>
            <a:noAutofit/>
          </a:bodyPr>
          <a:lstStyle/>
          <a:p>
            <a:pPr marL="0" marR="0" lvl="0" indent="0" algn="ctr" defTabSz="913719" eaLnBrk="1" fontAlgn="auto" latinLnBrk="0" hangingPunct="1">
              <a:lnSpc>
                <a:spcPct val="100000"/>
              </a:lnSpc>
              <a:spcBef>
                <a:spcPts val="0"/>
              </a:spcBef>
              <a:spcAft>
                <a:spcPts val="0"/>
              </a:spcAft>
              <a:buClrTx/>
              <a:buSzTx/>
              <a:buFontTx/>
              <a:buNone/>
              <a:tabLst/>
              <a:defRPr/>
            </a:pPr>
            <a:r>
              <a:rPr kumimoji="0" lang="zh-CN" altLang="en-US" sz="1066" b="0" i="0" u="none" strike="noStrike" kern="0" cap="none" spc="-51" normalizeH="0" baseline="0" noProof="0" dirty="0">
                <a:ln>
                  <a:noFill/>
                </a:ln>
                <a:solidFill>
                  <a:prstClr val="black"/>
                </a:solidFill>
                <a:effectLst/>
                <a:uLnTx/>
                <a:uFillTx/>
                <a:latin typeface="微软雅黑" pitchFamily="34" charset="-122"/>
                <a:ea typeface="微软雅黑" pitchFamily="34" charset="-122"/>
                <a:cs typeface="Segoe UI" pitchFamily="34" charset="0"/>
              </a:rPr>
              <a:t>监管额度管理</a:t>
            </a:r>
            <a:endParaRPr kumimoji="0" lang="en-US" sz="1066" b="0" i="0" u="none" strike="noStrike" kern="0" cap="none" spc="-51" normalizeH="0" baseline="0" noProof="0" dirty="0">
              <a:ln>
                <a:noFill/>
              </a:ln>
              <a:solidFill>
                <a:prstClr val="black"/>
              </a:solidFill>
              <a:effectLst/>
              <a:uLnTx/>
              <a:uFillTx/>
              <a:latin typeface="微软雅黑" pitchFamily="34" charset="-122"/>
              <a:ea typeface="微软雅黑" pitchFamily="34" charset="-122"/>
              <a:cs typeface="Segoe UI" pitchFamily="34" charset="0"/>
            </a:endParaRPr>
          </a:p>
        </p:txBody>
      </p:sp>
      <p:sp>
        <p:nvSpPr>
          <p:cNvPr id="48" name="Rectangle 21"/>
          <p:cNvSpPr/>
          <p:nvPr/>
        </p:nvSpPr>
        <p:spPr bwMode="gray">
          <a:xfrm>
            <a:off x="7190855" y="4362943"/>
            <a:ext cx="1209984" cy="221740"/>
          </a:xfrm>
          <a:prstGeom prst="rect">
            <a:avLst/>
          </a:prstGeom>
          <a:solidFill>
            <a:sysClr val="window" lastClr="FFFFFF"/>
          </a:solidFill>
          <a:ln w="9525" cap="flat" cmpd="sng" algn="ctr">
            <a:noFill/>
            <a:prstDash val="solid"/>
            <a:headEnd type="none" w="med" len="med"/>
            <a:tailEnd type="none" w="med" len="med"/>
          </a:ln>
          <a:effectLst/>
        </p:spPr>
        <p:txBody>
          <a:bodyPr rot="0" spcFirstLastPara="0" vertOverflow="overflow" horzOverflow="overflow" vert="horz" wrap="square" lIns="91404" tIns="45703" rIns="45703" bIns="91404" numCol="1" spcCol="0" rtlCol="0" fromWordArt="0" anchor="ctr" anchorCtr="0" forceAA="0" compatLnSpc="1">
            <a:prstTxWarp prst="textNoShape">
              <a:avLst/>
            </a:prstTxWarp>
            <a:noAutofit/>
          </a:bodyPr>
          <a:lstStyle/>
          <a:p>
            <a:pPr marL="0" marR="0" lvl="0" indent="0" algn="ctr" defTabSz="913719" eaLnBrk="1" fontAlgn="auto" latinLnBrk="0" hangingPunct="1">
              <a:lnSpc>
                <a:spcPct val="100000"/>
              </a:lnSpc>
              <a:spcBef>
                <a:spcPts val="0"/>
              </a:spcBef>
              <a:spcAft>
                <a:spcPts val="0"/>
              </a:spcAft>
              <a:buClrTx/>
              <a:buSzTx/>
              <a:buFontTx/>
              <a:buNone/>
              <a:tabLst/>
              <a:defRPr/>
            </a:pPr>
            <a:r>
              <a:rPr kumimoji="0" lang="zh-CN" altLang="en-US" sz="1066" b="0" i="0" u="none" strike="noStrike" kern="0" cap="none" spc="-51" normalizeH="0" baseline="0" noProof="0" dirty="0">
                <a:ln>
                  <a:noFill/>
                </a:ln>
                <a:solidFill>
                  <a:prstClr val="black"/>
                </a:solidFill>
                <a:effectLst/>
                <a:uLnTx/>
                <a:uFillTx/>
                <a:latin typeface="微软雅黑" pitchFamily="34" charset="-122"/>
                <a:ea typeface="微软雅黑" pitchFamily="34" charset="-122"/>
                <a:cs typeface="Segoe UI" pitchFamily="34" charset="0"/>
              </a:rPr>
              <a:t>监管商品目录</a:t>
            </a:r>
            <a:endParaRPr kumimoji="0" lang="en-US" sz="1066" b="0" i="0" u="none" strike="noStrike" kern="0" cap="none" spc="-51" normalizeH="0" baseline="0" noProof="0" dirty="0">
              <a:ln>
                <a:noFill/>
              </a:ln>
              <a:solidFill>
                <a:prstClr val="black"/>
              </a:solidFill>
              <a:effectLst/>
              <a:uLnTx/>
              <a:uFillTx/>
              <a:latin typeface="微软雅黑" pitchFamily="34" charset="-122"/>
              <a:ea typeface="微软雅黑" pitchFamily="34" charset="-122"/>
              <a:cs typeface="Segoe UI" pitchFamily="34" charset="0"/>
            </a:endParaRPr>
          </a:p>
        </p:txBody>
      </p:sp>
      <p:sp>
        <p:nvSpPr>
          <p:cNvPr id="49" name="Rectangle 21"/>
          <p:cNvSpPr/>
          <p:nvPr/>
        </p:nvSpPr>
        <p:spPr bwMode="gray">
          <a:xfrm>
            <a:off x="8395216" y="4362943"/>
            <a:ext cx="1985225" cy="221740"/>
          </a:xfrm>
          <a:prstGeom prst="rect">
            <a:avLst/>
          </a:prstGeom>
          <a:solidFill>
            <a:sysClr val="window" lastClr="FFFFFF"/>
          </a:solidFill>
          <a:ln w="9525" cap="flat" cmpd="sng" algn="ctr">
            <a:noFill/>
            <a:prstDash val="solid"/>
            <a:headEnd type="none" w="med" len="med"/>
            <a:tailEnd type="none" w="med" len="med"/>
          </a:ln>
          <a:effectLst/>
        </p:spPr>
        <p:txBody>
          <a:bodyPr rot="0" spcFirstLastPara="0" vertOverflow="overflow" horzOverflow="overflow" vert="horz" wrap="square" lIns="91404" tIns="45703" rIns="45703" bIns="91404" numCol="1" spcCol="0" rtlCol="0" fromWordArt="0" anchor="ctr" anchorCtr="0" forceAA="0" compatLnSpc="1">
            <a:prstTxWarp prst="textNoShape">
              <a:avLst/>
            </a:prstTxWarp>
            <a:noAutofit/>
          </a:bodyPr>
          <a:lstStyle/>
          <a:p>
            <a:pPr marL="0" marR="0" lvl="0" indent="0" algn="ctr" defTabSz="913719" eaLnBrk="1" fontAlgn="auto" latinLnBrk="0" hangingPunct="1">
              <a:lnSpc>
                <a:spcPct val="100000"/>
              </a:lnSpc>
              <a:spcBef>
                <a:spcPts val="0"/>
              </a:spcBef>
              <a:spcAft>
                <a:spcPts val="0"/>
              </a:spcAft>
              <a:buClrTx/>
              <a:buSzTx/>
              <a:buFontTx/>
              <a:buNone/>
              <a:tabLst/>
              <a:defRPr/>
            </a:pPr>
            <a:r>
              <a:rPr kumimoji="0" lang="zh-CN" altLang="en-US" sz="1066" b="0" i="0" u="none" strike="noStrike" kern="0" cap="none" spc="-51" normalizeH="0" baseline="0" noProof="0" dirty="0">
                <a:ln>
                  <a:noFill/>
                </a:ln>
                <a:solidFill>
                  <a:prstClr val="black"/>
                </a:solidFill>
                <a:effectLst/>
                <a:uLnTx/>
                <a:uFillTx/>
                <a:latin typeface="微软雅黑" pitchFamily="34" charset="-122"/>
                <a:ea typeface="微软雅黑" pitchFamily="34" charset="-122"/>
                <a:cs typeface="Segoe UI" pitchFamily="34" charset="0"/>
              </a:rPr>
              <a:t>客户关系网络管理（建</a:t>
            </a:r>
            <a:r>
              <a:rPr kumimoji="0" lang="en-US" altLang="zh-CN" sz="1066" b="0" i="0" u="none" strike="noStrike" kern="0" cap="none" spc="-51" normalizeH="0" baseline="0" noProof="0" dirty="0">
                <a:ln>
                  <a:noFill/>
                </a:ln>
                <a:solidFill>
                  <a:prstClr val="black"/>
                </a:solidFill>
                <a:effectLst/>
                <a:uLnTx/>
                <a:uFillTx/>
                <a:latin typeface="微软雅黑" pitchFamily="34" charset="-122"/>
                <a:ea typeface="微软雅黑" pitchFamily="34" charset="-122"/>
                <a:cs typeface="Segoe UI" pitchFamily="34" charset="0"/>
              </a:rPr>
              <a:t>/</a:t>
            </a:r>
            <a:r>
              <a:rPr kumimoji="0" lang="zh-CN" altLang="en-US" sz="1066" b="0" i="0" u="none" strike="noStrike" kern="0" cap="none" spc="-51" normalizeH="0" baseline="0" noProof="0" dirty="0">
                <a:ln>
                  <a:noFill/>
                </a:ln>
                <a:solidFill>
                  <a:prstClr val="black"/>
                </a:solidFill>
                <a:effectLst/>
                <a:uLnTx/>
                <a:uFillTx/>
                <a:latin typeface="微软雅黑" pitchFamily="34" charset="-122"/>
                <a:ea typeface="微软雅黑" pitchFamily="34" charset="-122"/>
                <a:cs typeface="Segoe UI" pitchFamily="34" charset="0"/>
              </a:rPr>
              <a:t>入）</a:t>
            </a:r>
            <a:endParaRPr kumimoji="0" lang="en-US" sz="1066" b="0" i="0" u="none" strike="noStrike" kern="0" cap="none" spc="-51" normalizeH="0" baseline="0" noProof="0" dirty="0">
              <a:ln>
                <a:noFill/>
              </a:ln>
              <a:solidFill>
                <a:prstClr val="black"/>
              </a:solidFill>
              <a:effectLst/>
              <a:uLnTx/>
              <a:uFillTx/>
              <a:latin typeface="微软雅黑" pitchFamily="34" charset="-122"/>
              <a:ea typeface="微软雅黑" pitchFamily="34" charset="-122"/>
              <a:cs typeface="Segoe UI" pitchFamily="34" charset="0"/>
            </a:endParaRPr>
          </a:p>
        </p:txBody>
      </p:sp>
      <p:sp>
        <p:nvSpPr>
          <p:cNvPr id="50" name="矩形 49"/>
          <p:cNvSpPr/>
          <p:nvPr/>
        </p:nvSpPr>
        <p:spPr bwMode="auto">
          <a:xfrm>
            <a:off x="1029037" y="3494145"/>
            <a:ext cx="9897553" cy="569433"/>
          </a:xfrm>
          <a:prstGeom prst="rect">
            <a:avLst/>
          </a:prstGeom>
          <a:solidFill>
            <a:srgbClr val="EEECE1">
              <a:lumMod val="90000"/>
            </a:srgbClr>
          </a:solidFill>
          <a:ln w="9525" cap="flat" cmpd="sng" algn="ctr">
            <a:noFill/>
            <a:prstDash val="solid"/>
          </a:ln>
          <a:effectLst/>
        </p:spPr>
        <p:txBody>
          <a:bodyPr/>
          <a:lstStyle/>
          <a:p>
            <a:pPr marL="0" marR="0" lvl="0" indent="0" algn="ctr" defTabSz="1218712" eaLnBrk="1" fontAlgn="auto" latinLnBrk="0" hangingPunct="1">
              <a:lnSpc>
                <a:spcPct val="100000"/>
              </a:lnSpc>
              <a:spcBef>
                <a:spcPts val="0"/>
              </a:spcBef>
              <a:spcAft>
                <a:spcPts val="0"/>
              </a:spcAft>
              <a:buClrTx/>
              <a:buSzTx/>
              <a:buFontTx/>
              <a:buNone/>
              <a:tabLst/>
              <a:defRPr/>
            </a:pPr>
            <a:r>
              <a:rPr kumimoji="0" lang="zh-CN" altLang="en-US" sz="1066"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业务流程管理</a:t>
            </a:r>
            <a:endParaRPr kumimoji="0" lang="en-US" altLang="zh-CN" sz="1066"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51" name="Rectangle 21"/>
          <p:cNvSpPr/>
          <p:nvPr/>
        </p:nvSpPr>
        <p:spPr bwMode="gray">
          <a:xfrm>
            <a:off x="1178564" y="3803921"/>
            <a:ext cx="1209984" cy="221740"/>
          </a:xfrm>
          <a:prstGeom prst="rect">
            <a:avLst/>
          </a:prstGeom>
          <a:solidFill>
            <a:sysClr val="window" lastClr="FFFFFF"/>
          </a:solidFill>
          <a:ln w="9525" cap="flat" cmpd="sng" algn="ctr">
            <a:noFill/>
            <a:prstDash val="solid"/>
            <a:headEnd type="none" w="med" len="med"/>
            <a:tailEnd type="none" w="med" len="med"/>
          </a:ln>
          <a:effectLst/>
        </p:spPr>
        <p:txBody>
          <a:bodyPr rot="0" spcFirstLastPara="0" vertOverflow="overflow" horzOverflow="overflow" vert="horz" wrap="square" lIns="91404" tIns="45703" rIns="45703" bIns="91404" numCol="1" spcCol="0" rtlCol="0" fromWordArt="0" anchor="ctr" anchorCtr="0" forceAA="0" compatLnSpc="1">
            <a:prstTxWarp prst="textNoShape">
              <a:avLst/>
            </a:prstTxWarp>
            <a:noAutofit/>
          </a:bodyPr>
          <a:lstStyle/>
          <a:p>
            <a:pPr marL="0" marR="0" lvl="0" indent="0" algn="ctr" defTabSz="913719" eaLnBrk="1" fontAlgn="auto" latinLnBrk="0" hangingPunct="1">
              <a:lnSpc>
                <a:spcPct val="100000"/>
              </a:lnSpc>
              <a:spcBef>
                <a:spcPts val="0"/>
              </a:spcBef>
              <a:spcAft>
                <a:spcPts val="0"/>
              </a:spcAft>
              <a:buClrTx/>
              <a:buSzTx/>
              <a:buFontTx/>
              <a:buNone/>
              <a:tabLst/>
              <a:defRPr/>
            </a:pPr>
            <a:r>
              <a:rPr kumimoji="0" lang="zh-CN" altLang="en-US" sz="1066" b="0" i="0" u="none" strike="noStrike" kern="0" cap="none" spc="-51" normalizeH="0" baseline="0" noProof="0" dirty="0">
                <a:ln>
                  <a:noFill/>
                </a:ln>
                <a:solidFill>
                  <a:prstClr val="black"/>
                </a:solidFill>
                <a:effectLst/>
                <a:uLnTx/>
                <a:uFillTx/>
                <a:latin typeface="微软雅黑" pitchFamily="34" charset="-122"/>
                <a:ea typeface="微软雅黑" pitchFamily="34" charset="-122"/>
                <a:cs typeface="Segoe UI" pitchFamily="34" charset="0"/>
              </a:rPr>
              <a:t>交易信息管理</a:t>
            </a:r>
            <a:endParaRPr kumimoji="0" lang="en-US" sz="1066" b="0" i="0" u="none" strike="noStrike" kern="0" cap="none" spc="-51" normalizeH="0" baseline="0" noProof="0" dirty="0">
              <a:ln>
                <a:noFill/>
              </a:ln>
              <a:solidFill>
                <a:prstClr val="black"/>
              </a:solidFill>
              <a:effectLst/>
              <a:uLnTx/>
              <a:uFillTx/>
              <a:latin typeface="微软雅黑" pitchFamily="34" charset="-122"/>
              <a:ea typeface="微软雅黑" pitchFamily="34" charset="-122"/>
              <a:cs typeface="Segoe UI" pitchFamily="34" charset="0"/>
            </a:endParaRPr>
          </a:p>
        </p:txBody>
      </p:sp>
      <p:sp>
        <p:nvSpPr>
          <p:cNvPr id="52" name="Rectangle 21"/>
          <p:cNvSpPr/>
          <p:nvPr/>
        </p:nvSpPr>
        <p:spPr bwMode="gray">
          <a:xfrm>
            <a:off x="2380651" y="3803921"/>
            <a:ext cx="1209984" cy="221740"/>
          </a:xfrm>
          <a:prstGeom prst="rect">
            <a:avLst/>
          </a:prstGeom>
          <a:solidFill>
            <a:sysClr val="window" lastClr="FFFFFF"/>
          </a:solidFill>
          <a:ln w="9525" cap="flat" cmpd="sng" algn="ctr">
            <a:noFill/>
            <a:prstDash val="solid"/>
            <a:headEnd type="none" w="med" len="med"/>
            <a:tailEnd type="none" w="med" len="med"/>
          </a:ln>
          <a:effectLst/>
        </p:spPr>
        <p:txBody>
          <a:bodyPr rot="0" spcFirstLastPara="0" vertOverflow="overflow" horzOverflow="overflow" vert="horz" wrap="square" lIns="91404" tIns="45703" rIns="45703" bIns="91404" numCol="1" spcCol="0" rtlCol="0" fromWordArt="0" anchor="ctr" anchorCtr="0" forceAA="0" compatLnSpc="1">
            <a:prstTxWarp prst="textNoShape">
              <a:avLst/>
            </a:prstTxWarp>
            <a:noAutofit/>
          </a:bodyPr>
          <a:lstStyle/>
          <a:p>
            <a:pPr marL="0" marR="0" lvl="0" indent="0" algn="ctr" defTabSz="913719" eaLnBrk="1" fontAlgn="auto" latinLnBrk="0" hangingPunct="1">
              <a:lnSpc>
                <a:spcPct val="100000"/>
              </a:lnSpc>
              <a:spcBef>
                <a:spcPts val="0"/>
              </a:spcBef>
              <a:spcAft>
                <a:spcPts val="0"/>
              </a:spcAft>
              <a:buClrTx/>
              <a:buSzTx/>
              <a:buFontTx/>
              <a:buNone/>
              <a:tabLst/>
              <a:defRPr/>
            </a:pPr>
            <a:r>
              <a:rPr kumimoji="0" lang="zh-CN" altLang="en-US" sz="1066" b="0" i="0" u="none" strike="noStrike" kern="0" cap="none" spc="-51" normalizeH="0" baseline="0" noProof="0" dirty="0">
                <a:ln>
                  <a:noFill/>
                </a:ln>
                <a:solidFill>
                  <a:prstClr val="black"/>
                </a:solidFill>
                <a:effectLst/>
                <a:uLnTx/>
                <a:uFillTx/>
                <a:latin typeface="微软雅黑" pitchFamily="34" charset="-122"/>
                <a:ea typeface="微软雅黑" pitchFamily="34" charset="-122"/>
                <a:cs typeface="Segoe UI" pitchFamily="34" charset="0"/>
              </a:rPr>
              <a:t>商业单据管理</a:t>
            </a:r>
            <a:endParaRPr kumimoji="0" lang="en-US" sz="1066" b="0" i="0" u="none" strike="noStrike" kern="0" cap="none" spc="-51" normalizeH="0" baseline="0" noProof="0" dirty="0">
              <a:ln>
                <a:noFill/>
              </a:ln>
              <a:solidFill>
                <a:prstClr val="black"/>
              </a:solidFill>
              <a:effectLst/>
              <a:uLnTx/>
              <a:uFillTx/>
              <a:latin typeface="微软雅黑" pitchFamily="34" charset="-122"/>
              <a:ea typeface="微软雅黑" pitchFamily="34" charset="-122"/>
              <a:cs typeface="Segoe UI" pitchFamily="34" charset="0"/>
            </a:endParaRPr>
          </a:p>
        </p:txBody>
      </p:sp>
      <p:sp>
        <p:nvSpPr>
          <p:cNvPr id="53" name="Rectangle 21"/>
          <p:cNvSpPr/>
          <p:nvPr/>
        </p:nvSpPr>
        <p:spPr bwMode="gray">
          <a:xfrm>
            <a:off x="3582740" y="3804648"/>
            <a:ext cx="1209984" cy="221740"/>
          </a:xfrm>
          <a:prstGeom prst="rect">
            <a:avLst/>
          </a:prstGeom>
          <a:solidFill>
            <a:sysClr val="window" lastClr="FFFFFF"/>
          </a:solidFill>
          <a:ln w="9525" cap="flat" cmpd="sng" algn="ctr">
            <a:noFill/>
            <a:prstDash val="solid"/>
            <a:headEnd type="none" w="med" len="med"/>
            <a:tailEnd type="none" w="med" len="med"/>
          </a:ln>
          <a:effectLst/>
        </p:spPr>
        <p:txBody>
          <a:bodyPr rot="0" spcFirstLastPara="0" vertOverflow="overflow" horzOverflow="overflow" vert="horz" wrap="square" lIns="91404" tIns="45703" rIns="45703" bIns="91404" numCol="1" spcCol="0" rtlCol="0" fromWordArt="0" anchor="ctr" anchorCtr="0" forceAA="0" compatLnSpc="1">
            <a:prstTxWarp prst="textNoShape">
              <a:avLst/>
            </a:prstTxWarp>
            <a:noAutofit/>
          </a:bodyPr>
          <a:lstStyle/>
          <a:p>
            <a:pPr marL="0" marR="0" lvl="0" indent="0" algn="ctr" defTabSz="913719" eaLnBrk="1" fontAlgn="auto" latinLnBrk="0" hangingPunct="1">
              <a:lnSpc>
                <a:spcPct val="100000"/>
              </a:lnSpc>
              <a:spcBef>
                <a:spcPts val="0"/>
              </a:spcBef>
              <a:spcAft>
                <a:spcPts val="0"/>
              </a:spcAft>
              <a:buClrTx/>
              <a:buSzTx/>
              <a:buFontTx/>
              <a:buNone/>
              <a:tabLst/>
              <a:defRPr/>
            </a:pPr>
            <a:r>
              <a:rPr kumimoji="0" lang="zh-CN" altLang="en-US" sz="1066" b="0" i="0" u="none" strike="noStrike" kern="0" cap="none" spc="-51" normalizeH="0" baseline="0" noProof="0" dirty="0">
                <a:ln>
                  <a:noFill/>
                </a:ln>
                <a:solidFill>
                  <a:prstClr val="black"/>
                </a:solidFill>
                <a:effectLst/>
                <a:uLnTx/>
                <a:uFillTx/>
                <a:latin typeface="微软雅黑" pitchFamily="34" charset="-122"/>
                <a:ea typeface="微软雅黑" pitchFamily="34" charset="-122"/>
                <a:cs typeface="Segoe UI" pitchFamily="34" charset="0"/>
              </a:rPr>
              <a:t>协议管理</a:t>
            </a:r>
            <a:endParaRPr kumimoji="0" lang="en-US" sz="1066" b="0" i="0" u="none" strike="noStrike" kern="0" cap="none" spc="-51" normalizeH="0" baseline="0" noProof="0" dirty="0">
              <a:ln>
                <a:noFill/>
              </a:ln>
              <a:solidFill>
                <a:prstClr val="black"/>
              </a:solidFill>
              <a:effectLst/>
              <a:uLnTx/>
              <a:uFillTx/>
              <a:latin typeface="微软雅黑" pitchFamily="34" charset="-122"/>
              <a:ea typeface="微软雅黑" pitchFamily="34" charset="-122"/>
              <a:cs typeface="Segoe UI" pitchFamily="34" charset="0"/>
            </a:endParaRPr>
          </a:p>
        </p:txBody>
      </p:sp>
      <p:sp>
        <p:nvSpPr>
          <p:cNvPr id="54" name="Rectangle 21"/>
          <p:cNvSpPr/>
          <p:nvPr/>
        </p:nvSpPr>
        <p:spPr bwMode="gray">
          <a:xfrm>
            <a:off x="4784828" y="3797087"/>
            <a:ext cx="1209984" cy="221740"/>
          </a:xfrm>
          <a:prstGeom prst="rect">
            <a:avLst/>
          </a:prstGeom>
          <a:solidFill>
            <a:sysClr val="window" lastClr="FFFFFF"/>
          </a:solidFill>
          <a:ln w="9525" cap="flat" cmpd="sng" algn="ctr">
            <a:noFill/>
            <a:prstDash val="solid"/>
            <a:headEnd type="none" w="med" len="med"/>
            <a:tailEnd type="none" w="med" len="med"/>
          </a:ln>
          <a:effectLst/>
        </p:spPr>
        <p:txBody>
          <a:bodyPr rot="0" spcFirstLastPara="0" vertOverflow="overflow" horzOverflow="overflow" vert="horz" wrap="square" lIns="91404" tIns="45703" rIns="45703" bIns="91404" numCol="1" spcCol="0" rtlCol="0" fromWordArt="0" anchor="ctr" anchorCtr="0" forceAA="0" compatLnSpc="1">
            <a:prstTxWarp prst="textNoShape">
              <a:avLst/>
            </a:prstTxWarp>
            <a:noAutofit/>
          </a:bodyPr>
          <a:lstStyle/>
          <a:p>
            <a:pPr marL="0" marR="0" lvl="0" indent="0" algn="ctr" defTabSz="913719" eaLnBrk="1" fontAlgn="auto" latinLnBrk="0" hangingPunct="1">
              <a:lnSpc>
                <a:spcPct val="100000"/>
              </a:lnSpc>
              <a:spcBef>
                <a:spcPts val="0"/>
              </a:spcBef>
              <a:spcAft>
                <a:spcPts val="0"/>
              </a:spcAft>
              <a:buClrTx/>
              <a:buSzTx/>
              <a:buFontTx/>
              <a:buNone/>
              <a:tabLst/>
              <a:defRPr/>
            </a:pPr>
            <a:r>
              <a:rPr kumimoji="0" lang="zh-CN" altLang="en-US" sz="1066" b="0" i="0" u="none" strike="noStrike" kern="0" cap="none" spc="-51" normalizeH="0" baseline="0" noProof="0" dirty="0">
                <a:ln>
                  <a:noFill/>
                </a:ln>
                <a:solidFill>
                  <a:prstClr val="black"/>
                </a:solidFill>
                <a:effectLst/>
                <a:uLnTx/>
                <a:uFillTx/>
                <a:latin typeface="微软雅黑" pitchFamily="34" charset="-122"/>
                <a:ea typeface="微软雅黑" pitchFamily="34" charset="-122"/>
                <a:cs typeface="Segoe UI" pitchFamily="34" charset="0"/>
              </a:rPr>
              <a:t>合同管理</a:t>
            </a:r>
            <a:endParaRPr kumimoji="0" lang="en-US" sz="1066" b="0" i="0" u="none" strike="noStrike" kern="0" cap="none" spc="-51" normalizeH="0" baseline="0" noProof="0" dirty="0">
              <a:ln>
                <a:noFill/>
              </a:ln>
              <a:solidFill>
                <a:prstClr val="black"/>
              </a:solidFill>
              <a:effectLst/>
              <a:uLnTx/>
              <a:uFillTx/>
              <a:latin typeface="微软雅黑" pitchFamily="34" charset="-122"/>
              <a:ea typeface="微软雅黑" pitchFamily="34" charset="-122"/>
              <a:cs typeface="Segoe UI" pitchFamily="34" charset="0"/>
            </a:endParaRPr>
          </a:p>
        </p:txBody>
      </p:sp>
      <p:sp>
        <p:nvSpPr>
          <p:cNvPr id="55" name="Rectangle 21"/>
          <p:cNvSpPr/>
          <p:nvPr/>
        </p:nvSpPr>
        <p:spPr bwMode="gray">
          <a:xfrm>
            <a:off x="5986915" y="3797087"/>
            <a:ext cx="1209984" cy="221740"/>
          </a:xfrm>
          <a:prstGeom prst="rect">
            <a:avLst/>
          </a:prstGeom>
          <a:solidFill>
            <a:sysClr val="window" lastClr="FFFFFF"/>
          </a:solidFill>
          <a:ln w="9525" cap="flat" cmpd="sng" algn="ctr">
            <a:noFill/>
            <a:prstDash val="solid"/>
            <a:headEnd type="none" w="med" len="med"/>
            <a:tailEnd type="none" w="med" len="med"/>
          </a:ln>
          <a:effectLst/>
        </p:spPr>
        <p:txBody>
          <a:bodyPr rot="0" spcFirstLastPara="0" vertOverflow="overflow" horzOverflow="overflow" vert="horz" wrap="square" lIns="91404" tIns="45703" rIns="45703" bIns="91404" numCol="1" spcCol="0" rtlCol="0" fromWordArt="0" anchor="ctr" anchorCtr="0" forceAA="0" compatLnSpc="1">
            <a:prstTxWarp prst="textNoShape">
              <a:avLst/>
            </a:prstTxWarp>
            <a:noAutofit/>
          </a:bodyPr>
          <a:lstStyle/>
          <a:p>
            <a:pPr marL="0" marR="0" lvl="0" indent="0" algn="ctr" defTabSz="913719" eaLnBrk="1" fontAlgn="auto" latinLnBrk="0" hangingPunct="1">
              <a:lnSpc>
                <a:spcPct val="100000"/>
              </a:lnSpc>
              <a:spcBef>
                <a:spcPts val="0"/>
              </a:spcBef>
              <a:spcAft>
                <a:spcPts val="0"/>
              </a:spcAft>
              <a:buClrTx/>
              <a:buSzTx/>
              <a:buFontTx/>
              <a:buNone/>
              <a:tabLst/>
              <a:defRPr/>
            </a:pPr>
            <a:r>
              <a:rPr kumimoji="0" lang="zh-CN" altLang="en-US" sz="1066" b="0" i="0" u="none" strike="noStrike" kern="0" cap="none" spc="-51" normalizeH="0" baseline="0" noProof="0" dirty="0">
                <a:ln>
                  <a:noFill/>
                </a:ln>
                <a:solidFill>
                  <a:prstClr val="black"/>
                </a:solidFill>
                <a:effectLst/>
                <a:uLnTx/>
                <a:uFillTx/>
                <a:latin typeface="微软雅黑" pitchFamily="34" charset="-122"/>
                <a:ea typeface="微软雅黑" pitchFamily="34" charset="-122"/>
                <a:cs typeface="Segoe UI" pitchFamily="34" charset="0"/>
              </a:rPr>
              <a:t>业务申请</a:t>
            </a:r>
            <a:endParaRPr kumimoji="0" lang="en-US" sz="1066" b="0" i="0" u="none" strike="noStrike" kern="0" cap="none" spc="-51" normalizeH="0" baseline="0" noProof="0" dirty="0">
              <a:ln>
                <a:noFill/>
              </a:ln>
              <a:solidFill>
                <a:prstClr val="black"/>
              </a:solidFill>
              <a:effectLst/>
              <a:uLnTx/>
              <a:uFillTx/>
              <a:latin typeface="微软雅黑" pitchFamily="34" charset="-122"/>
              <a:ea typeface="微软雅黑" pitchFamily="34" charset="-122"/>
              <a:cs typeface="Segoe UI" pitchFamily="34" charset="0"/>
            </a:endParaRPr>
          </a:p>
        </p:txBody>
      </p:sp>
      <p:sp>
        <p:nvSpPr>
          <p:cNvPr id="56" name="Rectangle 21"/>
          <p:cNvSpPr/>
          <p:nvPr/>
        </p:nvSpPr>
        <p:spPr bwMode="gray">
          <a:xfrm>
            <a:off x="7189003" y="3797813"/>
            <a:ext cx="1209984" cy="221740"/>
          </a:xfrm>
          <a:prstGeom prst="rect">
            <a:avLst/>
          </a:prstGeom>
          <a:solidFill>
            <a:sysClr val="window" lastClr="FFFFFF"/>
          </a:solidFill>
          <a:ln w="9525" cap="flat" cmpd="sng" algn="ctr">
            <a:noFill/>
            <a:prstDash val="solid"/>
            <a:headEnd type="none" w="med" len="med"/>
            <a:tailEnd type="none" w="med" len="med"/>
          </a:ln>
          <a:effectLst/>
        </p:spPr>
        <p:txBody>
          <a:bodyPr rot="0" spcFirstLastPara="0" vertOverflow="overflow" horzOverflow="overflow" vert="horz" wrap="square" lIns="91404" tIns="45703" rIns="45703" bIns="91404" numCol="1" spcCol="0" rtlCol="0" fromWordArt="0" anchor="ctr" anchorCtr="0" forceAA="0" compatLnSpc="1">
            <a:prstTxWarp prst="textNoShape">
              <a:avLst/>
            </a:prstTxWarp>
            <a:noAutofit/>
          </a:bodyPr>
          <a:lstStyle/>
          <a:p>
            <a:pPr marL="0" marR="0" lvl="0" indent="0" algn="ctr" defTabSz="913719" eaLnBrk="1" fontAlgn="auto" latinLnBrk="0" hangingPunct="1">
              <a:lnSpc>
                <a:spcPct val="100000"/>
              </a:lnSpc>
              <a:spcBef>
                <a:spcPts val="0"/>
              </a:spcBef>
              <a:spcAft>
                <a:spcPts val="0"/>
              </a:spcAft>
              <a:buClrTx/>
              <a:buSzTx/>
              <a:buFontTx/>
              <a:buNone/>
              <a:tabLst/>
              <a:defRPr/>
            </a:pPr>
            <a:r>
              <a:rPr kumimoji="0" lang="zh-CN" altLang="en-US" sz="1066" b="0" i="0" u="none" strike="noStrike" kern="0" cap="none" spc="-51" normalizeH="0" baseline="0" noProof="0" dirty="0">
                <a:ln>
                  <a:noFill/>
                </a:ln>
                <a:solidFill>
                  <a:prstClr val="black"/>
                </a:solidFill>
                <a:effectLst/>
                <a:uLnTx/>
                <a:uFillTx/>
                <a:latin typeface="微软雅黑" pitchFamily="34" charset="-122"/>
                <a:ea typeface="微软雅黑" pitchFamily="34" charset="-122"/>
                <a:cs typeface="Segoe UI" pitchFamily="34" charset="0"/>
              </a:rPr>
              <a:t>额度管理</a:t>
            </a:r>
            <a:endParaRPr kumimoji="0" lang="en-US" sz="1066" b="0" i="0" u="none" strike="noStrike" kern="0" cap="none" spc="-51" normalizeH="0" baseline="0" noProof="0" dirty="0">
              <a:ln>
                <a:noFill/>
              </a:ln>
              <a:solidFill>
                <a:prstClr val="black"/>
              </a:solidFill>
              <a:effectLst/>
              <a:uLnTx/>
              <a:uFillTx/>
              <a:latin typeface="微软雅黑" pitchFamily="34" charset="-122"/>
              <a:ea typeface="微软雅黑" pitchFamily="34" charset="-122"/>
              <a:cs typeface="Segoe UI" pitchFamily="34" charset="0"/>
            </a:endParaRPr>
          </a:p>
        </p:txBody>
      </p:sp>
      <p:sp>
        <p:nvSpPr>
          <p:cNvPr id="57" name="Rectangle 21"/>
          <p:cNvSpPr/>
          <p:nvPr/>
        </p:nvSpPr>
        <p:spPr bwMode="gray">
          <a:xfrm>
            <a:off x="8391090" y="3797813"/>
            <a:ext cx="992610" cy="221740"/>
          </a:xfrm>
          <a:prstGeom prst="rect">
            <a:avLst/>
          </a:prstGeom>
          <a:solidFill>
            <a:sysClr val="window" lastClr="FFFFFF"/>
          </a:solidFill>
          <a:ln w="9525" cap="flat" cmpd="sng" algn="ctr">
            <a:noFill/>
            <a:prstDash val="solid"/>
            <a:headEnd type="none" w="med" len="med"/>
            <a:tailEnd type="none" w="med" len="med"/>
          </a:ln>
          <a:effectLst/>
        </p:spPr>
        <p:txBody>
          <a:bodyPr rot="0" spcFirstLastPara="0" vertOverflow="overflow" horzOverflow="overflow" vert="horz" wrap="square" lIns="91404" tIns="45703" rIns="45703" bIns="91404" numCol="1" spcCol="0" rtlCol="0" fromWordArt="0" anchor="ctr" anchorCtr="0" forceAA="0" compatLnSpc="1">
            <a:prstTxWarp prst="textNoShape">
              <a:avLst/>
            </a:prstTxWarp>
            <a:noAutofit/>
          </a:bodyPr>
          <a:lstStyle/>
          <a:p>
            <a:pPr marL="0" marR="0" lvl="0" indent="0" algn="ctr" defTabSz="913719" eaLnBrk="1" fontAlgn="auto" latinLnBrk="0" hangingPunct="1">
              <a:lnSpc>
                <a:spcPct val="100000"/>
              </a:lnSpc>
              <a:spcBef>
                <a:spcPts val="0"/>
              </a:spcBef>
              <a:spcAft>
                <a:spcPts val="0"/>
              </a:spcAft>
              <a:buClrTx/>
              <a:buSzTx/>
              <a:buFontTx/>
              <a:buNone/>
              <a:tabLst/>
              <a:defRPr/>
            </a:pPr>
            <a:r>
              <a:rPr kumimoji="0" lang="zh-CN" altLang="en-US" sz="1066" b="0" i="0" u="none" strike="noStrike" kern="0" cap="none" spc="-51" normalizeH="0" baseline="0" noProof="0" dirty="0">
                <a:ln>
                  <a:noFill/>
                </a:ln>
                <a:solidFill>
                  <a:prstClr val="black"/>
                </a:solidFill>
                <a:effectLst/>
                <a:uLnTx/>
                <a:uFillTx/>
                <a:latin typeface="微软雅黑" pitchFamily="34" charset="-122"/>
                <a:ea typeface="微软雅黑" pitchFamily="34" charset="-122"/>
                <a:cs typeface="Segoe UI" pitchFamily="34" charset="0"/>
              </a:rPr>
              <a:t>业务流程</a:t>
            </a:r>
            <a:endParaRPr kumimoji="0" lang="en-US" sz="1066" b="0" i="0" u="none" strike="noStrike" kern="0" cap="none" spc="-51" normalizeH="0" baseline="0" noProof="0" dirty="0">
              <a:ln>
                <a:noFill/>
              </a:ln>
              <a:solidFill>
                <a:prstClr val="black"/>
              </a:solidFill>
              <a:effectLst/>
              <a:uLnTx/>
              <a:uFillTx/>
              <a:latin typeface="微软雅黑" pitchFamily="34" charset="-122"/>
              <a:ea typeface="微软雅黑" pitchFamily="34" charset="-122"/>
              <a:cs typeface="Segoe UI" pitchFamily="34" charset="0"/>
            </a:endParaRPr>
          </a:p>
        </p:txBody>
      </p:sp>
      <p:sp>
        <p:nvSpPr>
          <p:cNvPr id="58" name="Rectangle 21"/>
          <p:cNvSpPr/>
          <p:nvPr/>
        </p:nvSpPr>
        <p:spPr bwMode="gray">
          <a:xfrm>
            <a:off x="9387185" y="3797085"/>
            <a:ext cx="948511" cy="221740"/>
          </a:xfrm>
          <a:prstGeom prst="rect">
            <a:avLst/>
          </a:prstGeom>
          <a:solidFill>
            <a:sysClr val="window" lastClr="FFFFFF"/>
          </a:solidFill>
          <a:ln w="9525" cap="flat" cmpd="sng" algn="ctr">
            <a:noFill/>
            <a:prstDash val="solid"/>
            <a:headEnd type="none" w="med" len="med"/>
            <a:tailEnd type="none" w="med" len="med"/>
          </a:ln>
          <a:effectLst/>
        </p:spPr>
        <p:txBody>
          <a:bodyPr rot="0" spcFirstLastPara="0" vertOverflow="overflow" horzOverflow="overflow" vert="horz" wrap="square" lIns="91404" tIns="45703" rIns="45703" bIns="91404" numCol="1" spcCol="0" rtlCol="0" fromWordArt="0" anchor="ctr" anchorCtr="0" forceAA="0" compatLnSpc="1">
            <a:prstTxWarp prst="textNoShape">
              <a:avLst/>
            </a:prstTxWarp>
            <a:noAutofit/>
          </a:bodyPr>
          <a:lstStyle/>
          <a:p>
            <a:pPr marL="0" marR="0" lvl="0" indent="0" algn="ctr" defTabSz="913719" eaLnBrk="1" fontAlgn="auto" latinLnBrk="0" hangingPunct="1">
              <a:lnSpc>
                <a:spcPct val="100000"/>
              </a:lnSpc>
              <a:spcBef>
                <a:spcPts val="0"/>
              </a:spcBef>
              <a:spcAft>
                <a:spcPts val="0"/>
              </a:spcAft>
              <a:buClrTx/>
              <a:buSzTx/>
              <a:buFontTx/>
              <a:buNone/>
              <a:tabLst/>
              <a:defRPr/>
            </a:pPr>
            <a:r>
              <a:rPr kumimoji="0" lang="zh-CN" altLang="en-US" sz="1066" b="0" i="0" u="none" strike="noStrike" kern="0" cap="none" spc="-51" normalizeH="0" baseline="0" noProof="0" dirty="0">
                <a:ln>
                  <a:noFill/>
                </a:ln>
                <a:solidFill>
                  <a:prstClr val="black"/>
                </a:solidFill>
                <a:effectLst/>
                <a:uLnTx/>
                <a:uFillTx/>
                <a:latin typeface="微软雅黑" pitchFamily="34" charset="-122"/>
                <a:ea typeface="微软雅黑" pitchFamily="34" charset="-122"/>
                <a:cs typeface="Segoe UI" pitchFamily="34" charset="0"/>
              </a:rPr>
              <a:t>审批视图</a:t>
            </a:r>
            <a:endParaRPr kumimoji="0" lang="en-US" sz="1066" b="0" i="0" u="none" strike="noStrike" kern="0" cap="none" spc="-51" normalizeH="0" baseline="0" noProof="0" dirty="0">
              <a:ln>
                <a:noFill/>
              </a:ln>
              <a:solidFill>
                <a:prstClr val="black"/>
              </a:solidFill>
              <a:effectLst/>
              <a:uLnTx/>
              <a:uFillTx/>
              <a:latin typeface="微软雅黑" pitchFamily="34" charset="-122"/>
              <a:ea typeface="微软雅黑" pitchFamily="34" charset="-122"/>
              <a:cs typeface="Segoe UI" pitchFamily="34" charset="0"/>
            </a:endParaRPr>
          </a:p>
        </p:txBody>
      </p:sp>
      <p:sp>
        <p:nvSpPr>
          <p:cNvPr id="59" name="矩形 58"/>
          <p:cNvSpPr/>
          <p:nvPr/>
        </p:nvSpPr>
        <p:spPr bwMode="auto">
          <a:xfrm>
            <a:off x="1016359" y="1896047"/>
            <a:ext cx="9897553" cy="1599055"/>
          </a:xfrm>
          <a:prstGeom prst="rect">
            <a:avLst/>
          </a:prstGeom>
          <a:solidFill>
            <a:srgbClr val="EEECE1">
              <a:lumMod val="90000"/>
            </a:srgbClr>
          </a:solidFill>
          <a:ln w="9525" cap="flat" cmpd="sng" algn="ctr">
            <a:noFill/>
            <a:prstDash val="solid"/>
          </a:ln>
          <a:effectLst/>
        </p:spPr>
        <p:txBody>
          <a:bodyPr/>
          <a:lstStyle/>
          <a:p>
            <a:pPr marL="0" marR="0" lvl="0" indent="0" algn="ctr" defTabSz="1218712" eaLnBrk="1" fontAlgn="auto" latinLnBrk="0" hangingPunct="1">
              <a:lnSpc>
                <a:spcPct val="100000"/>
              </a:lnSpc>
              <a:spcBef>
                <a:spcPts val="0"/>
              </a:spcBef>
              <a:spcAft>
                <a:spcPts val="0"/>
              </a:spcAft>
              <a:buClrTx/>
              <a:buSzTx/>
              <a:buFontTx/>
              <a:buNone/>
              <a:tabLst/>
              <a:defRPr/>
            </a:pPr>
            <a:r>
              <a:rPr lang="zh-CN" altLang="en-US" sz="1066" b="1" kern="0" dirty="0" smtClean="0">
                <a:solidFill>
                  <a:prstClr val="black"/>
                </a:solidFill>
                <a:latin typeface="微软雅黑" panose="020B0503020204020204" pitchFamily="34" charset="-122"/>
                <a:ea typeface="微软雅黑" panose="020B0503020204020204" pitchFamily="34" charset="-122"/>
              </a:rPr>
              <a:t>业务组件</a:t>
            </a:r>
            <a:endParaRPr kumimoji="0" lang="en-US" altLang="zh-CN" sz="1066"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60" name="矩形 59"/>
          <p:cNvSpPr/>
          <p:nvPr/>
        </p:nvSpPr>
        <p:spPr bwMode="auto">
          <a:xfrm>
            <a:off x="8171739" y="2092569"/>
            <a:ext cx="1143711" cy="1340495"/>
          </a:xfrm>
          <a:prstGeom prst="rect">
            <a:avLst/>
          </a:prstGeom>
          <a:solidFill>
            <a:srgbClr val="EEECE1">
              <a:lumMod val="75000"/>
            </a:srgbClr>
          </a:solidFill>
          <a:ln w="9525" cap="flat" cmpd="sng" algn="ctr">
            <a:noFill/>
            <a:prstDash val="solid"/>
          </a:ln>
          <a:effectLst/>
        </p:spPr>
        <p:txBody>
          <a:bodyPr/>
          <a:lstStyle/>
          <a:p>
            <a:pPr marL="0" marR="0" lvl="0" indent="0" algn="ctr" defTabSz="1218712" eaLnBrk="1" fontAlgn="auto" latinLnBrk="0" hangingPunct="1">
              <a:lnSpc>
                <a:spcPct val="100000"/>
              </a:lnSpc>
              <a:spcBef>
                <a:spcPts val="0"/>
              </a:spcBef>
              <a:spcAft>
                <a:spcPts val="0"/>
              </a:spcAft>
              <a:buClrTx/>
              <a:buSzTx/>
              <a:buFontTx/>
              <a:buNone/>
              <a:tabLst/>
              <a:defRPr/>
            </a:pPr>
            <a:r>
              <a:rPr kumimoji="0" lang="zh-CN" altLang="en-US" sz="1066" b="1" i="0" u="none" strike="noStrike" kern="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cs typeface="+mn-cs"/>
              </a:rPr>
              <a:t>还款管理</a:t>
            </a:r>
            <a:endParaRPr kumimoji="0" lang="zh-CN" altLang="en-US" sz="1066"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1" name="Rectangle 21"/>
          <p:cNvSpPr/>
          <p:nvPr/>
        </p:nvSpPr>
        <p:spPr bwMode="gray">
          <a:xfrm>
            <a:off x="8217701" y="2326470"/>
            <a:ext cx="1026602" cy="223056"/>
          </a:xfrm>
          <a:prstGeom prst="rect">
            <a:avLst/>
          </a:prstGeom>
          <a:solidFill>
            <a:sysClr val="window" lastClr="FFFFFF"/>
          </a:solidFill>
          <a:ln w="9525" cap="flat" cmpd="sng" algn="ctr">
            <a:noFill/>
            <a:prstDash val="solid"/>
            <a:headEnd type="none" w="med" len="med"/>
            <a:tailEnd type="none" w="med" len="med"/>
          </a:ln>
          <a:effectLst/>
        </p:spPr>
        <p:txBody>
          <a:bodyPr rot="0" spcFirstLastPara="0" vertOverflow="overflow" horzOverflow="overflow" vert="horz" wrap="square" lIns="91404" tIns="45703" rIns="45703" bIns="91404" numCol="1" spcCol="0" rtlCol="0" fromWordArt="0" anchor="ctr" anchorCtr="0" forceAA="0" compatLnSpc="1">
            <a:prstTxWarp prst="textNoShape">
              <a:avLst/>
            </a:prstTxWarp>
            <a:noAutofit/>
          </a:bodyPr>
          <a:lstStyle/>
          <a:p>
            <a:pPr marL="0" marR="0" lvl="0" indent="0" algn="ctr" defTabSz="913719" eaLnBrk="1" fontAlgn="auto" latinLnBrk="0" hangingPunct="1">
              <a:lnSpc>
                <a:spcPct val="100000"/>
              </a:lnSpc>
              <a:spcBef>
                <a:spcPts val="0"/>
              </a:spcBef>
              <a:spcAft>
                <a:spcPts val="0"/>
              </a:spcAft>
              <a:buClrTx/>
              <a:buSzTx/>
              <a:buFontTx/>
              <a:buNone/>
              <a:tabLst/>
              <a:defRPr/>
            </a:pPr>
            <a:r>
              <a:rPr lang="zh-CN" altLang="en-US" sz="1066" kern="0" spc="-51" dirty="0" smtClean="0">
                <a:solidFill>
                  <a:prstClr val="black"/>
                </a:solidFill>
                <a:latin typeface="微软雅黑" pitchFamily="34" charset="-122"/>
                <a:ea typeface="微软雅黑" pitchFamily="34" charset="-122"/>
                <a:cs typeface="Segoe UI" pitchFamily="34" charset="0"/>
              </a:rPr>
              <a:t>回款登记</a:t>
            </a:r>
            <a:endParaRPr kumimoji="0" lang="en-US" sz="1066" b="0" i="0" u="none" strike="noStrike" kern="0" cap="none" spc="-51" normalizeH="0" baseline="0" noProof="0" dirty="0">
              <a:ln>
                <a:noFill/>
              </a:ln>
              <a:solidFill>
                <a:prstClr val="black"/>
              </a:solidFill>
              <a:effectLst/>
              <a:uLnTx/>
              <a:uFillTx/>
              <a:latin typeface="微软雅黑" pitchFamily="34" charset="-122"/>
              <a:ea typeface="微软雅黑" pitchFamily="34" charset="-122"/>
              <a:cs typeface="Segoe UI" pitchFamily="34" charset="0"/>
            </a:endParaRPr>
          </a:p>
        </p:txBody>
      </p:sp>
      <p:sp>
        <p:nvSpPr>
          <p:cNvPr id="62" name="矩形 61"/>
          <p:cNvSpPr/>
          <p:nvPr/>
        </p:nvSpPr>
        <p:spPr bwMode="auto">
          <a:xfrm>
            <a:off x="1308646" y="2102094"/>
            <a:ext cx="1143711" cy="1340495"/>
          </a:xfrm>
          <a:prstGeom prst="rect">
            <a:avLst/>
          </a:prstGeom>
          <a:solidFill>
            <a:srgbClr val="EEECE1">
              <a:lumMod val="75000"/>
            </a:srgbClr>
          </a:solidFill>
          <a:ln w="9525" cap="flat" cmpd="sng" algn="ctr">
            <a:noFill/>
            <a:prstDash val="solid"/>
          </a:ln>
          <a:effectLst/>
        </p:spPr>
        <p:txBody>
          <a:bodyPr/>
          <a:lstStyle/>
          <a:p>
            <a:pPr marL="0" marR="0" lvl="0" indent="0" algn="ctr" defTabSz="1218712" eaLnBrk="1" fontAlgn="auto" latinLnBrk="0" hangingPunct="1">
              <a:lnSpc>
                <a:spcPct val="100000"/>
              </a:lnSpc>
              <a:spcBef>
                <a:spcPts val="0"/>
              </a:spcBef>
              <a:spcAft>
                <a:spcPts val="0"/>
              </a:spcAft>
              <a:buClrTx/>
              <a:buSzTx/>
              <a:buFontTx/>
              <a:buNone/>
              <a:tabLst/>
              <a:defRPr/>
            </a:pPr>
            <a:r>
              <a:rPr kumimoji="0" lang="zh-CN" altLang="en-US" sz="1066"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价格管理</a:t>
            </a:r>
          </a:p>
        </p:txBody>
      </p:sp>
      <p:sp>
        <p:nvSpPr>
          <p:cNvPr id="63" name="矩形 62"/>
          <p:cNvSpPr/>
          <p:nvPr/>
        </p:nvSpPr>
        <p:spPr bwMode="auto">
          <a:xfrm>
            <a:off x="2433821" y="2102094"/>
            <a:ext cx="2423648" cy="1340495"/>
          </a:xfrm>
          <a:prstGeom prst="rect">
            <a:avLst/>
          </a:prstGeom>
          <a:solidFill>
            <a:srgbClr val="EEECE1">
              <a:lumMod val="75000"/>
            </a:srgbClr>
          </a:solidFill>
          <a:ln w="9525" cap="flat" cmpd="sng" algn="ctr">
            <a:noFill/>
            <a:prstDash val="solid"/>
          </a:ln>
          <a:effectLst/>
        </p:spPr>
        <p:txBody>
          <a:bodyPr/>
          <a:lstStyle/>
          <a:p>
            <a:pPr marL="0" marR="0" lvl="0" indent="0" algn="ctr" defTabSz="1218712" eaLnBrk="1" fontAlgn="auto" latinLnBrk="0" hangingPunct="1">
              <a:lnSpc>
                <a:spcPct val="100000"/>
              </a:lnSpc>
              <a:spcBef>
                <a:spcPts val="0"/>
              </a:spcBef>
              <a:spcAft>
                <a:spcPts val="0"/>
              </a:spcAft>
              <a:buClrTx/>
              <a:buSzTx/>
              <a:buFontTx/>
              <a:buNone/>
              <a:tabLst/>
              <a:defRPr/>
            </a:pPr>
            <a:r>
              <a:rPr kumimoji="0" lang="zh-CN" altLang="en-US" sz="1066"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存货管理</a:t>
            </a:r>
          </a:p>
        </p:txBody>
      </p:sp>
      <p:sp>
        <p:nvSpPr>
          <p:cNvPr id="64" name="矩形 63"/>
          <p:cNvSpPr/>
          <p:nvPr/>
        </p:nvSpPr>
        <p:spPr bwMode="auto">
          <a:xfrm>
            <a:off x="4762403" y="2099693"/>
            <a:ext cx="1143711" cy="1340495"/>
          </a:xfrm>
          <a:prstGeom prst="rect">
            <a:avLst/>
          </a:prstGeom>
          <a:solidFill>
            <a:srgbClr val="EEECE1">
              <a:lumMod val="75000"/>
            </a:srgbClr>
          </a:solidFill>
          <a:ln w="9525" cap="flat" cmpd="sng" algn="ctr">
            <a:noFill/>
            <a:prstDash val="solid"/>
          </a:ln>
          <a:effectLst/>
        </p:spPr>
        <p:txBody>
          <a:bodyPr/>
          <a:lstStyle/>
          <a:p>
            <a:pPr marL="0" marR="0" lvl="0" indent="0" algn="ctr" defTabSz="1218712" eaLnBrk="1" fontAlgn="auto" latinLnBrk="0" hangingPunct="1">
              <a:lnSpc>
                <a:spcPct val="100000"/>
              </a:lnSpc>
              <a:spcBef>
                <a:spcPts val="0"/>
              </a:spcBef>
              <a:spcAft>
                <a:spcPts val="0"/>
              </a:spcAft>
              <a:buClrTx/>
              <a:buSzTx/>
              <a:buFontTx/>
              <a:buNone/>
              <a:tabLst/>
              <a:defRPr/>
            </a:pPr>
            <a:r>
              <a:rPr kumimoji="0" lang="zh-CN" altLang="en-US" sz="1066"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仓单管理</a:t>
            </a:r>
          </a:p>
        </p:txBody>
      </p:sp>
      <p:sp>
        <p:nvSpPr>
          <p:cNvPr id="65" name="矩形 64"/>
          <p:cNvSpPr/>
          <p:nvPr/>
        </p:nvSpPr>
        <p:spPr bwMode="auto">
          <a:xfrm>
            <a:off x="5897103" y="2099693"/>
            <a:ext cx="1143711" cy="1340495"/>
          </a:xfrm>
          <a:prstGeom prst="rect">
            <a:avLst/>
          </a:prstGeom>
          <a:solidFill>
            <a:srgbClr val="EEECE1">
              <a:lumMod val="75000"/>
            </a:srgbClr>
          </a:solidFill>
          <a:ln w="9525" cap="flat" cmpd="sng" algn="ctr">
            <a:noFill/>
            <a:prstDash val="solid"/>
          </a:ln>
          <a:effectLst/>
        </p:spPr>
        <p:txBody>
          <a:bodyPr/>
          <a:lstStyle/>
          <a:p>
            <a:pPr marL="0" marR="0" lvl="0" indent="0" algn="ctr" defTabSz="1218712" eaLnBrk="1" fontAlgn="auto" latinLnBrk="0" hangingPunct="1">
              <a:lnSpc>
                <a:spcPct val="100000"/>
              </a:lnSpc>
              <a:spcBef>
                <a:spcPts val="0"/>
              </a:spcBef>
              <a:spcAft>
                <a:spcPts val="0"/>
              </a:spcAft>
              <a:buClrTx/>
              <a:buSzTx/>
              <a:buFontTx/>
              <a:buNone/>
              <a:tabLst/>
              <a:defRPr/>
            </a:pPr>
            <a:r>
              <a:rPr kumimoji="0" lang="zh-CN" altLang="en-US" sz="1066"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应收账款</a:t>
            </a:r>
          </a:p>
        </p:txBody>
      </p:sp>
      <p:sp>
        <p:nvSpPr>
          <p:cNvPr id="66" name="矩形 65"/>
          <p:cNvSpPr/>
          <p:nvPr/>
        </p:nvSpPr>
        <p:spPr bwMode="auto">
          <a:xfrm>
            <a:off x="7031801" y="2099693"/>
            <a:ext cx="1143711" cy="1340495"/>
          </a:xfrm>
          <a:prstGeom prst="rect">
            <a:avLst/>
          </a:prstGeom>
          <a:solidFill>
            <a:srgbClr val="EEECE1">
              <a:lumMod val="75000"/>
            </a:srgbClr>
          </a:solidFill>
          <a:ln w="9525" cap="flat" cmpd="sng" algn="ctr">
            <a:noFill/>
            <a:prstDash val="solid"/>
          </a:ln>
          <a:effectLst/>
        </p:spPr>
        <p:txBody>
          <a:bodyPr/>
          <a:lstStyle/>
          <a:p>
            <a:pPr marL="0" marR="0" lvl="0" indent="0" algn="ctr" defTabSz="1218712" eaLnBrk="1" fontAlgn="auto" latinLnBrk="0" hangingPunct="1">
              <a:lnSpc>
                <a:spcPct val="100000"/>
              </a:lnSpc>
              <a:spcBef>
                <a:spcPts val="0"/>
              </a:spcBef>
              <a:spcAft>
                <a:spcPts val="0"/>
              </a:spcAft>
              <a:buClrTx/>
              <a:buSzTx/>
              <a:buFontTx/>
              <a:buNone/>
              <a:tabLst/>
              <a:defRPr/>
            </a:pPr>
            <a:r>
              <a:rPr kumimoji="0" lang="zh-CN" altLang="en-US" sz="1066"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商业纠纷</a:t>
            </a:r>
          </a:p>
        </p:txBody>
      </p:sp>
      <p:sp>
        <p:nvSpPr>
          <p:cNvPr id="67" name="矩形 66"/>
          <p:cNvSpPr/>
          <p:nvPr/>
        </p:nvSpPr>
        <p:spPr bwMode="auto">
          <a:xfrm>
            <a:off x="9309503" y="2099693"/>
            <a:ext cx="1143711" cy="1340495"/>
          </a:xfrm>
          <a:prstGeom prst="rect">
            <a:avLst/>
          </a:prstGeom>
          <a:solidFill>
            <a:srgbClr val="EEECE1">
              <a:lumMod val="75000"/>
            </a:srgbClr>
          </a:solidFill>
          <a:ln w="9525" cap="flat" cmpd="sng" algn="ctr">
            <a:noFill/>
            <a:prstDash val="solid"/>
          </a:ln>
          <a:effectLst/>
        </p:spPr>
        <p:txBody>
          <a:bodyPr/>
          <a:lstStyle/>
          <a:p>
            <a:pPr marL="0" marR="0" lvl="0" indent="0" algn="ctr" defTabSz="1218712" eaLnBrk="1" fontAlgn="auto" latinLnBrk="0" hangingPunct="1">
              <a:lnSpc>
                <a:spcPct val="100000"/>
              </a:lnSpc>
              <a:spcBef>
                <a:spcPts val="0"/>
              </a:spcBef>
              <a:spcAft>
                <a:spcPts val="0"/>
              </a:spcAft>
              <a:buClrTx/>
              <a:buSzTx/>
              <a:buFontTx/>
              <a:buNone/>
              <a:tabLst/>
              <a:defRPr/>
            </a:pPr>
            <a:r>
              <a:rPr kumimoji="0" lang="zh-CN" altLang="en-US" sz="1066"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外部监控</a:t>
            </a:r>
          </a:p>
        </p:txBody>
      </p:sp>
      <p:sp>
        <p:nvSpPr>
          <p:cNvPr id="68" name="Rectangle 21"/>
          <p:cNvSpPr/>
          <p:nvPr/>
        </p:nvSpPr>
        <p:spPr bwMode="gray">
          <a:xfrm>
            <a:off x="8208176" y="2589384"/>
            <a:ext cx="1026602" cy="223056"/>
          </a:xfrm>
          <a:prstGeom prst="rect">
            <a:avLst/>
          </a:prstGeom>
          <a:solidFill>
            <a:sysClr val="window" lastClr="FFFFFF"/>
          </a:solidFill>
          <a:ln w="9525" cap="flat" cmpd="sng" algn="ctr">
            <a:noFill/>
            <a:prstDash val="solid"/>
            <a:headEnd type="none" w="med" len="med"/>
            <a:tailEnd type="none" w="med" len="med"/>
          </a:ln>
          <a:effectLst/>
        </p:spPr>
        <p:txBody>
          <a:bodyPr rot="0" spcFirstLastPara="0" vertOverflow="overflow" horzOverflow="overflow" vert="horz" wrap="square" lIns="91404" tIns="45703" rIns="45703" bIns="91404" numCol="1" spcCol="0" rtlCol="0" fromWordArt="0" anchor="ctr" anchorCtr="0" forceAA="0" compatLnSpc="1">
            <a:prstTxWarp prst="textNoShape">
              <a:avLst/>
            </a:prstTxWarp>
            <a:noAutofit/>
          </a:bodyPr>
          <a:lstStyle/>
          <a:p>
            <a:pPr marL="0" marR="0" lvl="0" indent="0" algn="ctr" defTabSz="913719" eaLnBrk="1" fontAlgn="auto" latinLnBrk="0" hangingPunct="1">
              <a:lnSpc>
                <a:spcPct val="100000"/>
              </a:lnSpc>
              <a:spcBef>
                <a:spcPts val="0"/>
              </a:spcBef>
              <a:spcAft>
                <a:spcPts val="0"/>
              </a:spcAft>
              <a:buClrTx/>
              <a:buSzTx/>
              <a:buFontTx/>
              <a:buNone/>
              <a:tabLst/>
              <a:defRPr/>
            </a:pPr>
            <a:r>
              <a:rPr lang="zh-CN" altLang="en-US" sz="1066" kern="0" spc="-51" dirty="0" smtClean="0">
                <a:solidFill>
                  <a:prstClr val="black"/>
                </a:solidFill>
                <a:latin typeface="微软雅黑" pitchFamily="34" charset="-122"/>
                <a:ea typeface="微软雅黑" pitchFamily="34" charset="-122"/>
                <a:cs typeface="Segoe UI" pitchFamily="34" charset="0"/>
              </a:rPr>
              <a:t>回款支用</a:t>
            </a:r>
            <a:endParaRPr kumimoji="0" lang="en-US" sz="1066" b="0" i="0" u="none" strike="noStrike" kern="0" cap="none" spc="-51" normalizeH="0" baseline="0" noProof="0" dirty="0">
              <a:ln>
                <a:noFill/>
              </a:ln>
              <a:solidFill>
                <a:prstClr val="black"/>
              </a:solidFill>
              <a:effectLst/>
              <a:uLnTx/>
              <a:uFillTx/>
              <a:latin typeface="微软雅黑" pitchFamily="34" charset="-122"/>
              <a:ea typeface="微软雅黑" pitchFamily="34" charset="-122"/>
              <a:cs typeface="Segoe UI" pitchFamily="34" charset="0"/>
            </a:endParaRPr>
          </a:p>
        </p:txBody>
      </p:sp>
      <p:sp>
        <p:nvSpPr>
          <p:cNvPr id="69" name="Rectangle 21"/>
          <p:cNvSpPr/>
          <p:nvPr/>
        </p:nvSpPr>
        <p:spPr bwMode="gray">
          <a:xfrm>
            <a:off x="8217701" y="2849602"/>
            <a:ext cx="1026602" cy="223056"/>
          </a:xfrm>
          <a:prstGeom prst="rect">
            <a:avLst/>
          </a:prstGeom>
          <a:solidFill>
            <a:sysClr val="window" lastClr="FFFFFF"/>
          </a:solidFill>
          <a:ln w="9525" cap="flat" cmpd="sng" algn="ctr">
            <a:noFill/>
            <a:prstDash val="solid"/>
            <a:headEnd type="none" w="med" len="med"/>
            <a:tailEnd type="none" w="med" len="med"/>
          </a:ln>
          <a:effectLst/>
        </p:spPr>
        <p:txBody>
          <a:bodyPr rot="0" spcFirstLastPara="0" vertOverflow="overflow" horzOverflow="overflow" vert="horz" wrap="square" lIns="91404" tIns="45703" rIns="45703" bIns="91404" numCol="1" spcCol="0" rtlCol="0" fromWordArt="0" anchor="ctr" anchorCtr="0" forceAA="0" compatLnSpc="1">
            <a:prstTxWarp prst="textNoShape">
              <a:avLst/>
            </a:prstTxWarp>
            <a:noAutofit/>
          </a:bodyPr>
          <a:lstStyle/>
          <a:p>
            <a:pPr marL="0" marR="0" lvl="0" indent="0" algn="ctr" defTabSz="913719" eaLnBrk="1" fontAlgn="auto" latinLnBrk="0" hangingPunct="1">
              <a:lnSpc>
                <a:spcPct val="100000"/>
              </a:lnSpc>
              <a:spcBef>
                <a:spcPts val="0"/>
              </a:spcBef>
              <a:spcAft>
                <a:spcPts val="0"/>
              </a:spcAft>
              <a:buClrTx/>
              <a:buSzTx/>
              <a:buFontTx/>
              <a:buNone/>
              <a:tabLst/>
              <a:defRPr/>
            </a:pPr>
            <a:r>
              <a:rPr lang="zh-CN" altLang="en-US" sz="1066" kern="0" spc="-51" dirty="0" smtClean="0">
                <a:solidFill>
                  <a:prstClr val="black"/>
                </a:solidFill>
                <a:latin typeface="微软雅黑" pitchFamily="34" charset="-122"/>
                <a:ea typeface="微软雅黑" pitchFamily="34" charset="-122"/>
                <a:cs typeface="Segoe UI" pitchFamily="34" charset="0"/>
              </a:rPr>
              <a:t>保证金管理</a:t>
            </a:r>
            <a:endParaRPr kumimoji="0" lang="en-US" sz="1066" b="0" i="0" u="none" strike="noStrike" kern="0" cap="none" spc="-51" normalizeH="0" baseline="0" noProof="0" dirty="0">
              <a:ln>
                <a:noFill/>
              </a:ln>
              <a:solidFill>
                <a:prstClr val="black"/>
              </a:solidFill>
              <a:effectLst/>
              <a:uLnTx/>
              <a:uFillTx/>
              <a:latin typeface="微软雅黑" pitchFamily="34" charset="-122"/>
              <a:ea typeface="微软雅黑" pitchFamily="34" charset="-122"/>
              <a:cs typeface="Segoe UI" pitchFamily="34" charset="0"/>
            </a:endParaRPr>
          </a:p>
        </p:txBody>
      </p:sp>
      <p:sp>
        <p:nvSpPr>
          <p:cNvPr id="70" name="Rectangle 21"/>
          <p:cNvSpPr/>
          <p:nvPr/>
        </p:nvSpPr>
        <p:spPr bwMode="gray">
          <a:xfrm>
            <a:off x="2621127" y="2352902"/>
            <a:ext cx="1026602" cy="301060"/>
          </a:xfrm>
          <a:prstGeom prst="rect">
            <a:avLst/>
          </a:prstGeom>
          <a:solidFill>
            <a:sysClr val="window" lastClr="FFFFFF"/>
          </a:solidFill>
          <a:ln w="9525" cap="flat" cmpd="sng" algn="ctr">
            <a:noFill/>
            <a:prstDash val="solid"/>
            <a:headEnd type="none" w="med" len="med"/>
            <a:tailEnd type="none" w="med" len="med"/>
          </a:ln>
          <a:effectLst/>
        </p:spPr>
        <p:txBody>
          <a:bodyPr rot="0" spcFirstLastPara="0" vertOverflow="overflow" horzOverflow="overflow" vert="horz" wrap="square" lIns="91404" tIns="45703" rIns="45703" bIns="91404" numCol="1" spcCol="0" rtlCol="0" fromWordArt="0" anchor="ctr" anchorCtr="0" forceAA="0" compatLnSpc="1">
            <a:prstTxWarp prst="textNoShape">
              <a:avLst/>
            </a:prstTxWarp>
            <a:noAutofit/>
          </a:bodyPr>
          <a:lstStyle/>
          <a:p>
            <a:pPr marL="0" marR="0" lvl="0" indent="0" algn="ctr" defTabSz="913719" eaLnBrk="1" fontAlgn="auto" latinLnBrk="0" hangingPunct="1">
              <a:lnSpc>
                <a:spcPct val="100000"/>
              </a:lnSpc>
              <a:spcBef>
                <a:spcPts val="0"/>
              </a:spcBef>
              <a:spcAft>
                <a:spcPts val="0"/>
              </a:spcAft>
              <a:buClrTx/>
              <a:buSzTx/>
              <a:buFontTx/>
              <a:buNone/>
              <a:tabLst/>
              <a:defRPr/>
            </a:pPr>
            <a:r>
              <a:rPr kumimoji="0" lang="zh-CN" altLang="en-US" sz="1066" b="0" i="0" u="none" strike="noStrike" kern="0" cap="none" spc="-51" normalizeH="0" baseline="0" noProof="0" dirty="0" smtClean="0">
                <a:ln>
                  <a:noFill/>
                </a:ln>
                <a:solidFill>
                  <a:prstClr val="black"/>
                </a:solidFill>
                <a:effectLst/>
                <a:uLnTx/>
                <a:uFillTx/>
                <a:latin typeface="微软雅黑" pitchFamily="34" charset="-122"/>
                <a:ea typeface="微软雅黑" pitchFamily="34" charset="-122"/>
                <a:cs typeface="Segoe UI" pitchFamily="34" charset="0"/>
              </a:rPr>
              <a:t>入库管理</a:t>
            </a:r>
            <a:endParaRPr kumimoji="0" lang="en-US" sz="1066" b="0" i="0" u="none" strike="noStrike" kern="0" cap="none" spc="-51" normalizeH="0" baseline="0" noProof="0" dirty="0">
              <a:ln>
                <a:noFill/>
              </a:ln>
              <a:solidFill>
                <a:prstClr val="black"/>
              </a:solidFill>
              <a:effectLst/>
              <a:uLnTx/>
              <a:uFillTx/>
              <a:latin typeface="微软雅黑" pitchFamily="34" charset="-122"/>
              <a:ea typeface="微软雅黑" pitchFamily="34" charset="-122"/>
              <a:cs typeface="Segoe UI" pitchFamily="34" charset="0"/>
            </a:endParaRPr>
          </a:p>
        </p:txBody>
      </p:sp>
      <p:sp>
        <p:nvSpPr>
          <p:cNvPr id="71" name="Rectangle 21"/>
          <p:cNvSpPr/>
          <p:nvPr/>
        </p:nvSpPr>
        <p:spPr bwMode="gray">
          <a:xfrm>
            <a:off x="3681796" y="2355044"/>
            <a:ext cx="1026602" cy="301060"/>
          </a:xfrm>
          <a:prstGeom prst="rect">
            <a:avLst/>
          </a:prstGeom>
          <a:solidFill>
            <a:sysClr val="window" lastClr="FFFFFF"/>
          </a:solidFill>
          <a:ln w="9525" cap="flat" cmpd="sng" algn="ctr">
            <a:noFill/>
            <a:prstDash val="solid"/>
            <a:headEnd type="none" w="med" len="med"/>
            <a:tailEnd type="none" w="med" len="med"/>
          </a:ln>
          <a:effectLst/>
        </p:spPr>
        <p:txBody>
          <a:bodyPr rot="0" spcFirstLastPara="0" vertOverflow="overflow" horzOverflow="overflow" vert="horz" wrap="square" lIns="91404" tIns="45703" rIns="45703" bIns="91404" numCol="1" spcCol="0" rtlCol="0" fromWordArt="0" anchor="ctr" anchorCtr="0" forceAA="0" compatLnSpc="1">
            <a:prstTxWarp prst="textNoShape">
              <a:avLst/>
            </a:prstTxWarp>
            <a:noAutofit/>
          </a:bodyPr>
          <a:lstStyle/>
          <a:p>
            <a:pPr marL="0" marR="0" lvl="0" indent="0" algn="ctr" defTabSz="913719" eaLnBrk="1" fontAlgn="auto" latinLnBrk="0" hangingPunct="1">
              <a:lnSpc>
                <a:spcPct val="100000"/>
              </a:lnSpc>
              <a:spcBef>
                <a:spcPts val="0"/>
              </a:spcBef>
              <a:spcAft>
                <a:spcPts val="0"/>
              </a:spcAft>
              <a:buClrTx/>
              <a:buSzTx/>
              <a:buFontTx/>
              <a:buNone/>
              <a:tabLst/>
              <a:defRPr/>
            </a:pPr>
            <a:r>
              <a:rPr kumimoji="0" lang="zh-CN" altLang="en-US" sz="1066" b="0" i="0" u="none" strike="noStrike" kern="0" cap="none" spc="-51" normalizeH="0" baseline="0" noProof="0" dirty="0">
                <a:ln>
                  <a:noFill/>
                </a:ln>
                <a:solidFill>
                  <a:prstClr val="black"/>
                </a:solidFill>
                <a:effectLst/>
                <a:uLnTx/>
                <a:uFillTx/>
                <a:latin typeface="微软雅黑" pitchFamily="34" charset="-122"/>
                <a:ea typeface="微软雅黑" pitchFamily="34" charset="-122"/>
                <a:cs typeface="Segoe UI" pitchFamily="34" charset="0"/>
              </a:rPr>
              <a:t>赎货管理</a:t>
            </a:r>
            <a:endParaRPr kumimoji="0" lang="en-US" sz="1066" b="0" i="0" u="none" strike="noStrike" kern="0" cap="none" spc="-51" normalizeH="0" baseline="0" noProof="0" dirty="0">
              <a:ln>
                <a:noFill/>
              </a:ln>
              <a:solidFill>
                <a:prstClr val="black"/>
              </a:solidFill>
              <a:effectLst/>
              <a:uLnTx/>
              <a:uFillTx/>
              <a:latin typeface="微软雅黑" pitchFamily="34" charset="-122"/>
              <a:ea typeface="微软雅黑" pitchFamily="34" charset="-122"/>
              <a:cs typeface="Segoe UI" pitchFamily="34" charset="0"/>
            </a:endParaRPr>
          </a:p>
        </p:txBody>
      </p:sp>
      <p:sp>
        <p:nvSpPr>
          <p:cNvPr id="72" name="Rectangle 21"/>
          <p:cNvSpPr/>
          <p:nvPr/>
        </p:nvSpPr>
        <p:spPr bwMode="gray">
          <a:xfrm>
            <a:off x="8217701" y="3127553"/>
            <a:ext cx="1026602" cy="223056"/>
          </a:xfrm>
          <a:prstGeom prst="rect">
            <a:avLst/>
          </a:prstGeom>
          <a:solidFill>
            <a:sysClr val="window" lastClr="FFFFFF"/>
          </a:solidFill>
          <a:ln w="9525" cap="flat" cmpd="sng" algn="ctr">
            <a:noFill/>
            <a:prstDash val="solid"/>
            <a:headEnd type="none" w="med" len="med"/>
            <a:tailEnd type="none" w="med" len="med"/>
          </a:ln>
          <a:effectLst/>
        </p:spPr>
        <p:txBody>
          <a:bodyPr rot="0" spcFirstLastPara="0" vertOverflow="overflow" horzOverflow="overflow" vert="horz" wrap="square" lIns="91404" tIns="45703" rIns="45703" bIns="91404" numCol="1" spcCol="0" rtlCol="0" fromWordArt="0" anchor="ctr" anchorCtr="0" forceAA="0" compatLnSpc="1">
            <a:prstTxWarp prst="textNoShape">
              <a:avLst/>
            </a:prstTxWarp>
            <a:noAutofit/>
          </a:bodyPr>
          <a:lstStyle/>
          <a:p>
            <a:pPr marL="0" marR="0" lvl="0" indent="0" algn="ctr" defTabSz="913719" eaLnBrk="1" fontAlgn="auto" latinLnBrk="0" hangingPunct="1">
              <a:lnSpc>
                <a:spcPct val="100000"/>
              </a:lnSpc>
              <a:spcBef>
                <a:spcPts val="0"/>
              </a:spcBef>
              <a:spcAft>
                <a:spcPts val="0"/>
              </a:spcAft>
              <a:buClrTx/>
              <a:buSzTx/>
              <a:buFontTx/>
              <a:buNone/>
              <a:tabLst/>
              <a:defRPr/>
            </a:pPr>
            <a:r>
              <a:rPr kumimoji="0" lang="zh-CN" altLang="en-US" sz="1066" b="0" i="0" u="none" strike="noStrike" kern="0" cap="none" spc="-51" normalizeH="0" baseline="0" noProof="0" dirty="0">
                <a:ln>
                  <a:noFill/>
                </a:ln>
                <a:solidFill>
                  <a:prstClr val="black"/>
                </a:solidFill>
                <a:effectLst/>
                <a:uLnTx/>
                <a:uFillTx/>
                <a:latin typeface="微软雅黑" pitchFamily="34" charset="-122"/>
                <a:ea typeface="微软雅黑" pitchFamily="34" charset="-122"/>
                <a:cs typeface="Segoe UI" pitchFamily="34" charset="0"/>
              </a:rPr>
              <a:t>还款对账</a:t>
            </a:r>
            <a:endParaRPr kumimoji="0" lang="en-US" sz="1066" b="0" i="0" u="none" strike="noStrike" kern="0" cap="none" spc="-51" normalizeH="0" baseline="0" noProof="0" dirty="0">
              <a:ln>
                <a:noFill/>
              </a:ln>
              <a:solidFill>
                <a:prstClr val="black"/>
              </a:solidFill>
              <a:effectLst/>
              <a:uLnTx/>
              <a:uFillTx/>
              <a:latin typeface="微软雅黑" pitchFamily="34" charset="-122"/>
              <a:ea typeface="微软雅黑" pitchFamily="34" charset="-122"/>
              <a:cs typeface="Segoe UI" pitchFamily="34" charset="0"/>
            </a:endParaRPr>
          </a:p>
        </p:txBody>
      </p:sp>
      <p:sp>
        <p:nvSpPr>
          <p:cNvPr id="74" name="Rectangle 21"/>
          <p:cNvSpPr/>
          <p:nvPr/>
        </p:nvSpPr>
        <p:spPr bwMode="gray">
          <a:xfrm>
            <a:off x="1413211" y="2355045"/>
            <a:ext cx="1026602" cy="223056"/>
          </a:xfrm>
          <a:prstGeom prst="rect">
            <a:avLst/>
          </a:prstGeom>
          <a:solidFill>
            <a:sysClr val="window" lastClr="FFFFFF"/>
          </a:solidFill>
          <a:ln w="9525" cap="flat" cmpd="sng" algn="ctr">
            <a:noFill/>
            <a:prstDash val="solid"/>
            <a:headEnd type="none" w="med" len="med"/>
            <a:tailEnd type="none" w="med" len="med"/>
          </a:ln>
          <a:effectLst/>
        </p:spPr>
        <p:txBody>
          <a:bodyPr rot="0" spcFirstLastPara="0" vertOverflow="overflow" horzOverflow="overflow" vert="horz" wrap="square" lIns="91404" tIns="45703" rIns="45703" bIns="91404" numCol="1" spcCol="0" rtlCol="0" fromWordArt="0" anchor="ctr" anchorCtr="0" forceAA="0" compatLnSpc="1">
            <a:prstTxWarp prst="textNoShape">
              <a:avLst/>
            </a:prstTxWarp>
            <a:noAutofit/>
          </a:bodyPr>
          <a:lstStyle/>
          <a:p>
            <a:pPr marL="0" marR="0" lvl="0" indent="0" algn="ctr" defTabSz="913719" eaLnBrk="1" fontAlgn="auto" latinLnBrk="0" hangingPunct="1">
              <a:lnSpc>
                <a:spcPct val="100000"/>
              </a:lnSpc>
              <a:spcBef>
                <a:spcPts val="0"/>
              </a:spcBef>
              <a:spcAft>
                <a:spcPts val="0"/>
              </a:spcAft>
              <a:buClrTx/>
              <a:buSzTx/>
              <a:buFontTx/>
              <a:buNone/>
              <a:tabLst/>
              <a:defRPr/>
            </a:pPr>
            <a:r>
              <a:rPr kumimoji="0" lang="zh-CN" altLang="en-US" sz="1066" b="0" i="0" u="none" strike="noStrike" kern="0" cap="none" spc="-51" normalizeH="0" baseline="0" noProof="0" dirty="0">
                <a:ln>
                  <a:noFill/>
                </a:ln>
                <a:solidFill>
                  <a:prstClr val="black"/>
                </a:solidFill>
                <a:effectLst/>
                <a:uLnTx/>
                <a:uFillTx/>
                <a:latin typeface="微软雅黑" pitchFamily="34" charset="-122"/>
                <a:ea typeface="微软雅黑" pitchFamily="34" charset="-122"/>
                <a:cs typeface="Segoe UI" pitchFamily="34" charset="0"/>
              </a:rPr>
              <a:t>核价管理</a:t>
            </a:r>
            <a:endParaRPr kumimoji="0" lang="en-US" sz="1066" b="0" i="0" u="none" strike="noStrike" kern="0" cap="none" spc="-51" normalizeH="0" baseline="0" noProof="0" dirty="0">
              <a:ln>
                <a:noFill/>
              </a:ln>
              <a:solidFill>
                <a:prstClr val="black"/>
              </a:solidFill>
              <a:effectLst/>
              <a:uLnTx/>
              <a:uFillTx/>
              <a:latin typeface="微软雅黑" pitchFamily="34" charset="-122"/>
              <a:ea typeface="微软雅黑" pitchFamily="34" charset="-122"/>
              <a:cs typeface="Segoe UI" pitchFamily="34" charset="0"/>
            </a:endParaRPr>
          </a:p>
        </p:txBody>
      </p:sp>
      <p:sp>
        <p:nvSpPr>
          <p:cNvPr id="75" name="Rectangle 21"/>
          <p:cNvSpPr/>
          <p:nvPr/>
        </p:nvSpPr>
        <p:spPr bwMode="gray">
          <a:xfrm>
            <a:off x="1413211" y="2608434"/>
            <a:ext cx="1026602" cy="223056"/>
          </a:xfrm>
          <a:prstGeom prst="rect">
            <a:avLst/>
          </a:prstGeom>
          <a:solidFill>
            <a:sysClr val="window" lastClr="FFFFFF"/>
          </a:solidFill>
          <a:ln w="9525" cap="flat" cmpd="sng" algn="ctr">
            <a:noFill/>
            <a:prstDash val="solid"/>
            <a:headEnd type="none" w="med" len="med"/>
            <a:tailEnd type="none" w="med" len="med"/>
          </a:ln>
          <a:effectLst/>
        </p:spPr>
        <p:txBody>
          <a:bodyPr rot="0" spcFirstLastPara="0" vertOverflow="overflow" horzOverflow="overflow" vert="horz" wrap="square" lIns="91404" tIns="45703" rIns="45703" bIns="91404" numCol="1" spcCol="0" rtlCol="0" fromWordArt="0" anchor="ctr" anchorCtr="0" forceAA="0" compatLnSpc="1">
            <a:prstTxWarp prst="textNoShape">
              <a:avLst/>
            </a:prstTxWarp>
            <a:noAutofit/>
          </a:bodyPr>
          <a:lstStyle/>
          <a:p>
            <a:pPr marL="0" marR="0" lvl="0" indent="0" algn="ctr" defTabSz="913719" eaLnBrk="1" fontAlgn="auto" latinLnBrk="0" hangingPunct="1">
              <a:lnSpc>
                <a:spcPct val="100000"/>
              </a:lnSpc>
              <a:spcBef>
                <a:spcPts val="0"/>
              </a:spcBef>
              <a:spcAft>
                <a:spcPts val="0"/>
              </a:spcAft>
              <a:buClrTx/>
              <a:buSzTx/>
              <a:buFontTx/>
              <a:buNone/>
              <a:tabLst/>
              <a:defRPr/>
            </a:pPr>
            <a:r>
              <a:rPr kumimoji="0" lang="zh-CN" altLang="en-US" sz="1066" b="0" i="0" u="none" strike="noStrike" kern="0" cap="none" spc="-51" normalizeH="0" baseline="0" noProof="0" dirty="0">
                <a:ln>
                  <a:noFill/>
                </a:ln>
                <a:solidFill>
                  <a:prstClr val="black"/>
                </a:solidFill>
                <a:effectLst/>
                <a:uLnTx/>
                <a:uFillTx/>
                <a:latin typeface="微软雅黑" pitchFamily="34" charset="-122"/>
                <a:ea typeface="微软雅黑" pitchFamily="34" charset="-122"/>
                <a:cs typeface="Segoe UI" pitchFamily="34" charset="0"/>
              </a:rPr>
              <a:t>自动盯市</a:t>
            </a:r>
            <a:endParaRPr kumimoji="0" lang="en-US" sz="1066" b="0" i="0" u="none" strike="noStrike" kern="0" cap="none" spc="-51" normalizeH="0" baseline="0" noProof="0" dirty="0">
              <a:ln>
                <a:noFill/>
              </a:ln>
              <a:solidFill>
                <a:prstClr val="black"/>
              </a:solidFill>
              <a:effectLst/>
              <a:uLnTx/>
              <a:uFillTx/>
              <a:latin typeface="微软雅黑" pitchFamily="34" charset="-122"/>
              <a:ea typeface="微软雅黑" pitchFamily="34" charset="-122"/>
              <a:cs typeface="Segoe UI" pitchFamily="34" charset="0"/>
            </a:endParaRPr>
          </a:p>
        </p:txBody>
      </p:sp>
      <p:sp>
        <p:nvSpPr>
          <p:cNvPr id="76" name="Rectangle 21"/>
          <p:cNvSpPr/>
          <p:nvPr/>
        </p:nvSpPr>
        <p:spPr bwMode="gray">
          <a:xfrm>
            <a:off x="1413211" y="2868652"/>
            <a:ext cx="1026602" cy="223056"/>
          </a:xfrm>
          <a:prstGeom prst="rect">
            <a:avLst/>
          </a:prstGeom>
          <a:solidFill>
            <a:sysClr val="window" lastClr="FFFFFF"/>
          </a:solidFill>
          <a:ln w="9525" cap="flat" cmpd="sng" algn="ctr">
            <a:noFill/>
            <a:prstDash val="solid"/>
            <a:headEnd type="none" w="med" len="med"/>
            <a:tailEnd type="none" w="med" len="med"/>
          </a:ln>
          <a:effectLst/>
        </p:spPr>
        <p:txBody>
          <a:bodyPr rot="0" spcFirstLastPara="0" vertOverflow="overflow" horzOverflow="overflow" vert="horz" wrap="square" lIns="91404" tIns="45703" rIns="45703" bIns="91404" numCol="1" spcCol="0" rtlCol="0" fromWordArt="0" anchor="ctr" anchorCtr="0" forceAA="0" compatLnSpc="1">
            <a:prstTxWarp prst="textNoShape">
              <a:avLst/>
            </a:prstTxWarp>
            <a:noAutofit/>
          </a:bodyPr>
          <a:lstStyle/>
          <a:p>
            <a:pPr marL="0" marR="0" lvl="0" indent="0" algn="ctr" defTabSz="913719" eaLnBrk="1" fontAlgn="auto" latinLnBrk="0" hangingPunct="1">
              <a:lnSpc>
                <a:spcPct val="100000"/>
              </a:lnSpc>
              <a:spcBef>
                <a:spcPts val="0"/>
              </a:spcBef>
              <a:spcAft>
                <a:spcPts val="0"/>
              </a:spcAft>
              <a:buClrTx/>
              <a:buSzTx/>
              <a:buFontTx/>
              <a:buNone/>
              <a:tabLst/>
              <a:defRPr/>
            </a:pPr>
            <a:r>
              <a:rPr kumimoji="0" lang="zh-CN" altLang="en-US" sz="1066" b="0" i="0" u="none" strike="noStrike" kern="0" cap="none" spc="-51" normalizeH="0" baseline="0" noProof="0" dirty="0">
                <a:ln>
                  <a:noFill/>
                </a:ln>
                <a:solidFill>
                  <a:prstClr val="black"/>
                </a:solidFill>
                <a:effectLst/>
                <a:uLnTx/>
                <a:uFillTx/>
                <a:latin typeface="微软雅黑" pitchFamily="34" charset="-122"/>
                <a:ea typeface="微软雅黑" pitchFamily="34" charset="-122"/>
                <a:cs typeface="Segoe UI" pitchFamily="34" charset="0"/>
              </a:rPr>
              <a:t>最低价值管理</a:t>
            </a:r>
            <a:endParaRPr kumimoji="0" lang="en-US" sz="1066" b="0" i="0" u="none" strike="noStrike" kern="0" cap="none" spc="-51" normalizeH="0" baseline="0" noProof="0" dirty="0">
              <a:ln>
                <a:noFill/>
              </a:ln>
              <a:solidFill>
                <a:prstClr val="black"/>
              </a:solidFill>
              <a:effectLst/>
              <a:uLnTx/>
              <a:uFillTx/>
              <a:latin typeface="微软雅黑" pitchFamily="34" charset="-122"/>
              <a:ea typeface="微软雅黑" pitchFamily="34" charset="-122"/>
              <a:cs typeface="Segoe UI" pitchFamily="34" charset="0"/>
            </a:endParaRPr>
          </a:p>
        </p:txBody>
      </p:sp>
      <p:sp>
        <p:nvSpPr>
          <p:cNvPr id="77" name="Rectangle 21"/>
          <p:cNvSpPr/>
          <p:nvPr/>
        </p:nvSpPr>
        <p:spPr bwMode="gray">
          <a:xfrm>
            <a:off x="1413211" y="3127553"/>
            <a:ext cx="1026602" cy="223056"/>
          </a:xfrm>
          <a:prstGeom prst="rect">
            <a:avLst/>
          </a:prstGeom>
          <a:solidFill>
            <a:sysClr val="window" lastClr="FFFFFF"/>
          </a:solidFill>
          <a:ln w="9525" cap="flat" cmpd="sng" algn="ctr">
            <a:noFill/>
            <a:prstDash val="solid"/>
            <a:headEnd type="none" w="med" len="med"/>
            <a:tailEnd type="none" w="med" len="med"/>
          </a:ln>
          <a:effectLst/>
        </p:spPr>
        <p:txBody>
          <a:bodyPr rot="0" spcFirstLastPara="0" vertOverflow="overflow" horzOverflow="overflow" vert="horz" wrap="square" lIns="91404" tIns="45703" rIns="45703" bIns="91404" numCol="1" spcCol="0" rtlCol="0" fromWordArt="0" anchor="ctr" anchorCtr="0" forceAA="0" compatLnSpc="1">
            <a:prstTxWarp prst="textNoShape">
              <a:avLst/>
            </a:prstTxWarp>
            <a:noAutofit/>
          </a:bodyPr>
          <a:lstStyle/>
          <a:p>
            <a:pPr marL="0" marR="0" lvl="0" indent="0" algn="ctr" defTabSz="913719" eaLnBrk="1" fontAlgn="auto" latinLnBrk="0" hangingPunct="1">
              <a:lnSpc>
                <a:spcPct val="100000"/>
              </a:lnSpc>
              <a:spcBef>
                <a:spcPts val="0"/>
              </a:spcBef>
              <a:spcAft>
                <a:spcPts val="0"/>
              </a:spcAft>
              <a:buClrTx/>
              <a:buSzTx/>
              <a:buFontTx/>
              <a:buNone/>
              <a:tabLst/>
              <a:defRPr/>
            </a:pPr>
            <a:r>
              <a:rPr kumimoji="0" lang="zh-CN" altLang="en-US" sz="1066" b="0" i="0" u="none" strike="noStrike" kern="0" cap="none" spc="-51" normalizeH="0" baseline="0" noProof="0" dirty="0">
                <a:ln>
                  <a:noFill/>
                </a:ln>
                <a:solidFill>
                  <a:prstClr val="black"/>
                </a:solidFill>
                <a:effectLst/>
                <a:uLnTx/>
                <a:uFillTx/>
                <a:latin typeface="微软雅黑" pitchFamily="34" charset="-122"/>
                <a:ea typeface="微软雅黑" pitchFamily="34" charset="-122"/>
                <a:cs typeface="Segoe UI" pitchFamily="34" charset="0"/>
              </a:rPr>
              <a:t>跌价补偿</a:t>
            </a:r>
            <a:endParaRPr kumimoji="0" lang="en-US" sz="1066" b="0" i="0" u="none" strike="noStrike" kern="0" cap="none" spc="-51" normalizeH="0" baseline="0" noProof="0" dirty="0">
              <a:ln>
                <a:noFill/>
              </a:ln>
              <a:solidFill>
                <a:prstClr val="black"/>
              </a:solidFill>
              <a:effectLst/>
              <a:uLnTx/>
              <a:uFillTx/>
              <a:latin typeface="微软雅黑" pitchFamily="34" charset="-122"/>
              <a:ea typeface="微软雅黑" pitchFamily="34" charset="-122"/>
              <a:cs typeface="Segoe UI" pitchFamily="34" charset="0"/>
            </a:endParaRPr>
          </a:p>
        </p:txBody>
      </p:sp>
      <p:sp>
        <p:nvSpPr>
          <p:cNvPr id="78" name="Rectangle 21"/>
          <p:cNvSpPr/>
          <p:nvPr/>
        </p:nvSpPr>
        <p:spPr bwMode="gray">
          <a:xfrm>
            <a:off x="4875041" y="2353992"/>
            <a:ext cx="1026602" cy="223056"/>
          </a:xfrm>
          <a:prstGeom prst="rect">
            <a:avLst/>
          </a:prstGeom>
          <a:solidFill>
            <a:sysClr val="window" lastClr="FFFFFF"/>
          </a:solidFill>
          <a:ln w="9525" cap="flat" cmpd="sng" algn="ctr">
            <a:noFill/>
            <a:prstDash val="solid"/>
            <a:headEnd type="none" w="med" len="med"/>
            <a:tailEnd type="none" w="med" len="med"/>
          </a:ln>
          <a:effectLst/>
        </p:spPr>
        <p:txBody>
          <a:bodyPr rot="0" spcFirstLastPara="0" vertOverflow="overflow" horzOverflow="overflow" vert="horz" wrap="square" lIns="91404" tIns="45703" rIns="45703" bIns="91404" numCol="1" spcCol="0" rtlCol="0" fromWordArt="0" anchor="ctr" anchorCtr="0" forceAA="0" compatLnSpc="1">
            <a:prstTxWarp prst="textNoShape">
              <a:avLst/>
            </a:prstTxWarp>
            <a:noAutofit/>
          </a:bodyPr>
          <a:lstStyle/>
          <a:p>
            <a:pPr marL="0" marR="0" lvl="0" indent="0" algn="ctr" defTabSz="913719" eaLnBrk="1" fontAlgn="auto" latinLnBrk="0" hangingPunct="1">
              <a:lnSpc>
                <a:spcPct val="100000"/>
              </a:lnSpc>
              <a:spcBef>
                <a:spcPts val="0"/>
              </a:spcBef>
              <a:spcAft>
                <a:spcPts val="0"/>
              </a:spcAft>
              <a:buClrTx/>
              <a:buSzTx/>
              <a:buFontTx/>
              <a:buNone/>
              <a:tabLst/>
              <a:defRPr/>
            </a:pPr>
            <a:r>
              <a:rPr kumimoji="0" lang="zh-CN" altLang="en-US" sz="1066" b="0" i="0" u="none" strike="noStrike" kern="0" cap="none" spc="-51" normalizeH="0" baseline="0" noProof="0" dirty="0">
                <a:ln>
                  <a:noFill/>
                </a:ln>
                <a:solidFill>
                  <a:prstClr val="black"/>
                </a:solidFill>
                <a:effectLst/>
                <a:uLnTx/>
                <a:uFillTx/>
                <a:latin typeface="微软雅黑" pitchFamily="34" charset="-122"/>
                <a:ea typeface="微软雅黑" pitchFamily="34" charset="-122"/>
                <a:cs typeface="Segoe UI" pitchFamily="34" charset="0"/>
              </a:rPr>
              <a:t>追加仓单</a:t>
            </a:r>
            <a:endParaRPr kumimoji="0" lang="en-US" sz="1066" b="0" i="0" u="none" strike="noStrike" kern="0" cap="none" spc="-51" normalizeH="0" baseline="0" noProof="0" dirty="0">
              <a:ln>
                <a:noFill/>
              </a:ln>
              <a:solidFill>
                <a:prstClr val="black"/>
              </a:solidFill>
              <a:effectLst/>
              <a:uLnTx/>
              <a:uFillTx/>
              <a:latin typeface="微软雅黑" pitchFamily="34" charset="-122"/>
              <a:ea typeface="微软雅黑" pitchFamily="34" charset="-122"/>
              <a:cs typeface="Segoe UI" pitchFamily="34" charset="0"/>
            </a:endParaRPr>
          </a:p>
        </p:txBody>
      </p:sp>
      <p:sp>
        <p:nvSpPr>
          <p:cNvPr id="79" name="Rectangle 21"/>
          <p:cNvSpPr/>
          <p:nvPr/>
        </p:nvSpPr>
        <p:spPr bwMode="gray">
          <a:xfrm>
            <a:off x="4875041" y="2607383"/>
            <a:ext cx="1026602" cy="223056"/>
          </a:xfrm>
          <a:prstGeom prst="rect">
            <a:avLst/>
          </a:prstGeom>
          <a:solidFill>
            <a:sysClr val="window" lastClr="FFFFFF"/>
          </a:solidFill>
          <a:ln w="9525" cap="flat" cmpd="sng" algn="ctr">
            <a:noFill/>
            <a:prstDash val="solid"/>
            <a:headEnd type="none" w="med" len="med"/>
            <a:tailEnd type="none" w="med" len="med"/>
          </a:ln>
          <a:effectLst/>
        </p:spPr>
        <p:txBody>
          <a:bodyPr rot="0" spcFirstLastPara="0" vertOverflow="overflow" horzOverflow="overflow" vert="horz" wrap="square" lIns="91404" tIns="45703" rIns="45703" bIns="91404" numCol="1" spcCol="0" rtlCol="0" fromWordArt="0" anchor="ctr" anchorCtr="0" forceAA="0" compatLnSpc="1">
            <a:prstTxWarp prst="textNoShape">
              <a:avLst/>
            </a:prstTxWarp>
            <a:noAutofit/>
          </a:bodyPr>
          <a:lstStyle/>
          <a:p>
            <a:pPr marL="0" marR="0" lvl="0" indent="0" algn="ctr" defTabSz="913719" eaLnBrk="1" fontAlgn="auto" latinLnBrk="0" hangingPunct="1">
              <a:lnSpc>
                <a:spcPct val="100000"/>
              </a:lnSpc>
              <a:spcBef>
                <a:spcPts val="0"/>
              </a:spcBef>
              <a:spcAft>
                <a:spcPts val="0"/>
              </a:spcAft>
              <a:buClrTx/>
              <a:buSzTx/>
              <a:buFontTx/>
              <a:buNone/>
              <a:tabLst/>
              <a:defRPr/>
            </a:pPr>
            <a:r>
              <a:rPr kumimoji="0" lang="zh-CN" altLang="en-US" sz="1066" b="0" i="0" u="none" strike="noStrike" kern="0" cap="none" spc="-51" normalizeH="0" baseline="0" noProof="0" dirty="0">
                <a:ln>
                  <a:noFill/>
                </a:ln>
                <a:solidFill>
                  <a:prstClr val="black"/>
                </a:solidFill>
                <a:effectLst/>
                <a:uLnTx/>
                <a:uFillTx/>
                <a:latin typeface="微软雅黑" pitchFamily="34" charset="-122"/>
                <a:ea typeface="微软雅黑" pitchFamily="34" charset="-122"/>
                <a:cs typeface="Segoe UI" pitchFamily="34" charset="0"/>
              </a:rPr>
              <a:t>置换仓单</a:t>
            </a:r>
            <a:endParaRPr kumimoji="0" lang="en-US" sz="1066" b="0" i="0" u="none" strike="noStrike" kern="0" cap="none" spc="-51" normalizeH="0" baseline="0" noProof="0" dirty="0">
              <a:ln>
                <a:noFill/>
              </a:ln>
              <a:solidFill>
                <a:prstClr val="black"/>
              </a:solidFill>
              <a:effectLst/>
              <a:uLnTx/>
              <a:uFillTx/>
              <a:latin typeface="微软雅黑" pitchFamily="34" charset="-122"/>
              <a:ea typeface="微软雅黑" pitchFamily="34" charset="-122"/>
              <a:cs typeface="Segoe UI" pitchFamily="34" charset="0"/>
            </a:endParaRPr>
          </a:p>
        </p:txBody>
      </p:sp>
      <p:sp>
        <p:nvSpPr>
          <p:cNvPr id="80" name="Rectangle 21"/>
          <p:cNvSpPr/>
          <p:nvPr/>
        </p:nvSpPr>
        <p:spPr bwMode="gray">
          <a:xfrm>
            <a:off x="4875041" y="2867600"/>
            <a:ext cx="1026602" cy="223056"/>
          </a:xfrm>
          <a:prstGeom prst="rect">
            <a:avLst/>
          </a:prstGeom>
          <a:solidFill>
            <a:sysClr val="window" lastClr="FFFFFF"/>
          </a:solidFill>
          <a:ln w="9525" cap="flat" cmpd="sng" algn="ctr">
            <a:noFill/>
            <a:prstDash val="solid"/>
            <a:headEnd type="none" w="med" len="med"/>
            <a:tailEnd type="none" w="med" len="med"/>
          </a:ln>
          <a:effectLst/>
        </p:spPr>
        <p:txBody>
          <a:bodyPr rot="0" spcFirstLastPara="0" vertOverflow="overflow" horzOverflow="overflow" vert="horz" wrap="square" lIns="91404" tIns="45703" rIns="45703" bIns="91404" numCol="1" spcCol="0" rtlCol="0" fromWordArt="0" anchor="ctr" anchorCtr="0" forceAA="0" compatLnSpc="1">
            <a:prstTxWarp prst="textNoShape">
              <a:avLst/>
            </a:prstTxWarp>
            <a:noAutofit/>
          </a:bodyPr>
          <a:lstStyle/>
          <a:p>
            <a:pPr marL="0" marR="0" lvl="0" indent="0" algn="ctr" defTabSz="913719" eaLnBrk="1" fontAlgn="auto" latinLnBrk="0" hangingPunct="1">
              <a:lnSpc>
                <a:spcPct val="100000"/>
              </a:lnSpc>
              <a:spcBef>
                <a:spcPts val="0"/>
              </a:spcBef>
              <a:spcAft>
                <a:spcPts val="0"/>
              </a:spcAft>
              <a:buClrTx/>
              <a:buSzTx/>
              <a:buFontTx/>
              <a:buNone/>
              <a:tabLst/>
              <a:defRPr/>
            </a:pPr>
            <a:r>
              <a:rPr kumimoji="0" lang="zh-CN" altLang="en-US" sz="1066" b="0" i="0" u="none" strike="noStrike" kern="0" cap="none" spc="-51" normalizeH="0" baseline="0" noProof="0" dirty="0">
                <a:ln>
                  <a:noFill/>
                </a:ln>
                <a:solidFill>
                  <a:prstClr val="black"/>
                </a:solidFill>
                <a:effectLst/>
                <a:uLnTx/>
                <a:uFillTx/>
                <a:latin typeface="微软雅黑" pitchFamily="34" charset="-122"/>
                <a:ea typeface="微软雅黑" pitchFamily="34" charset="-122"/>
                <a:cs typeface="Segoe UI" pitchFamily="34" charset="0"/>
              </a:rPr>
              <a:t>仓单处置</a:t>
            </a:r>
            <a:endParaRPr kumimoji="0" lang="en-US" sz="1066" b="0" i="0" u="none" strike="noStrike" kern="0" cap="none" spc="-51" normalizeH="0" baseline="0" noProof="0" dirty="0">
              <a:ln>
                <a:noFill/>
              </a:ln>
              <a:solidFill>
                <a:prstClr val="black"/>
              </a:solidFill>
              <a:effectLst/>
              <a:uLnTx/>
              <a:uFillTx/>
              <a:latin typeface="微软雅黑" pitchFamily="34" charset="-122"/>
              <a:ea typeface="微软雅黑" pitchFamily="34" charset="-122"/>
              <a:cs typeface="Segoe UI" pitchFamily="34" charset="0"/>
            </a:endParaRPr>
          </a:p>
        </p:txBody>
      </p:sp>
      <p:sp>
        <p:nvSpPr>
          <p:cNvPr id="81" name="Rectangle 21"/>
          <p:cNvSpPr/>
          <p:nvPr/>
        </p:nvSpPr>
        <p:spPr bwMode="gray">
          <a:xfrm>
            <a:off x="4875041" y="3126501"/>
            <a:ext cx="1026602" cy="223056"/>
          </a:xfrm>
          <a:prstGeom prst="rect">
            <a:avLst/>
          </a:prstGeom>
          <a:solidFill>
            <a:sysClr val="window" lastClr="FFFFFF"/>
          </a:solidFill>
          <a:ln w="9525" cap="flat" cmpd="sng" algn="ctr">
            <a:noFill/>
            <a:prstDash val="solid"/>
            <a:headEnd type="none" w="med" len="med"/>
            <a:tailEnd type="none" w="med" len="med"/>
          </a:ln>
          <a:effectLst/>
        </p:spPr>
        <p:txBody>
          <a:bodyPr rot="0" spcFirstLastPara="0" vertOverflow="overflow" horzOverflow="overflow" vert="horz" wrap="square" lIns="91404" tIns="45703" rIns="45703" bIns="91404" numCol="1" spcCol="0" rtlCol="0" fromWordArt="0" anchor="ctr" anchorCtr="0" forceAA="0" compatLnSpc="1">
            <a:prstTxWarp prst="textNoShape">
              <a:avLst/>
            </a:prstTxWarp>
            <a:noAutofit/>
          </a:bodyPr>
          <a:lstStyle/>
          <a:p>
            <a:pPr marL="0" marR="0" lvl="0" indent="0" algn="ctr" defTabSz="913719" eaLnBrk="1" fontAlgn="auto" latinLnBrk="0" hangingPunct="1">
              <a:lnSpc>
                <a:spcPct val="100000"/>
              </a:lnSpc>
              <a:spcBef>
                <a:spcPts val="0"/>
              </a:spcBef>
              <a:spcAft>
                <a:spcPts val="0"/>
              </a:spcAft>
              <a:buClrTx/>
              <a:buSzTx/>
              <a:buFontTx/>
              <a:buNone/>
              <a:tabLst/>
              <a:defRPr/>
            </a:pPr>
            <a:r>
              <a:rPr kumimoji="0" lang="zh-CN" altLang="en-US" sz="1066" b="0" i="0" u="none" strike="noStrike" kern="0" cap="none" spc="-51" normalizeH="0" baseline="0" noProof="0" dirty="0">
                <a:ln>
                  <a:noFill/>
                </a:ln>
                <a:solidFill>
                  <a:prstClr val="black"/>
                </a:solidFill>
                <a:effectLst/>
                <a:uLnTx/>
                <a:uFillTx/>
                <a:latin typeface="微软雅黑" pitchFamily="34" charset="-122"/>
                <a:ea typeface="微软雅黑" pitchFamily="34" charset="-122"/>
                <a:cs typeface="Segoe UI" pitchFamily="34" charset="0"/>
              </a:rPr>
              <a:t>仓单提货</a:t>
            </a:r>
            <a:endParaRPr kumimoji="0" lang="en-US" sz="1066" b="0" i="0" u="none" strike="noStrike" kern="0" cap="none" spc="-51" normalizeH="0" baseline="0" noProof="0" dirty="0">
              <a:ln>
                <a:noFill/>
              </a:ln>
              <a:solidFill>
                <a:prstClr val="black"/>
              </a:solidFill>
              <a:effectLst/>
              <a:uLnTx/>
              <a:uFillTx/>
              <a:latin typeface="微软雅黑" pitchFamily="34" charset="-122"/>
              <a:ea typeface="微软雅黑" pitchFamily="34" charset="-122"/>
              <a:cs typeface="Segoe UI" pitchFamily="34" charset="0"/>
            </a:endParaRPr>
          </a:p>
        </p:txBody>
      </p:sp>
      <p:sp>
        <p:nvSpPr>
          <p:cNvPr id="82" name="Rectangle 21"/>
          <p:cNvSpPr/>
          <p:nvPr/>
        </p:nvSpPr>
        <p:spPr bwMode="gray">
          <a:xfrm>
            <a:off x="5993397" y="2351197"/>
            <a:ext cx="1026602" cy="223056"/>
          </a:xfrm>
          <a:prstGeom prst="rect">
            <a:avLst/>
          </a:prstGeom>
          <a:solidFill>
            <a:sysClr val="window" lastClr="FFFFFF"/>
          </a:solidFill>
          <a:ln w="9525" cap="flat" cmpd="sng" algn="ctr">
            <a:noFill/>
            <a:prstDash val="solid"/>
            <a:headEnd type="none" w="med" len="med"/>
            <a:tailEnd type="none" w="med" len="med"/>
          </a:ln>
          <a:effectLst/>
        </p:spPr>
        <p:txBody>
          <a:bodyPr rot="0" spcFirstLastPara="0" vertOverflow="overflow" horzOverflow="overflow" vert="horz" wrap="square" lIns="91404" tIns="45703" rIns="45703" bIns="91404" numCol="1" spcCol="0" rtlCol="0" fromWordArt="0" anchor="ctr" anchorCtr="0" forceAA="0" compatLnSpc="1">
            <a:prstTxWarp prst="textNoShape">
              <a:avLst/>
            </a:prstTxWarp>
            <a:noAutofit/>
          </a:bodyPr>
          <a:lstStyle/>
          <a:p>
            <a:pPr marL="0" marR="0" lvl="0" indent="0" algn="ctr" defTabSz="913719" eaLnBrk="1" fontAlgn="auto" latinLnBrk="0" hangingPunct="1">
              <a:lnSpc>
                <a:spcPct val="100000"/>
              </a:lnSpc>
              <a:spcBef>
                <a:spcPts val="0"/>
              </a:spcBef>
              <a:spcAft>
                <a:spcPts val="0"/>
              </a:spcAft>
              <a:buClrTx/>
              <a:buSzTx/>
              <a:buFontTx/>
              <a:buNone/>
              <a:tabLst/>
              <a:defRPr/>
            </a:pPr>
            <a:r>
              <a:rPr kumimoji="0" lang="zh-CN" altLang="en-US" sz="1066" b="0" i="0" u="none" strike="noStrike" kern="0" cap="none" spc="-51" normalizeH="0" baseline="0" noProof="0" dirty="0">
                <a:ln>
                  <a:noFill/>
                </a:ln>
                <a:solidFill>
                  <a:prstClr val="black"/>
                </a:solidFill>
                <a:effectLst/>
                <a:uLnTx/>
                <a:uFillTx/>
                <a:latin typeface="微软雅黑" pitchFamily="34" charset="-122"/>
                <a:ea typeface="微软雅黑" pitchFamily="34" charset="-122"/>
                <a:cs typeface="Segoe UI" pitchFamily="34" charset="0"/>
              </a:rPr>
              <a:t>账款维护</a:t>
            </a:r>
            <a:endParaRPr kumimoji="0" lang="en-US" sz="1066" b="0" i="0" u="none" strike="noStrike" kern="0" cap="none" spc="-51" normalizeH="0" baseline="0" noProof="0" dirty="0">
              <a:ln>
                <a:noFill/>
              </a:ln>
              <a:solidFill>
                <a:prstClr val="black"/>
              </a:solidFill>
              <a:effectLst/>
              <a:uLnTx/>
              <a:uFillTx/>
              <a:latin typeface="微软雅黑" pitchFamily="34" charset="-122"/>
              <a:ea typeface="微软雅黑" pitchFamily="34" charset="-122"/>
              <a:cs typeface="Segoe UI" pitchFamily="34" charset="0"/>
            </a:endParaRPr>
          </a:p>
        </p:txBody>
      </p:sp>
      <p:sp>
        <p:nvSpPr>
          <p:cNvPr id="83" name="Rectangle 21"/>
          <p:cNvSpPr/>
          <p:nvPr/>
        </p:nvSpPr>
        <p:spPr bwMode="gray">
          <a:xfrm>
            <a:off x="5993397" y="2604588"/>
            <a:ext cx="1026602" cy="223056"/>
          </a:xfrm>
          <a:prstGeom prst="rect">
            <a:avLst/>
          </a:prstGeom>
          <a:solidFill>
            <a:sysClr val="window" lastClr="FFFFFF"/>
          </a:solidFill>
          <a:ln w="9525" cap="flat" cmpd="sng" algn="ctr">
            <a:noFill/>
            <a:prstDash val="solid"/>
            <a:headEnd type="none" w="med" len="med"/>
            <a:tailEnd type="none" w="med" len="med"/>
          </a:ln>
          <a:effectLst/>
        </p:spPr>
        <p:txBody>
          <a:bodyPr rot="0" spcFirstLastPara="0" vertOverflow="overflow" horzOverflow="overflow" vert="horz" wrap="square" lIns="91404" tIns="45703" rIns="45703" bIns="91404" numCol="1" spcCol="0" rtlCol="0" fromWordArt="0" anchor="ctr" anchorCtr="0" forceAA="0" compatLnSpc="1">
            <a:prstTxWarp prst="textNoShape">
              <a:avLst/>
            </a:prstTxWarp>
            <a:noAutofit/>
          </a:bodyPr>
          <a:lstStyle/>
          <a:p>
            <a:pPr marL="0" marR="0" lvl="0" indent="0" algn="ctr" defTabSz="913719" eaLnBrk="1" fontAlgn="auto" latinLnBrk="0" hangingPunct="1">
              <a:lnSpc>
                <a:spcPct val="100000"/>
              </a:lnSpc>
              <a:spcBef>
                <a:spcPts val="0"/>
              </a:spcBef>
              <a:spcAft>
                <a:spcPts val="0"/>
              </a:spcAft>
              <a:buClrTx/>
              <a:buSzTx/>
              <a:buFontTx/>
              <a:buNone/>
              <a:tabLst/>
              <a:defRPr/>
            </a:pPr>
            <a:r>
              <a:rPr kumimoji="0" lang="zh-CN" altLang="en-US" sz="1066" b="0" i="0" u="none" strike="noStrike" kern="0" cap="none" spc="-51" normalizeH="0" baseline="0" noProof="0" dirty="0">
                <a:ln>
                  <a:noFill/>
                </a:ln>
                <a:solidFill>
                  <a:prstClr val="black"/>
                </a:solidFill>
                <a:effectLst/>
                <a:uLnTx/>
                <a:uFillTx/>
                <a:latin typeface="微软雅黑" pitchFamily="34" charset="-122"/>
                <a:ea typeface="微软雅黑" pitchFamily="34" charset="-122"/>
                <a:cs typeface="Segoe UI" pitchFamily="34" charset="0"/>
              </a:rPr>
              <a:t>催收管理</a:t>
            </a:r>
            <a:endParaRPr kumimoji="0" lang="en-US" sz="1066" b="0" i="0" u="none" strike="noStrike" kern="0" cap="none" spc="-51" normalizeH="0" baseline="0" noProof="0" dirty="0">
              <a:ln>
                <a:noFill/>
              </a:ln>
              <a:solidFill>
                <a:prstClr val="black"/>
              </a:solidFill>
              <a:effectLst/>
              <a:uLnTx/>
              <a:uFillTx/>
              <a:latin typeface="微软雅黑" pitchFamily="34" charset="-122"/>
              <a:ea typeface="微软雅黑" pitchFamily="34" charset="-122"/>
              <a:cs typeface="Segoe UI" pitchFamily="34" charset="0"/>
            </a:endParaRPr>
          </a:p>
        </p:txBody>
      </p:sp>
      <p:sp>
        <p:nvSpPr>
          <p:cNvPr id="84" name="Rectangle 21"/>
          <p:cNvSpPr/>
          <p:nvPr/>
        </p:nvSpPr>
        <p:spPr bwMode="gray">
          <a:xfrm>
            <a:off x="5993397" y="2864806"/>
            <a:ext cx="1026602" cy="223056"/>
          </a:xfrm>
          <a:prstGeom prst="rect">
            <a:avLst/>
          </a:prstGeom>
          <a:solidFill>
            <a:sysClr val="window" lastClr="FFFFFF"/>
          </a:solidFill>
          <a:ln w="9525" cap="flat" cmpd="sng" algn="ctr">
            <a:noFill/>
            <a:prstDash val="solid"/>
            <a:headEnd type="none" w="med" len="med"/>
            <a:tailEnd type="none" w="med" len="med"/>
          </a:ln>
          <a:effectLst/>
        </p:spPr>
        <p:txBody>
          <a:bodyPr rot="0" spcFirstLastPara="0" vertOverflow="overflow" horzOverflow="overflow" vert="horz" wrap="square" lIns="91404" tIns="45703" rIns="45703" bIns="91404" numCol="1" spcCol="0" rtlCol="0" fromWordArt="0" anchor="ctr" anchorCtr="0" forceAA="0" compatLnSpc="1">
            <a:prstTxWarp prst="textNoShape">
              <a:avLst/>
            </a:prstTxWarp>
            <a:noAutofit/>
          </a:bodyPr>
          <a:lstStyle/>
          <a:p>
            <a:pPr marL="0" marR="0" lvl="0" indent="0" algn="ctr" defTabSz="913719" eaLnBrk="1" fontAlgn="auto" latinLnBrk="0" hangingPunct="1">
              <a:lnSpc>
                <a:spcPct val="100000"/>
              </a:lnSpc>
              <a:spcBef>
                <a:spcPts val="0"/>
              </a:spcBef>
              <a:spcAft>
                <a:spcPts val="0"/>
              </a:spcAft>
              <a:buClrTx/>
              <a:buSzTx/>
              <a:buFontTx/>
              <a:buNone/>
              <a:tabLst/>
              <a:defRPr/>
            </a:pPr>
            <a:r>
              <a:rPr kumimoji="0" lang="zh-CN" altLang="en-US" sz="1066" b="0" i="0" u="none" strike="noStrike" kern="0" cap="none" spc="-51" normalizeH="0" baseline="0" noProof="0" dirty="0" smtClean="0">
                <a:ln>
                  <a:noFill/>
                </a:ln>
                <a:solidFill>
                  <a:prstClr val="black"/>
                </a:solidFill>
                <a:effectLst/>
                <a:uLnTx/>
                <a:uFillTx/>
                <a:latin typeface="微软雅黑" pitchFamily="34" charset="-122"/>
                <a:ea typeface="微软雅黑" pitchFamily="34" charset="-122"/>
                <a:cs typeface="Segoe UI" pitchFamily="34" charset="0"/>
              </a:rPr>
              <a:t>出</a:t>
            </a:r>
            <a:r>
              <a:rPr kumimoji="0" lang="en-US" altLang="zh-CN" sz="1066" b="0" i="0" u="none" strike="noStrike" kern="0" cap="none" spc="-51" normalizeH="0" baseline="0" noProof="0" dirty="0" smtClean="0">
                <a:ln>
                  <a:noFill/>
                </a:ln>
                <a:solidFill>
                  <a:prstClr val="black"/>
                </a:solidFill>
                <a:effectLst/>
                <a:uLnTx/>
                <a:uFillTx/>
                <a:latin typeface="微软雅黑" pitchFamily="34" charset="-122"/>
                <a:ea typeface="微软雅黑" pitchFamily="34" charset="-122"/>
                <a:cs typeface="Segoe UI" pitchFamily="34" charset="0"/>
              </a:rPr>
              <a:t>/</a:t>
            </a:r>
            <a:r>
              <a:rPr lang="zh-CN" altLang="en-US" sz="1066" kern="0" spc="-51" dirty="0" smtClean="0">
                <a:solidFill>
                  <a:prstClr val="black"/>
                </a:solidFill>
                <a:latin typeface="微软雅黑" pitchFamily="34" charset="-122"/>
                <a:ea typeface="微软雅黑" pitchFamily="34" charset="-122"/>
                <a:cs typeface="Segoe UI" pitchFamily="34" charset="0"/>
              </a:rPr>
              <a:t>入池管理</a:t>
            </a:r>
            <a:endParaRPr kumimoji="0" lang="en-US" sz="1066" b="0" i="0" u="none" strike="noStrike" kern="0" cap="none" spc="-51" normalizeH="0" baseline="0" noProof="0" dirty="0">
              <a:ln>
                <a:noFill/>
              </a:ln>
              <a:solidFill>
                <a:prstClr val="black"/>
              </a:solidFill>
              <a:effectLst/>
              <a:uLnTx/>
              <a:uFillTx/>
              <a:latin typeface="微软雅黑" pitchFamily="34" charset="-122"/>
              <a:ea typeface="微软雅黑" pitchFamily="34" charset="-122"/>
              <a:cs typeface="Segoe UI" pitchFamily="34" charset="0"/>
            </a:endParaRPr>
          </a:p>
        </p:txBody>
      </p:sp>
      <p:sp>
        <p:nvSpPr>
          <p:cNvPr id="85" name="Rectangle 21"/>
          <p:cNvSpPr/>
          <p:nvPr/>
        </p:nvSpPr>
        <p:spPr bwMode="gray">
          <a:xfrm>
            <a:off x="5993397" y="3123707"/>
            <a:ext cx="1026602" cy="223056"/>
          </a:xfrm>
          <a:prstGeom prst="rect">
            <a:avLst/>
          </a:prstGeom>
          <a:solidFill>
            <a:sysClr val="window" lastClr="FFFFFF"/>
          </a:solidFill>
          <a:ln w="9525" cap="flat" cmpd="sng" algn="ctr">
            <a:noFill/>
            <a:prstDash val="solid"/>
            <a:headEnd type="none" w="med" len="med"/>
            <a:tailEnd type="none" w="med" len="med"/>
          </a:ln>
          <a:effectLst/>
        </p:spPr>
        <p:txBody>
          <a:bodyPr rot="0" spcFirstLastPara="0" vertOverflow="overflow" horzOverflow="overflow" vert="horz" wrap="square" lIns="91404" tIns="45703" rIns="45703" bIns="91404" numCol="1" spcCol="0" rtlCol="0" fromWordArt="0" anchor="ctr" anchorCtr="0" forceAA="0" compatLnSpc="1">
            <a:prstTxWarp prst="textNoShape">
              <a:avLst/>
            </a:prstTxWarp>
            <a:noAutofit/>
          </a:bodyPr>
          <a:lstStyle/>
          <a:p>
            <a:pPr marL="0" marR="0" lvl="0" indent="0" algn="ctr" defTabSz="913719" eaLnBrk="1" fontAlgn="auto" latinLnBrk="0" hangingPunct="1">
              <a:lnSpc>
                <a:spcPct val="100000"/>
              </a:lnSpc>
              <a:spcBef>
                <a:spcPts val="0"/>
              </a:spcBef>
              <a:spcAft>
                <a:spcPts val="0"/>
              </a:spcAft>
              <a:buClrTx/>
              <a:buSzTx/>
              <a:buFontTx/>
              <a:buNone/>
              <a:tabLst/>
              <a:defRPr/>
            </a:pPr>
            <a:r>
              <a:rPr kumimoji="0" lang="zh-CN" altLang="en-US" sz="1066" b="0" i="0" u="none" strike="noStrike" kern="0" cap="none" spc="-51" normalizeH="0" baseline="0" noProof="0" dirty="0">
                <a:ln>
                  <a:noFill/>
                </a:ln>
                <a:solidFill>
                  <a:prstClr val="black"/>
                </a:solidFill>
                <a:effectLst/>
                <a:uLnTx/>
                <a:uFillTx/>
                <a:latin typeface="微软雅黑" pitchFamily="34" charset="-122"/>
                <a:ea typeface="微软雅黑" pitchFamily="34" charset="-122"/>
                <a:cs typeface="Segoe UI" pitchFamily="34" charset="0"/>
              </a:rPr>
              <a:t>账款反转</a:t>
            </a:r>
            <a:endParaRPr kumimoji="0" lang="en-US" sz="1066" b="0" i="0" u="none" strike="noStrike" kern="0" cap="none" spc="-51" normalizeH="0" baseline="0" noProof="0" dirty="0">
              <a:ln>
                <a:noFill/>
              </a:ln>
              <a:solidFill>
                <a:prstClr val="black"/>
              </a:solidFill>
              <a:effectLst/>
              <a:uLnTx/>
              <a:uFillTx/>
              <a:latin typeface="微软雅黑" pitchFamily="34" charset="-122"/>
              <a:ea typeface="微软雅黑" pitchFamily="34" charset="-122"/>
              <a:cs typeface="Segoe UI" pitchFamily="34" charset="0"/>
            </a:endParaRPr>
          </a:p>
        </p:txBody>
      </p:sp>
      <p:sp>
        <p:nvSpPr>
          <p:cNvPr id="86" name="Rectangle 21"/>
          <p:cNvSpPr/>
          <p:nvPr/>
        </p:nvSpPr>
        <p:spPr bwMode="gray">
          <a:xfrm>
            <a:off x="7115800" y="2351197"/>
            <a:ext cx="1026602" cy="223056"/>
          </a:xfrm>
          <a:prstGeom prst="rect">
            <a:avLst/>
          </a:prstGeom>
          <a:solidFill>
            <a:sysClr val="window" lastClr="FFFFFF"/>
          </a:solidFill>
          <a:ln w="9525" cap="flat" cmpd="sng" algn="ctr">
            <a:noFill/>
            <a:prstDash val="solid"/>
            <a:headEnd type="none" w="med" len="med"/>
            <a:tailEnd type="none" w="med" len="med"/>
          </a:ln>
          <a:effectLst/>
        </p:spPr>
        <p:txBody>
          <a:bodyPr rot="0" spcFirstLastPara="0" vertOverflow="overflow" horzOverflow="overflow" vert="horz" wrap="square" lIns="91404" tIns="45703" rIns="45703" bIns="91404" numCol="1" spcCol="0" rtlCol="0" fromWordArt="0" anchor="ctr" anchorCtr="0" forceAA="0" compatLnSpc="1">
            <a:prstTxWarp prst="textNoShape">
              <a:avLst/>
            </a:prstTxWarp>
            <a:noAutofit/>
          </a:bodyPr>
          <a:lstStyle/>
          <a:p>
            <a:pPr marL="0" marR="0" lvl="0" indent="0" algn="ctr" defTabSz="913719" eaLnBrk="1" fontAlgn="auto" latinLnBrk="0" hangingPunct="1">
              <a:lnSpc>
                <a:spcPct val="100000"/>
              </a:lnSpc>
              <a:spcBef>
                <a:spcPts val="0"/>
              </a:spcBef>
              <a:spcAft>
                <a:spcPts val="0"/>
              </a:spcAft>
              <a:buClrTx/>
              <a:buSzTx/>
              <a:buFontTx/>
              <a:buNone/>
              <a:tabLst/>
              <a:defRPr/>
            </a:pPr>
            <a:r>
              <a:rPr kumimoji="0" lang="zh-CN" altLang="en-US" sz="1066" b="0" i="0" u="none" strike="noStrike" kern="0" cap="none" spc="-51" normalizeH="0" baseline="0" noProof="0" dirty="0">
                <a:ln>
                  <a:noFill/>
                </a:ln>
                <a:solidFill>
                  <a:prstClr val="black"/>
                </a:solidFill>
                <a:effectLst/>
                <a:uLnTx/>
                <a:uFillTx/>
                <a:latin typeface="微软雅黑" pitchFamily="34" charset="-122"/>
                <a:ea typeface="微软雅黑" pitchFamily="34" charset="-122"/>
                <a:cs typeface="Segoe UI" pitchFamily="34" charset="0"/>
              </a:rPr>
              <a:t>纠纷登记</a:t>
            </a:r>
            <a:endParaRPr kumimoji="0" lang="en-US" sz="1066" b="0" i="0" u="none" strike="noStrike" kern="0" cap="none" spc="-51" normalizeH="0" baseline="0" noProof="0" dirty="0">
              <a:ln>
                <a:noFill/>
              </a:ln>
              <a:solidFill>
                <a:prstClr val="black"/>
              </a:solidFill>
              <a:effectLst/>
              <a:uLnTx/>
              <a:uFillTx/>
              <a:latin typeface="微软雅黑" pitchFamily="34" charset="-122"/>
              <a:ea typeface="微软雅黑" pitchFamily="34" charset="-122"/>
              <a:cs typeface="Segoe UI" pitchFamily="34" charset="0"/>
            </a:endParaRPr>
          </a:p>
        </p:txBody>
      </p:sp>
      <p:sp>
        <p:nvSpPr>
          <p:cNvPr id="87" name="Rectangle 21"/>
          <p:cNvSpPr/>
          <p:nvPr/>
        </p:nvSpPr>
        <p:spPr bwMode="gray">
          <a:xfrm>
            <a:off x="7115800" y="2604588"/>
            <a:ext cx="1026602" cy="223056"/>
          </a:xfrm>
          <a:prstGeom prst="rect">
            <a:avLst/>
          </a:prstGeom>
          <a:solidFill>
            <a:sysClr val="window" lastClr="FFFFFF"/>
          </a:solidFill>
          <a:ln w="9525" cap="flat" cmpd="sng" algn="ctr">
            <a:noFill/>
            <a:prstDash val="solid"/>
            <a:headEnd type="none" w="med" len="med"/>
            <a:tailEnd type="none" w="med" len="med"/>
          </a:ln>
          <a:effectLst/>
        </p:spPr>
        <p:txBody>
          <a:bodyPr rot="0" spcFirstLastPara="0" vertOverflow="overflow" horzOverflow="overflow" vert="horz" wrap="square" lIns="91404" tIns="45703" rIns="45703" bIns="91404" numCol="1" spcCol="0" rtlCol="0" fromWordArt="0" anchor="ctr" anchorCtr="0" forceAA="0" compatLnSpc="1">
            <a:prstTxWarp prst="textNoShape">
              <a:avLst/>
            </a:prstTxWarp>
            <a:noAutofit/>
          </a:bodyPr>
          <a:lstStyle/>
          <a:p>
            <a:pPr marL="0" marR="0" lvl="0" indent="0" algn="ctr" defTabSz="913719" eaLnBrk="1" fontAlgn="auto" latinLnBrk="0" hangingPunct="1">
              <a:lnSpc>
                <a:spcPct val="100000"/>
              </a:lnSpc>
              <a:spcBef>
                <a:spcPts val="0"/>
              </a:spcBef>
              <a:spcAft>
                <a:spcPts val="0"/>
              </a:spcAft>
              <a:buClrTx/>
              <a:buSzTx/>
              <a:buFontTx/>
              <a:buNone/>
              <a:tabLst/>
              <a:defRPr/>
            </a:pPr>
            <a:r>
              <a:rPr kumimoji="0" lang="zh-CN" altLang="en-US" sz="1066" b="0" i="0" u="none" strike="noStrike" kern="0" cap="none" spc="-51" normalizeH="0" baseline="0" noProof="0" dirty="0">
                <a:ln>
                  <a:noFill/>
                </a:ln>
                <a:solidFill>
                  <a:prstClr val="black"/>
                </a:solidFill>
                <a:effectLst/>
                <a:uLnTx/>
                <a:uFillTx/>
                <a:latin typeface="微软雅黑" pitchFamily="34" charset="-122"/>
                <a:ea typeface="微软雅黑" pitchFamily="34" charset="-122"/>
                <a:cs typeface="Segoe UI" pitchFamily="34" charset="0"/>
              </a:rPr>
              <a:t>纠纷处理</a:t>
            </a:r>
            <a:endParaRPr kumimoji="0" lang="en-US" sz="1066" b="0" i="0" u="none" strike="noStrike" kern="0" cap="none" spc="-51" normalizeH="0" baseline="0" noProof="0" dirty="0">
              <a:ln>
                <a:noFill/>
              </a:ln>
              <a:solidFill>
                <a:prstClr val="black"/>
              </a:solidFill>
              <a:effectLst/>
              <a:uLnTx/>
              <a:uFillTx/>
              <a:latin typeface="微软雅黑" pitchFamily="34" charset="-122"/>
              <a:ea typeface="微软雅黑" pitchFamily="34" charset="-122"/>
              <a:cs typeface="Segoe UI" pitchFamily="34" charset="0"/>
            </a:endParaRPr>
          </a:p>
        </p:txBody>
      </p:sp>
      <p:sp>
        <p:nvSpPr>
          <p:cNvPr id="88" name="Rectangle 21"/>
          <p:cNvSpPr/>
          <p:nvPr/>
        </p:nvSpPr>
        <p:spPr bwMode="gray">
          <a:xfrm>
            <a:off x="7115800" y="2864806"/>
            <a:ext cx="1026602" cy="223056"/>
          </a:xfrm>
          <a:prstGeom prst="rect">
            <a:avLst/>
          </a:prstGeom>
          <a:solidFill>
            <a:sysClr val="window" lastClr="FFFFFF"/>
          </a:solidFill>
          <a:ln w="9525" cap="flat" cmpd="sng" algn="ctr">
            <a:noFill/>
            <a:prstDash val="solid"/>
            <a:headEnd type="none" w="med" len="med"/>
            <a:tailEnd type="none" w="med" len="med"/>
          </a:ln>
          <a:effectLst/>
        </p:spPr>
        <p:txBody>
          <a:bodyPr rot="0" spcFirstLastPara="0" vertOverflow="overflow" horzOverflow="overflow" vert="horz" wrap="square" lIns="91404" tIns="45703" rIns="45703" bIns="91404" numCol="1" spcCol="0" rtlCol="0" fromWordArt="0" anchor="ctr" anchorCtr="0" forceAA="0" compatLnSpc="1">
            <a:prstTxWarp prst="textNoShape">
              <a:avLst/>
            </a:prstTxWarp>
            <a:noAutofit/>
          </a:bodyPr>
          <a:lstStyle/>
          <a:p>
            <a:pPr marL="0" marR="0" lvl="0" indent="0" algn="ctr" defTabSz="913719" eaLnBrk="1" fontAlgn="auto" latinLnBrk="0" hangingPunct="1">
              <a:lnSpc>
                <a:spcPct val="100000"/>
              </a:lnSpc>
              <a:spcBef>
                <a:spcPts val="0"/>
              </a:spcBef>
              <a:spcAft>
                <a:spcPts val="0"/>
              </a:spcAft>
              <a:buClrTx/>
              <a:buSzTx/>
              <a:buFontTx/>
              <a:buNone/>
              <a:tabLst/>
              <a:defRPr/>
            </a:pPr>
            <a:r>
              <a:rPr kumimoji="0" lang="zh-CN" altLang="en-US" sz="1066" b="0" i="0" u="none" strike="noStrike" kern="0" cap="none" spc="-51" normalizeH="0" baseline="0" noProof="0" dirty="0">
                <a:ln>
                  <a:noFill/>
                </a:ln>
                <a:solidFill>
                  <a:prstClr val="black"/>
                </a:solidFill>
                <a:effectLst/>
                <a:uLnTx/>
                <a:uFillTx/>
                <a:latin typeface="微软雅黑" pitchFamily="34" charset="-122"/>
                <a:ea typeface="微软雅黑" pitchFamily="34" charset="-122"/>
                <a:cs typeface="Segoe UI" pitchFamily="34" charset="0"/>
              </a:rPr>
              <a:t>纠纷解除</a:t>
            </a:r>
            <a:endParaRPr kumimoji="0" lang="en-US" sz="1066" b="0" i="0" u="none" strike="noStrike" kern="0" cap="none" spc="-51" normalizeH="0" baseline="0" noProof="0" dirty="0">
              <a:ln>
                <a:noFill/>
              </a:ln>
              <a:solidFill>
                <a:prstClr val="black"/>
              </a:solidFill>
              <a:effectLst/>
              <a:uLnTx/>
              <a:uFillTx/>
              <a:latin typeface="微软雅黑" pitchFamily="34" charset="-122"/>
              <a:ea typeface="微软雅黑" pitchFamily="34" charset="-122"/>
              <a:cs typeface="Segoe UI" pitchFamily="34" charset="0"/>
            </a:endParaRPr>
          </a:p>
        </p:txBody>
      </p:sp>
      <p:sp>
        <p:nvSpPr>
          <p:cNvPr id="89" name="Rectangle 21"/>
          <p:cNvSpPr/>
          <p:nvPr/>
        </p:nvSpPr>
        <p:spPr bwMode="gray">
          <a:xfrm>
            <a:off x="7115800" y="3123707"/>
            <a:ext cx="1026602" cy="223056"/>
          </a:xfrm>
          <a:prstGeom prst="rect">
            <a:avLst/>
          </a:prstGeom>
          <a:solidFill>
            <a:sysClr val="window" lastClr="FFFFFF"/>
          </a:solidFill>
          <a:ln w="9525" cap="flat" cmpd="sng" algn="ctr">
            <a:noFill/>
            <a:prstDash val="solid"/>
            <a:headEnd type="none" w="med" len="med"/>
            <a:tailEnd type="none" w="med" len="med"/>
          </a:ln>
          <a:effectLst/>
        </p:spPr>
        <p:txBody>
          <a:bodyPr rot="0" spcFirstLastPara="0" vertOverflow="overflow" horzOverflow="overflow" vert="horz" wrap="square" lIns="91404" tIns="45703" rIns="45703" bIns="91404" numCol="1" spcCol="0" rtlCol="0" fromWordArt="0" anchor="ctr" anchorCtr="0" forceAA="0" compatLnSpc="1">
            <a:prstTxWarp prst="textNoShape">
              <a:avLst/>
            </a:prstTxWarp>
            <a:noAutofit/>
          </a:bodyPr>
          <a:lstStyle/>
          <a:p>
            <a:pPr marL="0" marR="0" lvl="0" indent="0" algn="ctr" defTabSz="913719" eaLnBrk="1" fontAlgn="auto" latinLnBrk="0" hangingPunct="1">
              <a:lnSpc>
                <a:spcPct val="100000"/>
              </a:lnSpc>
              <a:spcBef>
                <a:spcPts val="0"/>
              </a:spcBef>
              <a:spcAft>
                <a:spcPts val="0"/>
              </a:spcAft>
              <a:buClrTx/>
              <a:buSzTx/>
              <a:buFontTx/>
              <a:buNone/>
              <a:tabLst/>
              <a:defRPr/>
            </a:pPr>
            <a:r>
              <a:rPr kumimoji="0" lang="zh-CN" altLang="en-US" sz="1066" b="0" i="0" u="none" strike="noStrike" kern="0" cap="none" spc="-51" normalizeH="0" baseline="0" noProof="0" dirty="0">
                <a:ln>
                  <a:noFill/>
                </a:ln>
                <a:solidFill>
                  <a:prstClr val="black"/>
                </a:solidFill>
                <a:effectLst/>
                <a:uLnTx/>
                <a:uFillTx/>
                <a:latin typeface="微软雅黑" pitchFamily="34" charset="-122"/>
                <a:ea typeface="微软雅黑" pitchFamily="34" charset="-122"/>
                <a:cs typeface="Segoe UI" pitchFamily="34" charset="0"/>
              </a:rPr>
              <a:t>减值处理</a:t>
            </a:r>
            <a:endParaRPr kumimoji="0" lang="en-US" sz="1066" b="0" i="0" u="none" strike="noStrike" kern="0" cap="none" spc="-51" normalizeH="0" baseline="0" noProof="0" dirty="0">
              <a:ln>
                <a:noFill/>
              </a:ln>
              <a:solidFill>
                <a:prstClr val="black"/>
              </a:solidFill>
              <a:effectLst/>
              <a:uLnTx/>
              <a:uFillTx/>
              <a:latin typeface="微软雅黑" pitchFamily="34" charset="-122"/>
              <a:ea typeface="微软雅黑" pitchFamily="34" charset="-122"/>
              <a:cs typeface="Segoe UI" pitchFamily="34" charset="0"/>
            </a:endParaRPr>
          </a:p>
        </p:txBody>
      </p:sp>
      <p:sp>
        <p:nvSpPr>
          <p:cNvPr id="90" name="Rectangle 21"/>
          <p:cNvSpPr/>
          <p:nvPr/>
        </p:nvSpPr>
        <p:spPr bwMode="gray">
          <a:xfrm>
            <a:off x="9364991" y="2360722"/>
            <a:ext cx="1026602" cy="223056"/>
          </a:xfrm>
          <a:prstGeom prst="rect">
            <a:avLst/>
          </a:prstGeom>
          <a:solidFill>
            <a:sysClr val="window" lastClr="FFFFFF"/>
          </a:solidFill>
          <a:ln w="9525" cap="flat" cmpd="sng" algn="ctr">
            <a:noFill/>
            <a:prstDash val="solid"/>
            <a:headEnd type="none" w="med" len="med"/>
            <a:tailEnd type="none" w="med" len="med"/>
          </a:ln>
          <a:effectLst/>
        </p:spPr>
        <p:txBody>
          <a:bodyPr rot="0" spcFirstLastPara="0" vertOverflow="overflow" horzOverflow="overflow" vert="horz" wrap="square" lIns="91404" tIns="45703" rIns="45703" bIns="91404" numCol="1" spcCol="0" rtlCol="0" fromWordArt="0" anchor="ctr" anchorCtr="0" forceAA="0" compatLnSpc="1">
            <a:prstTxWarp prst="textNoShape">
              <a:avLst/>
            </a:prstTxWarp>
            <a:noAutofit/>
          </a:bodyPr>
          <a:lstStyle/>
          <a:p>
            <a:pPr marL="0" marR="0" lvl="0" indent="0" algn="ctr" defTabSz="913719" eaLnBrk="1" fontAlgn="auto" latinLnBrk="0" hangingPunct="1">
              <a:lnSpc>
                <a:spcPct val="100000"/>
              </a:lnSpc>
              <a:spcBef>
                <a:spcPts val="0"/>
              </a:spcBef>
              <a:spcAft>
                <a:spcPts val="0"/>
              </a:spcAft>
              <a:buClrTx/>
              <a:buSzTx/>
              <a:buFontTx/>
              <a:buNone/>
              <a:tabLst/>
              <a:defRPr/>
            </a:pPr>
            <a:r>
              <a:rPr kumimoji="0" lang="zh-CN" altLang="en-US" sz="1066" b="0" i="0" u="none" strike="noStrike" kern="0" cap="none" spc="-51" normalizeH="0" baseline="0" noProof="0" dirty="0">
                <a:ln>
                  <a:noFill/>
                </a:ln>
                <a:solidFill>
                  <a:prstClr val="black"/>
                </a:solidFill>
                <a:effectLst/>
                <a:uLnTx/>
                <a:uFillTx/>
                <a:latin typeface="微软雅黑" pitchFamily="34" charset="-122"/>
                <a:ea typeface="微软雅黑" pitchFamily="34" charset="-122"/>
                <a:cs typeface="Segoe UI" pitchFamily="34" charset="0"/>
              </a:rPr>
              <a:t>监管公司监控</a:t>
            </a:r>
            <a:endParaRPr kumimoji="0" lang="en-US" sz="1066" b="0" i="0" u="none" strike="noStrike" kern="0" cap="none" spc="-51" normalizeH="0" baseline="0" noProof="0" dirty="0">
              <a:ln>
                <a:noFill/>
              </a:ln>
              <a:solidFill>
                <a:prstClr val="black"/>
              </a:solidFill>
              <a:effectLst/>
              <a:uLnTx/>
              <a:uFillTx/>
              <a:latin typeface="微软雅黑" pitchFamily="34" charset="-122"/>
              <a:ea typeface="微软雅黑" pitchFamily="34" charset="-122"/>
              <a:cs typeface="Segoe UI" pitchFamily="34" charset="0"/>
            </a:endParaRPr>
          </a:p>
        </p:txBody>
      </p:sp>
      <p:sp>
        <p:nvSpPr>
          <p:cNvPr id="91" name="Rectangle 21"/>
          <p:cNvSpPr/>
          <p:nvPr/>
        </p:nvSpPr>
        <p:spPr bwMode="gray">
          <a:xfrm>
            <a:off x="9364991" y="2614113"/>
            <a:ext cx="1026602" cy="223056"/>
          </a:xfrm>
          <a:prstGeom prst="rect">
            <a:avLst/>
          </a:prstGeom>
          <a:solidFill>
            <a:sysClr val="window" lastClr="FFFFFF"/>
          </a:solidFill>
          <a:ln w="9525" cap="flat" cmpd="sng" algn="ctr">
            <a:noFill/>
            <a:prstDash val="solid"/>
            <a:headEnd type="none" w="med" len="med"/>
            <a:tailEnd type="none" w="med" len="med"/>
          </a:ln>
          <a:effectLst/>
        </p:spPr>
        <p:txBody>
          <a:bodyPr rot="0" spcFirstLastPara="0" vertOverflow="overflow" horzOverflow="overflow" vert="horz" wrap="square" lIns="91404" tIns="45703" rIns="45703" bIns="91404" numCol="1" spcCol="0" rtlCol="0" fromWordArt="0" anchor="ctr" anchorCtr="0" forceAA="0" compatLnSpc="1">
            <a:prstTxWarp prst="textNoShape">
              <a:avLst/>
            </a:prstTxWarp>
            <a:noAutofit/>
          </a:bodyPr>
          <a:lstStyle/>
          <a:p>
            <a:pPr marL="0" marR="0" lvl="0" indent="0" algn="ctr" defTabSz="913719" eaLnBrk="1" fontAlgn="auto" latinLnBrk="0" hangingPunct="1">
              <a:lnSpc>
                <a:spcPct val="100000"/>
              </a:lnSpc>
              <a:spcBef>
                <a:spcPts val="0"/>
              </a:spcBef>
              <a:spcAft>
                <a:spcPts val="0"/>
              </a:spcAft>
              <a:buClrTx/>
              <a:buSzTx/>
              <a:buFontTx/>
              <a:buNone/>
              <a:tabLst/>
              <a:defRPr/>
            </a:pPr>
            <a:r>
              <a:rPr kumimoji="0" lang="zh-CN" altLang="en-US" sz="1066" b="0" i="0" u="none" strike="noStrike" kern="0" cap="none" spc="-51" normalizeH="0" baseline="0" noProof="0" dirty="0">
                <a:ln>
                  <a:noFill/>
                </a:ln>
                <a:solidFill>
                  <a:prstClr val="black"/>
                </a:solidFill>
                <a:effectLst/>
                <a:uLnTx/>
                <a:uFillTx/>
                <a:latin typeface="微软雅黑" pitchFamily="34" charset="-122"/>
                <a:ea typeface="微软雅黑" pitchFamily="34" charset="-122"/>
                <a:cs typeface="Segoe UI" pitchFamily="34" charset="0"/>
              </a:rPr>
              <a:t>盘库、巡库</a:t>
            </a:r>
            <a:endParaRPr kumimoji="0" lang="en-US" sz="1066" b="0" i="0" u="none" strike="noStrike" kern="0" cap="none" spc="-51" normalizeH="0" baseline="0" noProof="0" dirty="0">
              <a:ln>
                <a:noFill/>
              </a:ln>
              <a:solidFill>
                <a:prstClr val="black"/>
              </a:solidFill>
              <a:effectLst/>
              <a:uLnTx/>
              <a:uFillTx/>
              <a:latin typeface="微软雅黑" pitchFamily="34" charset="-122"/>
              <a:ea typeface="微软雅黑" pitchFamily="34" charset="-122"/>
              <a:cs typeface="Segoe UI" pitchFamily="34" charset="0"/>
            </a:endParaRPr>
          </a:p>
        </p:txBody>
      </p:sp>
      <p:sp>
        <p:nvSpPr>
          <p:cNvPr id="92" name="Rectangle 21"/>
          <p:cNvSpPr/>
          <p:nvPr/>
        </p:nvSpPr>
        <p:spPr bwMode="gray">
          <a:xfrm>
            <a:off x="9364991" y="2874331"/>
            <a:ext cx="1026602" cy="223056"/>
          </a:xfrm>
          <a:prstGeom prst="rect">
            <a:avLst/>
          </a:prstGeom>
          <a:solidFill>
            <a:sysClr val="window" lastClr="FFFFFF"/>
          </a:solidFill>
          <a:ln w="9525" cap="flat" cmpd="sng" algn="ctr">
            <a:noFill/>
            <a:prstDash val="solid"/>
            <a:headEnd type="none" w="med" len="med"/>
            <a:tailEnd type="none" w="med" len="med"/>
          </a:ln>
          <a:effectLst/>
        </p:spPr>
        <p:txBody>
          <a:bodyPr rot="0" spcFirstLastPara="0" vertOverflow="overflow" horzOverflow="overflow" vert="horz" wrap="square" lIns="91404" tIns="45703" rIns="45703" bIns="91404" numCol="1" spcCol="0" rtlCol="0" fromWordArt="0" anchor="ctr" anchorCtr="0" forceAA="0" compatLnSpc="1">
            <a:prstTxWarp prst="textNoShape">
              <a:avLst/>
            </a:prstTxWarp>
            <a:noAutofit/>
          </a:bodyPr>
          <a:lstStyle/>
          <a:p>
            <a:pPr marL="0" marR="0" lvl="0" indent="0" algn="ctr" defTabSz="913719" eaLnBrk="1" fontAlgn="auto" latinLnBrk="0" hangingPunct="1">
              <a:lnSpc>
                <a:spcPct val="100000"/>
              </a:lnSpc>
              <a:spcBef>
                <a:spcPts val="0"/>
              </a:spcBef>
              <a:spcAft>
                <a:spcPts val="0"/>
              </a:spcAft>
              <a:buClrTx/>
              <a:buSzTx/>
              <a:buFontTx/>
              <a:buNone/>
              <a:tabLst/>
              <a:defRPr/>
            </a:pPr>
            <a:r>
              <a:rPr kumimoji="0" lang="zh-CN" altLang="en-US" sz="1066" b="0" i="0" u="none" strike="noStrike" kern="0" cap="none" spc="-51" normalizeH="0" baseline="0" noProof="0" dirty="0">
                <a:ln>
                  <a:noFill/>
                </a:ln>
                <a:solidFill>
                  <a:prstClr val="black"/>
                </a:solidFill>
                <a:effectLst/>
                <a:uLnTx/>
                <a:uFillTx/>
                <a:latin typeface="微软雅黑" pitchFamily="34" charset="-122"/>
                <a:ea typeface="微软雅黑" pitchFamily="34" charset="-122"/>
                <a:cs typeface="Segoe UI" pitchFamily="34" charset="0"/>
              </a:rPr>
              <a:t>存货对账</a:t>
            </a:r>
            <a:endParaRPr kumimoji="0" lang="en-US" sz="1066" b="0" i="0" u="none" strike="noStrike" kern="0" cap="none" spc="-51" normalizeH="0" baseline="0" noProof="0" dirty="0">
              <a:ln>
                <a:noFill/>
              </a:ln>
              <a:solidFill>
                <a:prstClr val="black"/>
              </a:solidFill>
              <a:effectLst/>
              <a:uLnTx/>
              <a:uFillTx/>
              <a:latin typeface="微软雅黑" pitchFamily="34" charset="-122"/>
              <a:ea typeface="微软雅黑" pitchFamily="34" charset="-122"/>
              <a:cs typeface="Segoe UI" pitchFamily="34" charset="0"/>
            </a:endParaRPr>
          </a:p>
        </p:txBody>
      </p:sp>
      <p:sp>
        <p:nvSpPr>
          <p:cNvPr id="93" name="Rectangle 21"/>
          <p:cNvSpPr/>
          <p:nvPr/>
        </p:nvSpPr>
        <p:spPr bwMode="gray">
          <a:xfrm>
            <a:off x="9364991" y="3133232"/>
            <a:ext cx="1026602" cy="223056"/>
          </a:xfrm>
          <a:prstGeom prst="rect">
            <a:avLst/>
          </a:prstGeom>
          <a:solidFill>
            <a:sysClr val="window" lastClr="FFFFFF"/>
          </a:solidFill>
          <a:ln w="9525" cap="flat" cmpd="sng" algn="ctr">
            <a:noFill/>
            <a:prstDash val="solid"/>
            <a:headEnd type="none" w="med" len="med"/>
            <a:tailEnd type="none" w="med" len="med"/>
          </a:ln>
          <a:effectLst/>
        </p:spPr>
        <p:txBody>
          <a:bodyPr rot="0" spcFirstLastPara="0" vertOverflow="overflow" horzOverflow="overflow" vert="horz" wrap="square" lIns="91404" tIns="45703" rIns="45703" bIns="91404" numCol="1" spcCol="0" rtlCol="0" fromWordArt="0" anchor="ctr" anchorCtr="0" forceAA="0" compatLnSpc="1">
            <a:prstTxWarp prst="textNoShape">
              <a:avLst/>
            </a:prstTxWarp>
            <a:noAutofit/>
          </a:bodyPr>
          <a:lstStyle/>
          <a:p>
            <a:pPr marL="0" marR="0" lvl="0" indent="0" algn="ctr" defTabSz="913719" eaLnBrk="1" fontAlgn="auto" latinLnBrk="0" hangingPunct="1">
              <a:lnSpc>
                <a:spcPct val="100000"/>
              </a:lnSpc>
              <a:spcBef>
                <a:spcPts val="0"/>
              </a:spcBef>
              <a:spcAft>
                <a:spcPts val="0"/>
              </a:spcAft>
              <a:buClrTx/>
              <a:buSzTx/>
              <a:buFontTx/>
              <a:buNone/>
              <a:tabLst/>
              <a:defRPr/>
            </a:pPr>
            <a:r>
              <a:rPr kumimoji="0" lang="zh-CN" altLang="en-US" sz="1066" b="0" i="0" u="none" strike="noStrike" kern="0" cap="none" spc="-51" normalizeH="0" baseline="0" noProof="0" dirty="0">
                <a:ln>
                  <a:noFill/>
                </a:ln>
                <a:solidFill>
                  <a:prstClr val="black"/>
                </a:solidFill>
                <a:effectLst/>
                <a:uLnTx/>
                <a:uFillTx/>
                <a:latin typeface="微软雅黑" pitchFamily="34" charset="-122"/>
                <a:ea typeface="微软雅黑" pitchFamily="34" charset="-122"/>
                <a:cs typeface="Segoe UI" pitchFamily="34" charset="0"/>
              </a:rPr>
              <a:t>货物状态监控</a:t>
            </a:r>
            <a:endParaRPr kumimoji="0" lang="en-US" sz="1066" b="0" i="0" u="none" strike="noStrike" kern="0" cap="none" spc="-51" normalizeH="0" baseline="0" noProof="0" dirty="0">
              <a:ln>
                <a:noFill/>
              </a:ln>
              <a:solidFill>
                <a:prstClr val="black"/>
              </a:solidFill>
              <a:effectLst/>
              <a:uLnTx/>
              <a:uFillTx/>
              <a:latin typeface="微软雅黑" pitchFamily="34" charset="-122"/>
              <a:ea typeface="微软雅黑" pitchFamily="34" charset="-122"/>
              <a:cs typeface="Segoe UI" pitchFamily="34" charset="0"/>
            </a:endParaRPr>
          </a:p>
        </p:txBody>
      </p:sp>
      <p:sp>
        <p:nvSpPr>
          <p:cNvPr id="94" name="Rectangle 21"/>
          <p:cNvSpPr/>
          <p:nvPr/>
        </p:nvSpPr>
        <p:spPr bwMode="gray">
          <a:xfrm>
            <a:off x="2621127" y="2702484"/>
            <a:ext cx="1026602" cy="301060"/>
          </a:xfrm>
          <a:prstGeom prst="rect">
            <a:avLst/>
          </a:prstGeom>
          <a:solidFill>
            <a:sysClr val="window" lastClr="FFFFFF"/>
          </a:solidFill>
          <a:ln w="9525" cap="flat" cmpd="sng" algn="ctr">
            <a:noFill/>
            <a:prstDash val="solid"/>
            <a:headEnd type="none" w="med" len="med"/>
            <a:tailEnd type="none" w="med" len="med"/>
          </a:ln>
          <a:effectLst/>
        </p:spPr>
        <p:txBody>
          <a:bodyPr rot="0" spcFirstLastPara="0" vertOverflow="overflow" horzOverflow="overflow" vert="horz" wrap="square" lIns="91404" tIns="45703" rIns="45703" bIns="91404" numCol="1" spcCol="0" rtlCol="0" fromWordArt="0" anchor="ctr" anchorCtr="0" forceAA="0" compatLnSpc="1">
            <a:prstTxWarp prst="textNoShape">
              <a:avLst/>
            </a:prstTxWarp>
            <a:noAutofit/>
          </a:bodyPr>
          <a:lstStyle/>
          <a:p>
            <a:pPr marL="0" marR="0" lvl="0" indent="0" algn="ctr" defTabSz="913719" eaLnBrk="1" fontAlgn="auto" latinLnBrk="0" hangingPunct="1">
              <a:lnSpc>
                <a:spcPct val="100000"/>
              </a:lnSpc>
              <a:spcBef>
                <a:spcPts val="0"/>
              </a:spcBef>
              <a:spcAft>
                <a:spcPts val="0"/>
              </a:spcAft>
              <a:buClrTx/>
              <a:buSzTx/>
              <a:buFontTx/>
              <a:buNone/>
              <a:tabLst/>
              <a:defRPr/>
            </a:pPr>
            <a:r>
              <a:rPr kumimoji="0" lang="zh-CN" altLang="en-US" sz="1066" b="0" i="0" u="none" strike="noStrike" kern="0" cap="none" spc="-51" normalizeH="0" baseline="0" noProof="0" dirty="0">
                <a:ln>
                  <a:noFill/>
                </a:ln>
                <a:solidFill>
                  <a:prstClr val="black"/>
                </a:solidFill>
                <a:effectLst/>
                <a:uLnTx/>
                <a:uFillTx/>
                <a:latin typeface="微软雅黑" pitchFamily="34" charset="-122"/>
                <a:ea typeface="微软雅黑" pitchFamily="34" charset="-122"/>
                <a:cs typeface="Segoe UI" pitchFamily="34" charset="0"/>
              </a:rPr>
              <a:t>换货管理</a:t>
            </a:r>
            <a:endParaRPr kumimoji="0" lang="en-US" sz="1066" b="0" i="0" u="none" strike="noStrike" kern="0" cap="none" spc="-51" normalizeH="0" baseline="0" noProof="0" dirty="0">
              <a:ln>
                <a:noFill/>
              </a:ln>
              <a:solidFill>
                <a:prstClr val="black"/>
              </a:solidFill>
              <a:effectLst/>
              <a:uLnTx/>
              <a:uFillTx/>
              <a:latin typeface="微软雅黑" pitchFamily="34" charset="-122"/>
              <a:ea typeface="微软雅黑" pitchFamily="34" charset="-122"/>
              <a:cs typeface="Segoe UI" pitchFamily="34" charset="0"/>
            </a:endParaRPr>
          </a:p>
        </p:txBody>
      </p:sp>
      <p:sp>
        <p:nvSpPr>
          <p:cNvPr id="95" name="Rectangle 21"/>
          <p:cNvSpPr/>
          <p:nvPr/>
        </p:nvSpPr>
        <p:spPr bwMode="gray">
          <a:xfrm>
            <a:off x="3681796" y="2704626"/>
            <a:ext cx="1026602" cy="301060"/>
          </a:xfrm>
          <a:prstGeom prst="rect">
            <a:avLst/>
          </a:prstGeom>
          <a:solidFill>
            <a:sysClr val="window" lastClr="FFFFFF"/>
          </a:solidFill>
          <a:ln w="9525" cap="flat" cmpd="sng" algn="ctr">
            <a:noFill/>
            <a:prstDash val="solid"/>
            <a:headEnd type="none" w="med" len="med"/>
            <a:tailEnd type="none" w="med" len="med"/>
          </a:ln>
          <a:effectLst/>
        </p:spPr>
        <p:txBody>
          <a:bodyPr rot="0" spcFirstLastPara="0" vertOverflow="overflow" horzOverflow="overflow" vert="horz" wrap="square" lIns="91404" tIns="45703" rIns="45703" bIns="91404" numCol="1" spcCol="0" rtlCol="0" fromWordArt="0" anchor="ctr" anchorCtr="0" forceAA="0" compatLnSpc="1">
            <a:prstTxWarp prst="textNoShape">
              <a:avLst/>
            </a:prstTxWarp>
            <a:noAutofit/>
          </a:bodyPr>
          <a:lstStyle/>
          <a:p>
            <a:pPr marL="0" marR="0" lvl="0" indent="0" algn="ctr" defTabSz="913719" eaLnBrk="1" fontAlgn="auto" latinLnBrk="0" hangingPunct="1">
              <a:lnSpc>
                <a:spcPct val="100000"/>
              </a:lnSpc>
              <a:spcBef>
                <a:spcPts val="0"/>
              </a:spcBef>
              <a:spcAft>
                <a:spcPts val="0"/>
              </a:spcAft>
              <a:buClrTx/>
              <a:buSzTx/>
              <a:buFontTx/>
              <a:buNone/>
              <a:tabLst/>
              <a:defRPr/>
            </a:pPr>
            <a:r>
              <a:rPr kumimoji="0" lang="zh-CN" altLang="en-US" sz="1066" b="0" i="0" u="none" strike="noStrike" kern="0" cap="none" spc="-51" normalizeH="0" baseline="0" noProof="0" dirty="0">
                <a:ln>
                  <a:noFill/>
                </a:ln>
                <a:solidFill>
                  <a:prstClr val="black"/>
                </a:solidFill>
                <a:effectLst/>
                <a:uLnTx/>
                <a:uFillTx/>
                <a:latin typeface="微软雅黑" pitchFamily="34" charset="-122"/>
                <a:ea typeface="微软雅黑" pitchFamily="34" charset="-122"/>
                <a:cs typeface="Segoe UI" pitchFamily="34" charset="0"/>
              </a:rPr>
              <a:t>回购管理</a:t>
            </a:r>
            <a:endParaRPr kumimoji="0" lang="en-US" sz="1066" b="0" i="0" u="none" strike="noStrike" kern="0" cap="none" spc="-51" normalizeH="0" baseline="0" noProof="0" dirty="0">
              <a:ln>
                <a:noFill/>
              </a:ln>
              <a:solidFill>
                <a:prstClr val="black"/>
              </a:solidFill>
              <a:effectLst/>
              <a:uLnTx/>
              <a:uFillTx/>
              <a:latin typeface="微软雅黑" pitchFamily="34" charset="-122"/>
              <a:ea typeface="微软雅黑" pitchFamily="34" charset="-122"/>
              <a:cs typeface="Segoe UI" pitchFamily="34" charset="0"/>
            </a:endParaRPr>
          </a:p>
        </p:txBody>
      </p:sp>
      <p:sp>
        <p:nvSpPr>
          <p:cNvPr id="96" name="Rectangle 21"/>
          <p:cNvSpPr/>
          <p:nvPr/>
        </p:nvSpPr>
        <p:spPr bwMode="gray">
          <a:xfrm>
            <a:off x="2621377" y="3046197"/>
            <a:ext cx="1026602" cy="301060"/>
          </a:xfrm>
          <a:prstGeom prst="rect">
            <a:avLst/>
          </a:prstGeom>
          <a:solidFill>
            <a:sysClr val="window" lastClr="FFFFFF"/>
          </a:solidFill>
          <a:ln w="9525" cap="flat" cmpd="sng" algn="ctr">
            <a:noFill/>
            <a:prstDash val="solid"/>
            <a:headEnd type="none" w="med" len="med"/>
            <a:tailEnd type="none" w="med" len="med"/>
          </a:ln>
          <a:effectLst/>
        </p:spPr>
        <p:txBody>
          <a:bodyPr rot="0" spcFirstLastPara="0" vertOverflow="overflow" horzOverflow="overflow" vert="horz" wrap="square" lIns="91404" tIns="45703" rIns="45703" bIns="91404" numCol="1" spcCol="0" rtlCol="0" fromWordArt="0" anchor="ctr" anchorCtr="0" forceAA="0" compatLnSpc="1">
            <a:prstTxWarp prst="textNoShape">
              <a:avLst/>
            </a:prstTxWarp>
            <a:noAutofit/>
          </a:bodyPr>
          <a:lstStyle/>
          <a:p>
            <a:pPr marL="0" marR="0" lvl="0" indent="0" algn="ctr" defTabSz="913719" eaLnBrk="1" fontAlgn="auto" latinLnBrk="0" hangingPunct="1">
              <a:lnSpc>
                <a:spcPct val="100000"/>
              </a:lnSpc>
              <a:spcBef>
                <a:spcPts val="0"/>
              </a:spcBef>
              <a:spcAft>
                <a:spcPts val="0"/>
              </a:spcAft>
              <a:buClrTx/>
              <a:buSzTx/>
              <a:buFontTx/>
              <a:buNone/>
              <a:tabLst/>
              <a:defRPr/>
            </a:pPr>
            <a:r>
              <a:rPr kumimoji="0" lang="zh-CN" altLang="en-US" sz="1066" b="0" i="0" u="none" strike="noStrike" kern="0" cap="none" spc="-51" normalizeH="0" baseline="0" noProof="0" dirty="0" smtClean="0">
                <a:ln>
                  <a:noFill/>
                </a:ln>
                <a:solidFill>
                  <a:prstClr val="black"/>
                </a:solidFill>
                <a:effectLst/>
                <a:uLnTx/>
                <a:uFillTx/>
                <a:latin typeface="微软雅黑" pitchFamily="34" charset="-122"/>
                <a:ea typeface="微软雅黑" pitchFamily="34" charset="-122"/>
                <a:cs typeface="Segoe UI" pitchFamily="34" charset="0"/>
              </a:rPr>
              <a:t>巡</a:t>
            </a:r>
            <a:r>
              <a:rPr kumimoji="0" lang="en-US" altLang="zh-CN" sz="1066" b="0" i="0" u="none" strike="noStrike" kern="0" cap="none" spc="-51" normalizeH="0" baseline="0" noProof="0" dirty="0" smtClean="0">
                <a:ln>
                  <a:noFill/>
                </a:ln>
                <a:solidFill>
                  <a:prstClr val="black"/>
                </a:solidFill>
                <a:effectLst/>
                <a:uLnTx/>
                <a:uFillTx/>
                <a:latin typeface="微软雅黑" pitchFamily="34" charset="-122"/>
                <a:ea typeface="微软雅黑" pitchFamily="34" charset="-122"/>
                <a:cs typeface="Segoe UI" pitchFamily="34" charset="0"/>
              </a:rPr>
              <a:t>/</a:t>
            </a:r>
            <a:r>
              <a:rPr kumimoji="0" lang="zh-CN" altLang="en-US" sz="1066" b="0" i="0" u="none" strike="noStrike" kern="0" cap="none" spc="-51" normalizeH="0" baseline="0" noProof="0" dirty="0" smtClean="0">
                <a:ln>
                  <a:noFill/>
                </a:ln>
                <a:solidFill>
                  <a:prstClr val="black"/>
                </a:solidFill>
                <a:effectLst/>
                <a:uLnTx/>
                <a:uFillTx/>
                <a:latin typeface="微软雅黑" pitchFamily="34" charset="-122"/>
                <a:ea typeface="微软雅黑" pitchFamily="34" charset="-122"/>
                <a:cs typeface="Segoe UI" pitchFamily="34" charset="0"/>
              </a:rPr>
              <a:t>核库</a:t>
            </a:r>
            <a:r>
              <a:rPr kumimoji="0" lang="zh-CN" altLang="en-US" sz="1066" b="0" i="0" u="none" strike="noStrike" kern="0" cap="none" spc="-51" normalizeH="0" baseline="0" noProof="0" dirty="0">
                <a:ln>
                  <a:noFill/>
                </a:ln>
                <a:solidFill>
                  <a:prstClr val="black"/>
                </a:solidFill>
                <a:effectLst/>
                <a:uLnTx/>
                <a:uFillTx/>
                <a:latin typeface="微软雅黑" pitchFamily="34" charset="-122"/>
                <a:ea typeface="微软雅黑" pitchFamily="34" charset="-122"/>
                <a:cs typeface="Segoe UI" pitchFamily="34" charset="0"/>
              </a:rPr>
              <a:t>管理</a:t>
            </a:r>
            <a:endParaRPr kumimoji="0" lang="en-US" sz="1066" b="0" i="0" u="none" strike="noStrike" kern="0" cap="none" spc="-51" normalizeH="0" baseline="0" noProof="0" dirty="0">
              <a:ln>
                <a:noFill/>
              </a:ln>
              <a:solidFill>
                <a:prstClr val="black"/>
              </a:solidFill>
              <a:effectLst/>
              <a:uLnTx/>
              <a:uFillTx/>
              <a:latin typeface="微软雅黑" pitchFamily="34" charset="-122"/>
              <a:ea typeface="微软雅黑" pitchFamily="34" charset="-122"/>
              <a:cs typeface="Segoe UI" pitchFamily="34" charset="0"/>
            </a:endParaRPr>
          </a:p>
        </p:txBody>
      </p:sp>
      <p:sp>
        <p:nvSpPr>
          <p:cNvPr id="97" name="Rectangle 21"/>
          <p:cNvSpPr/>
          <p:nvPr/>
        </p:nvSpPr>
        <p:spPr bwMode="gray">
          <a:xfrm>
            <a:off x="3682045" y="3048338"/>
            <a:ext cx="1026602" cy="301060"/>
          </a:xfrm>
          <a:prstGeom prst="rect">
            <a:avLst/>
          </a:prstGeom>
          <a:solidFill>
            <a:sysClr val="window" lastClr="FFFFFF"/>
          </a:solidFill>
          <a:ln w="9525" cap="flat" cmpd="sng" algn="ctr">
            <a:noFill/>
            <a:prstDash val="solid"/>
            <a:headEnd type="none" w="med" len="med"/>
            <a:tailEnd type="none" w="med" len="med"/>
          </a:ln>
          <a:effectLst/>
        </p:spPr>
        <p:txBody>
          <a:bodyPr rot="0" spcFirstLastPara="0" vertOverflow="overflow" horzOverflow="overflow" vert="horz" wrap="square" lIns="91404" tIns="45703" rIns="45703" bIns="91404" numCol="1" spcCol="0" rtlCol="0" fromWordArt="0" anchor="ctr" anchorCtr="0" forceAA="0" compatLnSpc="1">
            <a:prstTxWarp prst="textNoShape">
              <a:avLst/>
            </a:prstTxWarp>
            <a:noAutofit/>
          </a:bodyPr>
          <a:lstStyle/>
          <a:p>
            <a:pPr marL="0" marR="0" lvl="0" indent="0" algn="ctr" defTabSz="913719" eaLnBrk="1" fontAlgn="auto" latinLnBrk="0" hangingPunct="1">
              <a:lnSpc>
                <a:spcPct val="100000"/>
              </a:lnSpc>
              <a:spcBef>
                <a:spcPts val="0"/>
              </a:spcBef>
              <a:spcAft>
                <a:spcPts val="0"/>
              </a:spcAft>
              <a:buClrTx/>
              <a:buSzTx/>
              <a:buFontTx/>
              <a:buNone/>
              <a:tabLst/>
              <a:defRPr/>
            </a:pPr>
            <a:r>
              <a:rPr kumimoji="0" lang="zh-CN" altLang="en-US" sz="1066" b="0" i="0" u="none" strike="noStrike" kern="0" cap="none" spc="-51" normalizeH="0" baseline="0" noProof="0" dirty="0">
                <a:ln>
                  <a:noFill/>
                </a:ln>
                <a:solidFill>
                  <a:prstClr val="black"/>
                </a:solidFill>
                <a:effectLst/>
                <a:uLnTx/>
                <a:uFillTx/>
                <a:latin typeface="微软雅黑" pitchFamily="34" charset="-122"/>
                <a:ea typeface="微软雅黑" pitchFamily="34" charset="-122"/>
                <a:cs typeface="Segoe UI" pitchFamily="34" charset="0"/>
              </a:rPr>
              <a:t>押品处置</a:t>
            </a:r>
            <a:endParaRPr kumimoji="0" lang="en-US" sz="1066" b="0" i="0" u="none" strike="noStrike" kern="0" cap="none" spc="-51" normalizeH="0" baseline="0" noProof="0" dirty="0">
              <a:ln>
                <a:noFill/>
              </a:ln>
              <a:solidFill>
                <a:prstClr val="black"/>
              </a:solidFill>
              <a:effectLst/>
              <a:uLnTx/>
              <a:uFillTx/>
              <a:latin typeface="微软雅黑" pitchFamily="34" charset="-122"/>
              <a:ea typeface="微软雅黑" pitchFamily="34" charset="-122"/>
              <a:cs typeface="Segoe UI" pitchFamily="34" charset="0"/>
            </a:endParaRPr>
          </a:p>
        </p:txBody>
      </p:sp>
      <p:sp>
        <p:nvSpPr>
          <p:cNvPr id="98" name="矩形 97"/>
          <p:cNvSpPr/>
          <p:nvPr/>
        </p:nvSpPr>
        <p:spPr bwMode="auto">
          <a:xfrm>
            <a:off x="1019512" y="1238250"/>
            <a:ext cx="9897553" cy="639689"/>
          </a:xfrm>
          <a:prstGeom prst="rect">
            <a:avLst/>
          </a:prstGeom>
          <a:solidFill>
            <a:sysClr val="window" lastClr="FFFFFF">
              <a:lumMod val="85000"/>
            </a:sysClr>
          </a:solidFill>
          <a:ln w="9525" cap="flat" cmpd="sng" algn="ctr">
            <a:noFill/>
            <a:prstDash val="solid"/>
          </a:ln>
          <a:effectLst/>
        </p:spPr>
        <p:txBody>
          <a:bodyPr/>
          <a:lstStyle/>
          <a:p>
            <a:pPr marL="0" marR="0" lvl="0" indent="0" algn="ctr" defTabSz="1218712" eaLnBrk="1" fontAlgn="auto" latinLnBrk="0" hangingPunct="1">
              <a:lnSpc>
                <a:spcPct val="100000"/>
              </a:lnSpc>
              <a:spcBef>
                <a:spcPts val="0"/>
              </a:spcBef>
              <a:spcAft>
                <a:spcPts val="0"/>
              </a:spcAft>
              <a:buClrTx/>
              <a:buSzTx/>
              <a:buFontTx/>
              <a:buNone/>
              <a:tabLst/>
              <a:defRPr/>
            </a:pPr>
            <a:r>
              <a:rPr lang="zh-CN" altLang="en-US" sz="1066" b="1" kern="0" dirty="0" smtClean="0">
                <a:solidFill>
                  <a:prstClr val="black"/>
                </a:solidFill>
                <a:latin typeface="微软雅黑" panose="020B0503020204020204" pitchFamily="34" charset="-122"/>
                <a:ea typeface="微软雅黑" panose="020B0503020204020204" pitchFamily="34" charset="-122"/>
              </a:rPr>
              <a:t>供应链金融产品</a:t>
            </a:r>
            <a:endParaRPr kumimoji="0" lang="zh-CN" altLang="en-US" sz="1066"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99" name="Rectangle 21"/>
          <p:cNvSpPr/>
          <p:nvPr/>
        </p:nvSpPr>
        <p:spPr bwMode="gray">
          <a:xfrm>
            <a:off x="1115259" y="1478745"/>
            <a:ext cx="1026602" cy="223056"/>
          </a:xfrm>
          <a:prstGeom prst="rect">
            <a:avLst/>
          </a:prstGeom>
          <a:solidFill>
            <a:sysClr val="window" lastClr="FFFFFF"/>
          </a:solidFill>
          <a:ln w="9525" cap="flat" cmpd="sng" algn="ctr">
            <a:noFill/>
            <a:prstDash val="solid"/>
            <a:headEnd type="none" w="med" len="med"/>
            <a:tailEnd type="none" w="med" len="med"/>
          </a:ln>
          <a:effectLst/>
        </p:spPr>
        <p:txBody>
          <a:bodyPr rot="0" spcFirstLastPara="0" vertOverflow="overflow" horzOverflow="overflow" vert="horz" wrap="square" lIns="91404" tIns="45703" rIns="45703" bIns="91404" numCol="1" spcCol="0" rtlCol="0" fromWordArt="0" anchor="ctr" anchorCtr="0" forceAA="0" compatLnSpc="1">
            <a:prstTxWarp prst="textNoShape">
              <a:avLst/>
            </a:prstTxWarp>
            <a:noAutofit/>
          </a:bodyPr>
          <a:lstStyle/>
          <a:p>
            <a:pPr marL="0" marR="0" lvl="0" indent="0" algn="ctr" defTabSz="913719" eaLnBrk="1" fontAlgn="auto" latinLnBrk="0" hangingPunct="1">
              <a:lnSpc>
                <a:spcPct val="100000"/>
              </a:lnSpc>
              <a:spcBef>
                <a:spcPts val="0"/>
              </a:spcBef>
              <a:spcAft>
                <a:spcPts val="0"/>
              </a:spcAft>
              <a:buClrTx/>
              <a:buSzTx/>
              <a:buFontTx/>
              <a:buNone/>
              <a:tabLst/>
              <a:defRPr/>
            </a:pPr>
            <a:r>
              <a:rPr lang="zh-CN" altLang="en-US" sz="1066" kern="0" spc="-51" dirty="0" smtClean="0">
                <a:solidFill>
                  <a:prstClr val="black"/>
                </a:solidFill>
                <a:latin typeface="微软雅黑" pitchFamily="34" charset="-122"/>
                <a:ea typeface="微软雅黑" pitchFamily="34" charset="-122"/>
                <a:cs typeface="Segoe UI" pitchFamily="34" charset="0"/>
              </a:rPr>
              <a:t>动产质押</a:t>
            </a:r>
            <a:endParaRPr kumimoji="0" lang="en-US" sz="1066" b="0" i="0" u="none" strike="noStrike" kern="0" cap="none" spc="-51" normalizeH="0" baseline="0" noProof="0" dirty="0">
              <a:ln>
                <a:noFill/>
              </a:ln>
              <a:solidFill>
                <a:prstClr val="black"/>
              </a:solidFill>
              <a:effectLst/>
              <a:uLnTx/>
              <a:uFillTx/>
              <a:latin typeface="微软雅黑" pitchFamily="34" charset="-122"/>
              <a:ea typeface="微软雅黑" pitchFamily="34" charset="-122"/>
              <a:cs typeface="Segoe UI" pitchFamily="34" charset="0"/>
            </a:endParaRPr>
          </a:p>
        </p:txBody>
      </p:sp>
      <p:sp>
        <p:nvSpPr>
          <p:cNvPr id="100" name="Rectangle 21"/>
          <p:cNvSpPr/>
          <p:nvPr/>
        </p:nvSpPr>
        <p:spPr bwMode="gray">
          <a:xfrm>
            <a:off x="2182059" y="1497795"/>
            <a:ext cx="1026602" cy="223056"/>
          </a:xfrm>
          <a:prstGeom prst="rect">
            <a:avLst/>
          </a:prstGeom>
          <a:solidFill>
            <a:sysClr val="window" lastClr="FFFFFF"/>
          </a:solidFill>
          <a:ln w="9525" cap="flat" cmpd="sng" algn="ctr">
            <a:noFill/>
            <a:prstDash val="solid"/>
            <a:headEnd type="none" w="med" len="med"/>
            <a:tailEnd type="none" w="med" len="med"/>
          </a:ln>
          <a:effectLst/>
        </p:spPr>
        <p:txBody>
          <a:bodyPr rot="0" spcFirstLastPara="0" vertOverflow="overflow" horzOverflow="overflow" vert="horz" wrap="square" lIns="91404" tIns="45703" rIns="45703" bIns="91404" numCol="1" spcCol="0" rtlCol="0" fromWordArt="0" anchor="ctr" anchorCtr="0" forceAA="0" compatLnSpc="1">
            <a:prstTxWarp prst="textNoShape">
              <a:avLst/>
            </a:prstTxWarp>
            <a:noAutofit/>
          </a:bodyPr>
          <a:lstStyle/>
          <a:p>
            <a:pPr marL="0" marR="0" lvl="0" indent="0" algn="ctr" defTabSz="913719" eaLnBrk="1" fontAlgn="auto" latinLnBrk="0" hangingPunct="1">
              <a:lnSpc>
                <a:spcPct val="100000"/>
              </a:lnSpc>
              <a:spcBef>
                <a:spcPts val="0"/>
              </a:spcBef>
              <a:spcAft>
                <a:spcPts val="0"/>
              </a:spcAft>
              <a:buClrTx/>
              <a:buSzTx/>
              <a:buFontTx/>
              <a:buNone/>
              <a:tabLst/>
              <a:defRPr/>
            </a:pPr>
            <a:r>
              <a:rPr lang="zh-CN" altLang="en-US" sz="1066" kern="0" spc="-51" dirty="0" smtClean="0">
                <a:solidFill>
                  <a:prstClr val="black"/>
                </a:solidFill>
                <a:latin typeface="微软雅黑" pitchFamily="34" charset="-122"/>
                <a:ea typeface="微软雅黑" pitchFamily="34" charset="-122"/>
                <a:cs typeface="Segoe UI" pitchFamily="34" charset="0"/>
              </a:rPr>
              <a:t>仓单质押</a:t>
            </a:r>
            <a:endParaRPr kumimoji="0" lang="en-US" sz="1066" b="0" i="0" u="none" strike="noStrike" kern="0" cap="none" spc="-51" normalizeH="0" baseline="0" noProof="0" dirty="0">
              <a:ln>
                <a:noFill/>
              </a:ln>
              <a:solidFill>
                <a:prstClr val="black"/>
              </a:solidFill>
              <a:effectLst/>
              <a:uLnTx/>
              <a:uFillTx/>
              <a:latin typeface="微软雅黑" pitchFamily="34" charset="-122"/>
              <a:ea typeface="微软雅黑" pitchFamily="34" charset="-122"/>
              <a:cs typeface="Segoe UI" pitchFamily="34" charset="0"/>
            </a:endParaRPr>
          </a:p>
        </p:txBody>
      </p:sp>
      <p:sp>
        <p:nvSpPr>
          <p:cNvPr id="101" name="Rectangle 21"/>
          <p:cNvSpPr/>
          <p:nvPr/>
        </p:nvSpPr>
        <p:spPr bwMode="gray">
          <a:xfrm>
            <a:off x="3267909" y="1478745"/>
            <a:ext cx="1026602" cy="223056"/>
          </a:xfrm>
          <a:prstGeom prst="rect">
            <a:avLst/>
          </a:prstGeom>
          <a:solidFill>
            <a:sysClr val="window" lastClr="FFFFFF"/>
          </a:solidFill>
          <a:ln w="9525" cap="flat" cmpd="sng" algn="ctr">
            <a:noFill/>
            <a:prstDash val="solid"/>
            <a:headEnd type="none" w="med" len="med"/>
            <a:tailEnd type="none" w="med" len="med"/>
          </a:ln>
          <a:effectLst/>
        </p:spPr>
        <p:txBody>
          <a:bodyPr rot="0" spcFirstLastPara="0" vertOverflow="overflow" horzOverflow="overflow" vert="horz" wrap="square" lIns="91404" tIns="45703" rIns="45703" bIns="91404" numCol="1" spcCol="0" rtlCol="0" fromWordArt="0" anchor="ctr" anchorCtr="0" forceAA="0" compatLnSpc="1">
            <a:prstTxWarp prst="textNoShape">
              <a:avLst/>
            </a:prstTxWarp>
            <a:noAutofit/>
          </a:bodyPr>
          <a:lstStyle/>
          <a:p>
            <a:pPr marL="0" marR="0" lvl="0" indent="0" algn="ctr" defTabSz="913719" eaLnBrk="1" fontAlgn="auto" latinLnBrk="0" hangingPunct="1">
              <a:lnSpc>
                <a:spcPct val="100000"/>
              </a:lnSpc>
              <a:spcBef>
                <a:spcPts val="0"/>
              </a:spcBef>
              <a:spcAft>
                <a:spcPts val="0"/>
              </a:spcAft>
              <a:buClrTx/>
              <a:buSzTx/>
              <a:buFontTx/>
              <a:buNone/>
              <a:tabLst/>
              <a:defRPr/>
            </a:pPr>
            <a:r>
              <a:rPr lang="zh-CN" altLang="en-US" sz="1066" kern="0" spc="-51" dirty="0" smtClean="0">
                <a:solidFill>
                  <a:prstClr val="black"/>
                </a:solidFill>
                <a:latin typeface="微软雅黑" pitchFamily="34" charset="-122"/>
                <a:ea typeface="微软雅黑" pitchFamily="34" charset="-122"/>
                <a:cs typeface="Segoe UI" pitchFamily="34" charset="0"/>
              </a:rPr>
              <a:t>保兑仓</a:t>
            </a:r>
            <a:endParaRPr kumimoji="0" lang="en-US" sz="1066" b="0" i="0" u="none" strike="noStrike" kern="0" cap="none" spc="-51" normalizeH="0" baseline="0" noProof="0" dirty="0">
              <a:ln>
                <a:noFill/>
              </a:ln>
              <a:solidFill>
                <a:prstClr val="black"/>
              </a:solidFill>
              <a:effectLst/>
              <a:uLnTx/>
              <a:uFillTx/>
              <a:latin typeface="微软雅黑" pitchFamily="34" charset="-122"/>
              <a:ea typeface="微软雅黑" pitchFamily="34" charset="-122"/>
              <a:cs typeface="Segoe UI" pitchFamily="34" charset="0"/>
            </a:endParaRPr>
          </a:p>
        </p:txBody>
      </p:sp>
      <p:sp>
        <p:nvSpPr>
          <p:cNvPr id="102" name="Rectangle 21"/>
          <p:cNvSpPr/>
          <p:nvPr/>
        </p:nvSpPr>
        <p:spPr bwMode="gray">
          <a:xfrm>
            <a:off x="4344234" y="1478745"/>
            <a:ext cx="1026602" cy="223056"/>
          </a:xfrm>
          <a:prstGeom prst="rect">
            <a:avLst/>
          </a:prstGeom>
          <a:solidFill>
            <a:sysClr val="window" lastClr="FFFFFF"/>
          </a:solidFill>
          <a:ln w="9525" cap="flat" cmpd="sng" algn="ctr">
            <a:noFill/>
            <a:prstDash val="solid"/>
            <a:headEnd type="none" w="med" len="med"/>
            <a:tailEnd type="none" w="med" len="med"/>
          </a:ln>
          <a:effectLst/>
        </p:spPr>
        <p:txBody>
          <a:bodyPr rot="0" spcFirstLastPara="0" vertOverflow="overflow" horzOverflow="overflow" vert="horz" wrap="square" lIns="91404" tIns="45703" rIns="45703" bIns="91404" numCol="1" spcCol="0" rtlCol="0" fromWordArt="0" anchor="ctr" anchorCtr="0" forceAA="0" compatLnSpc="1">
            <a:prstTxWarp prst="textNoShape">
              <a:avLst/>
            </a:prstTxWarp>
            <a:noAutofit/>
          </a:bodyPr>
          <a:lstStyle/>
          <a:p>
            <a:pPr marL="0" marR="0" lvl="0" indent="0" algn="ctr" defTabSz="913719" eaLnBrk="1" fontAlgn="auto" latinLnBrk="0" hangingPunct="1">
              <a:lnSpc>
                <a:spcPct val="100000"/>
              </a:lnSpc>
              <a:spcBef>
                <a:spcPts val="0"/>
              </a:spcBef>
              <a:spcAft>
                <a:spcPts val="0"/>
              </a:spcAft>
              <a:buClrTx/>
              <a:buSzTx/>
              <a:buFontTx/>
              <a:buNone/>
              <a:tabLst/>
              <a:defRPr/>
            </a:pPr>
            <a:r>
              <a:rPr lang="zh-CN" altLang="en-US" sz="1066" kern="0" spc="-51" dirty="0" smtClean="0">
                <a:solidFill>
                  <a:prstClr val="black"/>
                </a:solidFill>
                <a:latin typeface="微软雅黑" pitchFamily="34" charset="-122"/>
                <a:ea typeface="微软雅黑" pitchFamily="34" charset="-122"/>
                <a:cs typeface="Segoe UI" pitchFamily="34" charset="0"/>
              </a:rPr>
              <a:t>厂仓银</a:t>
            </a:r>
            <a:endParaRPr kumimoji="0" lang="en-US" sz="1066" b="0" i="0" u="none" strike="noStrike" kern="0" cap="none" spc="-51" normalizeH="0" baseline="0" noProof="0" dirty="0">
              <a:ln>
                <a:noFill/>
              </a:ln>
              <a:solidFill>
                <a:prstClr val="black"/>
              </a:solidFill>
              <a:effectLst/>
              <a:uLnTx/>
              <a:uFillTx/>
              <a:latin typeface="微软雅黑" pitchFamily="34" charset="-122"/>
              <a:ea typeface="微软雅黑" pitchFamily="34" charset="-122"/>
              <a:cs typeface="Segoe UI" pitchFamily="34" charset="0"/>
            </a:endParaRPr>
          </a:p>
        </p:txBody>
      </p:sp>
      <p:sp>
        <p:nvSpPr>
          <p:cNvPr id="103" name="Rectangle 21"/>
          <p:cNvSpPr/>
          <p:nvPr/>
        </p:nvSpPr>
        <p:spPr bwMode="gray">
          <a:xfrm>
            <a:off x="5430084" y="1478745"/>
            <a:ext cx="1026602" cy="223056"/>
          </a:xfrm>
          <a:prstGeom prst="rect">
            <a:avLst/>
          </a:prstGeom>
          <a:solidFill>
            <a:sysClr val="window" lastClr="FFFFFF"/>
          </a:solidFill>
          <a:ln w="9525" cap="flat" cmpd="sng" algn="ctr">
            <a:noFill/>
            <a:prstDash val="solid"/>
            <a:headEnd type="none" w="med" len="med"/>
            <a:tailEnd type="none" w="med" len="med"/>
          </a:ln>
          <a:effectLst/>
        </p:spPr>
        <p:txBody>
          <a:bodyPr rot="0" spcFirstLastPara="0" vertOverflow="overflow" horzOverflow="overflow" vert="horz" wrap="square" lIns="91404" tIns="45703" rIns="45703" bIns="91404" numCol="1" spcCol="0" rtlCol="0" fromWordArt="0" anchor="ctr" anchorCtr="0" forceAA="0" compatLnSpc="1">
            <a:prstTxWarp prst="textNoShape">
              <a:avLst/>
            </a:prstTxWarp>
            <a:noAutofit/>
          </a:bodyPr>
          <a:lstStyle/>
          <a:p>
            <a:pPr marL="0" marR="0" lvl="0" indent="0" algn="ctr" defTabSz="913719" eaLnBrk="1" fontAlgn="auto" latinLnBrk="0" hangingPunct="1">
              <a:lnSpc>
                <a:spcPct val="100000"/>
              </a:lnSpc>
              <a:spcBef>
                <a:spcPts val="0"/>
              </a:spcBef>
              <a:spcAft>
                <a:spcPts val="0"/>
              </a:spcAft>
              <a:buClrTx/>
              <a:buSzTx/>
              <a:buFontTx/>
              <a:buNone/>
              <a:tabLst/>
              <a:defRPr/>
            </a:pPr>
            <a:r>
              <a:rPr lang="zh-CN" altLang="en-US" sz="1066" kern="0" spc="-51" dirty="0" smtClean="0">
                <a:solidFill>
                  <a:prstClr val="black"/>
                </a:solidFill>
                <a:latin typeface="微软雅黑" pitchFamily="34" charset="-122"/>
                <a:ea typeface="微软雅黑" pitchFamily="34" charset="-122"/>
                <a:cs typeface="Segoe UI" pitchFamily="34" charset="0"/>
              </a:rPr>
              <a:t>国内保理</a:t>
            </a:r>
            <a:endParaRPr kumimoji="0" lang="en-US" sz="1066" b="0" i="0" u="none" strike="noStrike" kern="0" cap="none" spc="-51" normalizeH="0" baseline="0" noProof="0" dirty="0">
              <a:ln>
                <a:noFill/>
              </a:ln>
              <a:solidFill>
                <a:prstClr val="black"/>
              </a:solidFill>
              <a:effectLst/>
              <a:uLnTx/>
              <a:uFillTx/>
              <a:latin typeface="微软雅黑" pitchFamily="34" charset="-122"/>
              <a:ea typeface="微软雅黑" pitchFamily="34" charset="-122"/>
              <a:cs typeface="Segoe UI" pitchFamily="34" charset="0"/>
            </a:endParaRPr>
          </a:p>
        </p:txBody>
      </p:sp>
      <p:sp>
        <p:nvSpPr>
          <p:cNvPr id="104" name="Rectangle 21"/>
          <p:cNvSpPr/>
          <p:nvPr/>
        </p:nvSpPr>
        <p:spPr bwMode="gray">
          <a:xfrm>
            <a:off x="6534984" y="1469220"/>
            <a:ext cx="1026602" cy="223056"/>
          </a:xfrm>
          <a:prstGeom prst="rect">
            <a:avLst/>
          </a:prstGeom>
          <a:solidFill>
            <a:sysClr val="window" lastClr="FFFFFF"/>
          </a:solidFill>
          <a:ln w="9525" cap="flat" cmpd="sng" algn="ctr">
            <a:noFill/>
            <a:prstDash val="solid"/>
            <a:headEnd type="none" w="med" len="med"/>
            <a:tailEnd type="none" w="med" len="med"/>
          </a:ln>
          <a:effectLst/>
        </p:spPr>
        <p:txBody>
          <a:bodyPr rot="0" spcFirstLastPara="0" vertOverflow="overflow" horzOverflow="overflow" vert="horz" wrap="square" lIns="91404" tIns="45703" rIns="45703" bIns="91404" numCol="1" spcCol="0" rtlCol="0" fromWordArt="0" anchor="ctr" anchorCtr="0" forceAA="0" compatLnSpc="1">
            <a:prstTxWarp prst="textNoShape">
              <a:avLst/>
            </a:prstTxWarp>
            <a:noAutofit/>
          </a:bodyPr>
          <a:lstStyle/>
          <a:p>
            <a:pPr marL="0" marR="0" lvl="0" indent="0" algn="ctr" defTabSz="913719" eaLnBrk="1" fontAlgn="auto" latinLnBrk="0" hangingPunct="1">
              <a:lnSpc>
                <a:spcPct val="100000"/>
              </a:lnSpc>
              <a:spcBef>
                <a:spcPts val="0"/>
              </a:spcBef>
              <a:spcAft>
                <a:spcPts val="0"/>
              </a:spcAft>
              <a:buClrTx/>
              <a:buSzTx/>
              <a:buFontTx/>
              <a:buNone/>
              <a:tabLst/>
              <a:defRPr/>
            </a:pPr>
            <a:r>
              <a:rPr lang="zh-CN" altLang="en-US" sz="1066" kern="0" spc="-51" dirty="0" smtClean="0">
                <a:solidFill>
                  <a:prstClr val="black"/>
                </a:solidFill>
                <a:latin typeface="微软雅黑" pitchFamily="34" charset="-122"/>
                <a:ea typeface="微软雅黑" pitchFamily="34" charset="-122"/>
                <a:cs typeface="Segoe UI" pitchFamily="34" charset="0"/>
              </a:rPr>
              <a:t>国内保理池</a:t>
            </a:r>
            <a:endParaRPr kumimoji="0" lang="en-US" sz="1066" b="0" i="0" u="none" strike="noStrike" kern="0" cap="none" spc="-51" normalizeH="0" baseline="0" noProof="0" dirty="0">
              <a:ln>
                <a:noFill/>
              </a:ln>
              <a:solidFill>
                <a:prstClr val="black"/>
              </a:solidFill>
              <a:effectLst/>
              <a:uLnTx/>
              <a:uFillTx/>
              <a:latin typeface="微软雅黑" pitchFamily="34" charset="-122"/>
              <a:ea typeface="微软雅黑" pitchFamily="34" charset="-122"/>
              <a:cs typeface="Segoe UI" pitchFamily="34" charset="0"/>
            </a:endParaRPr>
          </a:p>
        </p:txBody>
      </p:sp>
      <p:sp>
        <p:nvSpPr>
          <p:cNvPr id="105" name="Rectangle 21"/>
          <p:cNvSpPr/>
          <p:nvPr/>
        </p:nvSpPr>
        <p:spPr bwMode="gray">
          <a:xfrm>
            <a:off x="7649409" y="1459695"/>
            <a:ext cx="1026602" cy="223056"/>
          </a:xfrm>
          <a:prstGeom prst="rect">
            <a:avLst/>
          </a:prstGeom>
          <a:solidFill>
            <a:sysClr val="window" lastClr="FFFFFF"/>
          </a:solidFill>
          <a:ln w="9525" cap="flat" cmpd="sng" algn="ctr">
            <a:noFill/>
            <a:prstDash val="solid"/>
            <a:headEnd type="none" w="med" len="med"/>
            <a:tailEnd type="none" w="med" len="med"/>
          </a:ln>
          <a:effectLst/>
        </p:spPr>
        <p:txBody>
          <a:bodyPr rot="0" spcFirstLastPara="0" vertOverflow="overflow" horzOverflow="overflow" vert="horz" wrap="square" lIns="91404" tIns="45703" rIns="45703" bIns="91404" numCol="1" spcCol="0" rtlCol="0" fromWordArt="0" anchor="ctr" anchorCtr="0" forceAA="0" compatLnSpc="1">
            <a:prstTxWarp prst="textNoShape">
              <a:avLst/>
            </a:prstTxWarp>
            <a:noAutofit/>
          </a:bodyPr>
          <a:lstStyle/>
          <a:p>
            <a:pPr marL="0" marR="0" lvl="0" indent="0" algn="ctr" defTabSz="913719" eaLnBrk="1" fontAlgn="auto" latinLnBrk="0" hangingPunct="1">
              <a:lnSpc>
                <a:spcPct val="100000"/>
              </a:lnSpc>
              <a:spcBef>
                <a:spcPts val="0"/>
              </a:spcBef>
              <a:spcAft>
                <a:spcPts val="0"/>
              </a:spcAft>
              <a:buClrTx/>
              <a:buSzTx/>
              <a:buFontTx/>
              <a:buNone/>
              <a:tabLst/>
              <a:defRPr/>
            </a:pPr>
            <a:r>
              <a:rPr kumimoji="0" lang="zh-CN" altLang="en-US" sz="1066" b="0" i="0" u="none" strike="noStrike" kern="0" cap="none" spc="-51" normalizeH="0" baseline="0" noProof="0" dirty="0" smtClean="0">
                <a:ln>
                  <a:noFill/>
                </a:ln>
                <a:solidFill>
                  <a:prstClr val="black"/>
                </a:solidFill>
                <a:effectLst/>
                <a:uLnTx/>
                <a:uFillTx/>
                <a:latin typeface="微软雅黑" pitchFamily="34" charset="-122"/>
                <a:ea typeface="微软雅黑" pitchFamily="34" charset="-122"/>
                <a:cs typeface="Segoe UI" pitchFamily="34" charset="0"/>
              </a:rPr>
              <a:t>国内反向保理</a:t>
            </a:r>
            <a:endParaRPr kumimoji="0" lang="en-US" sz="1066" b="0" i="0" u="none" strike="noStrike" kern="0" cap="none" spc="-51" normalizeH="0" baseline="0" noProof="0" dirty="0">
              <a:ln>
                <a:noFill/>
              </a:ln>
              <a:solidFill>
                <a:prstClr val="black"/>
              </a:solidFill>
              <a:effectLst/>
              <a:uLnTx/>
              <a:uFillTx/>
              <a:latin typeface="微软雅黑" pitchFamily="34" charset="-122"/>
              <a:ea typeface="微软雅黑" pitchFamily="34" charset="-122"/>
              <a:cs typeface="Segoe UI" pitchFamily="34" charset="0"/>
            </a:endParaRPr>
          </a:p>
        </p:txBody>
      </p:sp>
      <p:sp>
        <p:nvSpPr>
          <p:cNvPr id="106" name="Rectangle 21"/>
          <p:cNvSpPr/>
          <p:nvPr/>
        </p:nvSpPr>
        <p:spPr bwMode="gray">
          <a:xfrm>
            <a:off x="8744784" y="1450170"/>
            <a:ext cx="1026602" cy="223056"/>
          </a:xfrm>
          <a:prstGeom prst="rect">
            <a:avLst/>
          </a:prstGeom>
          <a:solidFill>
            <a:sysClr val="window" lastClr="FFFFFF"/>
          </a:solidFill>
          <a:ln w="9525" cap="flat" cmpd="sng" algn="ctr">
            <a:noFill/>
            <a:prstDash val="solid"/>
            <a:headEnd type="none" w="med" len="med"/>
            <a:tailEnd type="none" w="med" len="med"/>
          </a:ln>
          <a:effectLst/>
        </p:spPr>
        <p:txBody>
          <a:bodyPr rot="0" spcFirstLastPara="0" vertOverflow="overflow" horzOverflow="overflow" vert="horz" wrap="square" lIns="91404" tIns="45703" rIns="45703" bIns="91404" numCol="1" spcCol="0" rtlCol="0" fromWordArt="0" anchor="ctr" anchorCtr="0" forceAA="0" compatLnSpc="1">
            <a:prstTxWarp prst="textNoShape">
              <a:avLst/>
            </a:prstTxWarp>
            <a:noAutofit/>
          </a:bodyPr>
          <a:lstStyle/>
          <a:p>
            <a:pPr marL="0" marR="0" lvl="0" indent="0" algn="ctr" defTabSz="913719" eaLnBrk="1" fontAlgn="auto" latinLnBrk="0" hangingPunct="1">
              <a:lnSpc>
                <a:spcPct val="100000"/>
              </a:lnSpc>
              <a:spcBef>
                <a:spcPts val="0"/>
              </a:spcBef>
              <a:spcAft>
                <a:spcPts val="0"/>
              </a:spcAft>
              <a:buClrTx/>
              <a:buSzTx/>
              <a:buFontTx/>
              <a:buNone/>
              <a:tabLst/>
              <a:defRPr/>
            </a:pPr>
            <a:r>
              <a:rPr lang="zh-CN" altLang="en-US" sz="1066" kern="0" spc="-51" dirty="0" smtClean="0">
                <a:solidFill>
                  <a:prstClr val="black"/>
                </a:solidFill>
                <a:latin typeface="微软雅黑" pitchFamily="34" charset="-122"/>
                <a:ea typeface="微软雅黑" pitchFamily="34" charset="-122"/>
                <a:cs typeface="Segoe UI" pitchFamily="34" charset="0"/>
              </a:rPr>
              <a:t>租赁保理</a:t>
            </a:r>
            <a:endParaRPr kumimoji="0" lang="en-US" sz="1066" b="0" i="0" u="none" strike="noStrike" kern="0" cap="none" spc="-51" normalizeH="0" baseline="0" noProof="0" dirty="0">
              <a:ln>
                <a:noFill/>
              </a:ln>
              <a:solidFill>
                <a:prstClr val="black"/>
              </a:solidFill>
              <a:effectLst/>
              <a:uLnTx/>
              <a:uFillTx/>
              <a:latin typeface="微软雅黑" pitchFamily="34" charset="-122"/>
              <a:ea typeface="微软雅黑" pitchFamily="34" charset="-122"/>
              <a:cs typeface="Segoe UI" pitchFamily="34" charset="0"/>
            </a:endParaRPr>
          </a:p>
        </p:txBody>
      </p:sp>
      <p:sp>
        <p:nvSpPr>
          <p:cNvPr id="107" name="Rectangle 21"/>
          <p:cNvSpPr/>
          <p:nvPr/>
        </p:nvSpPr>
        <p:spPr bwMode="gray">
          <a:xfrm>
            <a:off x="9849684" y="1431120"/>
            <a:ext cx="1026602" cy="223056"/>
          </a:xfrm>
          <a:prstGeom prst="rect">
            <a:avLst/>
          </a:prstGeom>
          <a:solidFill>
            <a:sysClr val="window" lastClr="FFFFFF"/>
          </a:solidFill>
          <a:ln w="9525" cap="flat" cmpd="sng" algn="ctr">
            <a:noFill/>
            <a:prstDash val="solid"/>
            <a:headEnd type="none" w="med" len="med"/>
            <a:tailEnd type="none" w="med" len="med"/>
          </a:ln>
          <a:effectLst/>
        </p:spPr>
        <p:txBody>
          <a:bodyPr rot="0" spcFirstLastPara="0" vertOverflow="overflow" horzOverflow="overflow" vert="horz" wrap="square" lIns="91404" tIns="45703" rIns="45703" bIns="91404" numCol="1" spcCol="0" rtlCol="0" fromWordArt="0" anchor="ctr" anchorCtr="0" forceAA="0" compatLnSpc="1">
            <a:prstTxWarp prst="textNoShape">
              <a:avLst/>
            </a:prstTxWarp>
            <a:noAutofit/>
          </a:bodyPr>
          <a:lstStyle/>
          <a:p>
            <a:pPr marL="0" marR="0" lvl="0" indent="0" algn="ctr" defTabSz="913719" eaLnBrk="1" fontAlgn="auto" latinLnBrk="0" hangingPunct="1">
              <a:lnSpc>
                <a:spcPct val="100000"/>
              </a:lnSpc>
              <a:spcBef>
                <a:spcPts val="0"/>
              </a:spcBef>
              <a:spcAft>
                <a:spcPts val="0"/>
              </a:spcAft>
              <a:buClrTx/>
              <a:buSzTx/>
              <a:buFontTx/>
              <a:buNone/>
              <a:tabLst/>
              <a:defRPr/>
            </a:pPr>
            <a:r>
              <a:rPr lang="zh-CN" altLang="en-US" sz="1066" kern="0" spc="-51" dirty="0" smtClean="0">
                <a:solidFill>
                  <a:prstClr val="black"/>
                </a:solidFill>
                <a:latin typeface="微软雅黑" pitchFamily="34" charset="-122"/>
                <a:ea typeface="微软雅黑" pitchFamily="34" charset="-122"/>
                <a:cs typeface="Segoe UI" pitchFamily="34" charset="0"/>
              </a:rPr>
              <a:t>订单融资</a:t>
            </a:r>
            <a:r>
              <a:rPr lang="en-US" altLang="zh-CN" sz="1066" kern="0" spc="-51" dirty="0" smtClean="0">
                <a:solidFill>
                  <a:prstClr val="black"/>
                </a:solidFill>
                <a:latin typeface="微软雅黑" pitchFamily="34" charset="-122"/>
                <a:ea typeface="微软雅黑" pitchFamily="34" charset="-122"/>
                <a:cs typeface="Segoe UI" pitchFamily="34" charset="0"/>
              </a:rPr>
              <a:t>…..</a:t>
            </a:r>
            <a:endParaRPr kumimoji="0" lang="en-US" sz="1066" b="0" i="0" u="none" strike="noStrike" kern="0" cap="none" spc="-51" normalizeH="0" baseline="0" noProof="0" dirty="0">
              <a:ln>
                <a:noFill/>
              </a:ln>
              <a:solidFill>
                <a:prstClr val="black"/>
              </a:solidFill>
              <a:effectLst/>
              <a:uLnTx/>
              <a:uFillTx/>
              <a:latin typeface="微软雅黑" pitchFamily="34" charset="-122"/>
              <a:ea typeface="微软雅黑" pitchFamily="34" charset="-122"/>
              <a:cs typeface="Segoe UI" pitchFamily="34" charset="0"/>
            </a:endParaRPr>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4B1B0860-3CE7-4EC1-80B2-E4FAEF86BBEB}" type="slidenum">
              <a:rPr lang="zh-CN" altLang="en-US" smtClean="0"/>
              <a:pPr/>
              <a:t>65</a:t>
            </a:fld>
            <a:endParaRPr lang="zh-CN" altLang="en-US"/>
          </a:p>
        </p:txBody>
      </p:sp>
      <p:sp>
        <p:nvSpPr>
          <p:cNvPr id="5" name="标题 4"/>
          <p:cNvSpPr>
            <a:spLocks noGrp="1"/>
          </p:cNvSpPr>
          <p:nvPr>
            <p:ph type="title"/>
          </p:nvPr>
        </p:nvSpPr>
        <p:spPr>
          <a:xfrm>
            <a:off x="240316" y="0"/>
            <a:ext cx="8748000" cy="647699"/>
          </a:xfrm>
        </p:spPr>
        <p:txBody>
          <a:bodyPr/>
          <a:lstStyle/>
          <a:p>
            <a:r>
              <a:rPr lang="zh-CN" altLang="en-US" b="1" dirty="0" smtClean="0">
                <a:latin typeface="+mn-ea"/>
              </a:rPr>
              <a:t>供应链金融</a:t>
            </a:r>
            <a:r>
              <a:rPr lang="en-US" altLang="zh-CN" b="1" dirty="0" smtClean="0">
                <a:latin typeface="+mn-ea"/>
              </a:rPr>
              <a:t>-</a:t>
            </a:r>
            <a:r>
              <a:rPr lang="zh-CN" altLang="en-US" b="1" dirty="0" smtClean="0">
                <a:latin typeface="+mn-ea"/>
              </a:rPr>
              <a:t>在线融资全流程</a:t>
            </a:r>
            <a:endParaRPr lang="zh-CN" altLang="en-US" dirty="0"/>
          </a:p>
        </p:txBody>
      </p:sp>
      <p:sp>
        <p:nvSpPr>
          <p:cNvPr id="6" name="灯片编号占位符 3"/>
          <p:cNvSpPr txBox="1">
            <a:spLocks/>
          </p:cNvSpPr>
          <p:nvPr/>
        </p:nvSpPr>
        <p:spPr>
          <a:xfrm>
            <a:off x="7010399" y="6400800"/>
            <a:ext cx="2456995" cy="296096"/>
          </a:xfrm>
          <a:prstGeom prst="rect">
            <a:avLst/>
          </a:prstGeom>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fld id="{203CF88F-E07A-4EEF-9317-E1AA29E9B18D}" type="slidenum">
              <a:rPr kumimoji="0" lang="en-US" altLang="zh-CN" sz="18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pPr marL="0" marR="0" lvl="0" indent="0" algn="l" defTabSz="914400" rtl="0" eaLnBrk="0" fontAlgn="base" latinLnBrk="0" hangingPunct="0">
                <a:lnSpc>
                  <a:spcPct val="100000"/>
                </a:lnSpc>
                <a:spcBef>
                  <a:spcPct val="0"/>
                </a:spcBef>
                <a:spcAft>
                  <a:spcPct val="0"/>
                </a:spcAft>
                <a:buClrTx/>
                <a:buSzTx/>
                <a:buFontTx/>
                <a:buNone/>
                <a:tabLst/>
                <a:defRPr/>
              </a:pPr>
              <a:t>65</a:t>
            </a:fld>
            <a:endParaRPr kumimoji="0" lang="en-US" altLang="zh-CN" sz="1800" b="0"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 name="TextBox 6"/>
          <p:cNvSpPr txBox="1"/>
          <p:nvPr/>
        </p:nvSpPr>
        <p:spPr>
          <a:xfrm>
            <a:off x="611560" y="1196752"/>
            <a:ext cx="10680408" cy="369332"/>
          </a:xfrm>
          <a:prstGeom prst="rect">
            <a:avLst/>
          </a:prstGeom>
          <a:noFill/>
        </p:spPr>
        <p:txBody>
          <a:bodyPr wrap="square" rtlCol="0">
            <a:spAutoFit/>
          </a:bodyPr>
          <a:lstStyle/>
          <a:p>
            <a:pPr algn="l">
              <a:buFont typeface="Wingdings" pitchFamily="2" charset="2"/>
              <a:buChar char="p"/>
            </a:pPr>
            <a:endParaRPr lang="zh-CN" altLang="en-US" b="0" dirty="0">
              <a:effectLst/>
            </a:endParaRPr>
          </a:p>
        </p:txBody>
      </p:sp>
      <p:pic>
        <p:nvPicPr>
          <p:cNvPr id="10" name="图片 9"/>
          <p:cNvPicPr>
            <a:picLocks noChangeAspect="1"/>
          </p:cNvPicPr>
          <p:nvPr/>
        </p:nvPicPr>
        <p:blipFill>
          <a:blip r:embed="rId2"/>
          <a:stretch>
            <a:fillRect/>
          </a:stretch>
        </p:blipFill>
        <p:spPr>
          <a:xfrm>
            <a:off x="463404" y="1018315"/>
            <a:ext cx="10135121" cy="5131064"/>
          </a:xfrm>
          <a:prstGeom prst="rect">
            <a:avLst/>
          </a:prstGeom>
        </p:spPr>
      </p:pic>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a:xfrm>
            <a:off x="11634622" y="6356350"/>
            <a:ext cx="1139636" cy="365125"/>
          </a:xfrm>
        </p:spPr>
        <p:txBody>
          <a:bodyPr/>
          <a:lstStyle/>
          <a:p>
            <a:fld id="{4B1B0860-3CE7-4EC1-80B2-E4FAEF86BBEB}" type="slidenum">
              <a:rPr lang="zh-CN" altLang="en-US" sz="2000" smtClean="0"/>
              <a:pPr/>
              <a:t>66</a:t>
            </a:fld>
            <a:endParaRPr lang="zh-CN" altLang="en-US" sz="2000"/>
          </a:p>
        </p:txBody>
      </p:sp>
      <p:sp>
        <p:nvSpPr>
          <p:cNvPr id="10" name="文本占位符 12"/>
          <p:cNvSpPr>
            <a:spLocks noGrp="1"/>
          </p:cNvSpPr>
          <p:nvPr>
            <p:ph type="body" sz="quarter" idx="13"/>
          </p:nvPr>
        </p:nvSpPr>
        <p:spPr>
          <a:xfrm>
            <a:off x="2166455" y="1032709"/>
            <a:ext cx="5049685" cy="1672391"/>
          </a:xfrm>
        </p:spPr>
        <p:txBody>
          <a:bodyPr>
            <a:noAutofit/>
          </a:bodyPr>
          <a:lstStyle/>
          <a:p>
            <a:pPr marL="534988" indent="-534988">
              <a:spcAft>
                <a:spcPts val="0"/>
              </a:spcAft>
              <a:buSzPct val="100000"/>
            </a:pPr>
            <a:endParaRPr lang="en-US" altLang="zh-CN" sz="2000" b="1" dirty="0">
              <a:solidFill>
                <a:srgbClr val="FFFF00"/>
              </a:solidFill>
              <a:latin typeface="+mn-ea"/>
            </a:endParaRPr>
          </a:p>
          <a:p>
            <a:pPr marL="534988" indent="-534988">
              <a:spcAft>
                <a:spcPts val="0"/>
              </a:spcAft>
              <a:buSzPct val="100000"/>
              <a:buNone/>
            </a:pPr>
            <a:endParaRPr lang="en-US" altLang="zh-CN" sz="2000" b="1" dirty="0" smtClean="0">
              <a:latin typeface="+mn-ea"/>
            </a:endParaRPr>
          </a:p>
        </p:txBody>
      </p:sp>
      <p:sp>
        <p:nvSpPr>
          <p:cNvPr id="6" name="TextBox 5"/>
          <p:cNvSpPr txBox="1"/>
          <p:nvPr/>
        </p:nvSpPr>
        <p:spPr>
          <a:xfrm>
            <a:off x="2458720" y="1168400"/>
            <a:ext cx="4693920" cy="400110"/>
          </a:xfrm>
          <a:prstGeom prst="rect">
            <a:avLst/>
          </a:prstGeom>
          <a:noFill/>
        </p:spPr>
        <p:txBody>
          <a:bodyPr wrap="square" rtlCol="0">
            <a:spAutoFit/>
          </a:bodyPr>
          <a:lstStyle/>
          <a:p>
            <a:r>
              <a:rPr lang="zh-CN" altLang="en-US" sz="2000" b="1" dirty="0" smtClean="0">
                <a:solidFill>
                  <a:schemeClr val="bg1"/>
                </a:solidFill>
              </a:rPr>
              <a:t>一</a:t>
            </a:r>
            <a:r>
              <a:rPr lang="en-US" altLang="zh-CN" sz="2000" b="1" dirty="0" smtClean="0">
                <a:solidFill>
                  <a:schemeClr val="bg1"/>
                </a:solidFill>
              </a:rPr>
              <a:t>.</a:t>
            </a:r>
            <a:r>
              <a:rPr lang="zh-CN" altLang="en-US" sz="2000" b="1" dirty="0" smtClean="0">
                <a:solidFill>
                  <a:schemeClr val="bg1"/>
                </a:solidFill>
              </a:rPr>
              <a:t>供应链金融基础知识介绍</a:t>
            </a:r>
            <a:endParaRPr lang="zh-CN" altLang="en-US" sz="2000" b="1" dirty="0">
              <a:solidFill>
                <a:schemeClr val="bg1"/>
              </a:solidFill>
            </a:endParaRPr>
          </a:p>
        </p:txBody>
      </p:sp>
      <p:sp>
        <p:nvSpPr>
          <p:cNvPr id="8" name="TextBox 7"/>
          <p:cNvSpPr txBox="1"/>
          <p:nvPr/>
        </p:nvSpPr>
        <p:spPr>
          <a:xfrm>
            <a:off x="2479040" y="1899920"/>
            <a:ext cx="4693920" cy="400110"/>
          </a:xfrm>
          <a:prstGeom prst="rect">
            <a:avLst/>
          </a:prstGeom>
          <a:noFill/>
        </p:spPr>
        <p:txBody>
          <a:bodyPr wrap="square" rtlCol="0">
            <a:spAutoFit/>
          </a:bodyPr>
          <a:lstStyle/>
          <a:p>
            <a:r>
              <a:rPr lang="zh-CN" altLang="en-US" sz="2000" b="1" dirty="0" smtClean="0">
                <a:solidFill>
                  <a:schemeClr val="bg1"/>
                </a:solidFill>
              </a:rPr>
              <a:t>二</a:t>
            </a:r>
            <a:r>
              <a:rPr lang="en-US" altLang="zh-CN" sz="2000" b="1" dirty="0" smtClean="0">
                <a:solidFill>
                  <a:schemeClr val="bg1"/>
                </a:solidFill>
              </a:rPr>
              <a:t>.</a:t>
            </a:r>
            <a:r>
              <a:rPr lang="zh-CN" altLang="en-US" sz="2000" b="1" dirty="0" smtClean="0">
                <a:solidFill>
                  <a:schemeClr val="bg1"/>
                </a:solidFill>
              </a:rPr>
              <a:t>供应链金融三大类产品介绍</a:t>
            </a:r>
            <a:endParaRPr lang="zh-CN" altLang="en-US" sz="2000" b="1" dirty="0">
              <a:solidFill>
                <a:schemeClr val="bg1"/>
              </a:solidFill>
            </a:endParaRPr>
          </a:p>
        </p:txBody>
      </p:sp>
      <p:sp>
        <p:nvSpPr>
          <p:cNvPr id="11" name="TextBox 10"/>
          <p:cNvSpPr txBox="1"/>
          <p:nvPr/>
        </p:nvSpPr>
        <p:spPr>
          <a:xfrm>
            <a:off x="2474794" y="2685712"/>
            <a:ext cx="4693920" cy="400110"/>
          </a:xfrm>
          <a:prstGeom prst="rect">
            <a:avLst/>
          </a:prstGeom>
          <a:noFill/>
        </p:spPr>
        <p:txBody>
          <a:bodyPr wrap="square" rtlCol="0">
            <a:spAutoFit/>
          </a:bodyPr>
          <a:lstStyle/>
          <a:p>
            <a:r>
              <a:rPr lang="zh-CN" altLang="en-US" sz="2000" b="1" dirty="0" smtClean="0">
                <a:solidFill>
                  <a:schemeClr val="bg1"/>
                </a:solidFill>
              </a:rPr>
              <a:t>三</a:t>
            </a:r>
            <a:r>
              <a:rPr lang="en-US" altLang="zh-CN" sz="2000" b="1" dirty="0" smtClean="0">
                <a:solidFill>
                  <a:schemeClr val="bg1"/>
                </a:solidFill>
              </a:rPr>
              <a:t>.</a:t>
            </a:r>
            <a:r>
              <a:rPr lang="zh-CN" altLang="en-US" sz="2000" b="1" dirty="0" smtClean="0">
                <a:solidFill>
                  <a:schemeClr val="bg1"/>
                </a:solidFill>
              </a:rPr>
              <a:t>供应链金融平台功能介绍</a:t>
            </a:r>
            <a:endParaRPr lang="zh-CN" altLang="en-US" sz="2000" b="1" dirty="0">
              <a:solidFill>
                <a:schemeClr val="bg1"/>
              </a:solidFill>
            </a:endParaRPr>
          </a:p>
        </p:txBody>
      </p:sp>
      <p:sp>
        <p:nvSpPr>
          <p:cNvPr id="13" name="TextBox 12"/>
          <p:cNvSpPr txBox="1"/>
          <p:nvPr/>
        </p:nvSpPr>
        <p:spPr>
          <a:xfrm>
            <a:off x="2519680" y="3410755"/>
            <a:ext cx="4693920" cy="400110"/>
          </a:xfrm>
          <a:prstGeom prst="rect">
            <a:avLst/>
          </a:prstGeom>
          <a:noFill/>
        </p:spPr>
        <p:txBody>
          <a:bodyPr wrap="square" rtlCol="0">
            <a:spAutoFit/>
          </a:bodyPr>
          <a:lstStyle/>
          <a:p>
            <a:r>
              <a:rPr lang="zh-CN" altLang="en-US" sz="2000" b="1" dirty="0" smtClean="0">
                <a:solidFill>
                  <a:srgbClr val="FFFF00"/>
                </a:solidFill>
              </a:rPr>
              <a:t>四</a:t>
            </a:r>
            <a:r>
              <a:rPr lang="en-US" altLang="zh-CN" sz="2000" b="1" dirty="0" smtClean="0">
                <a:solidFill>
                  <a:srgbClr val="FFFF00"/>
                </a:solidFill>
              </a:rPr>
              <a:t>.</a:t>
            </a:r>
            <a:r>
              <a:rPr lang="zh-CN" altLang="en-US" sz="2000" b="1" dirty="0" smtClean="0">
                <a:solidFill>
                  <a:srgbClr val="FFFF00"/>
                </a:solidFill>
              </a:rPr>
              <a:t>供应链金融现状及发展情况</a:t>
            </a:r>
            <a:endParaRPr lang="zh-CN" altLang="en-US" sz="2000" b="1" dirty="0">
              <a:solidFill>
                <a:srgbClr val="FFFF00"/>
              </a:solidFill>
            </a:endParaRPr>
          </a:p>
        </p:txBody>
      </p:sp>
    </p:spTree>
    <p:extLst>
      <p:ext uri="{BB962C8B-B14F-4D97-AF65-F5344CB8AC3E}">
        <p14:creationId xmlns:p14="http://schemas.microsoft.com/office/powerpoint/2010/main" xmlns="" val="725355682"/>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4B1B0860-3CE7-4EC1-80B2-E4FAEF86BBEB}" type="slidenum">
              <a:rPr lang="zh-CN" altLang="en-US" smtClean="0"/>
              <a:pPr/>
              <a:t>67</a:t>
            </a:fld>
            <a:endParaRPr lang="zh-CN" altLang="en-US"/>
          </a:p>
        </p:txBody>
      </p:sp>
      <p:sp>
        <p:nvSpPr>
          <p:cNvPr id="5" name="标题 4"/>
          <p:cNvSpPr>
            <a:spLocks noGrp="1"/>
          </p:cNvSpPr>
          <p:nvPr>
            <p:ph type="title"/>
          </p:nvPr>
        </p:nvSpPr>
        <p:spPr>
          <a:xfrm>
            <a:off x="47625" y="152400"/>
            <a:ext cx="8748000" cy="647699"/>
          </a:xfrm>
        </p:spPr>
        <p:txBody>
          <a:bodyPr/>
          <a:lstStyle/>
          <a:p>
            <a:r>
              <a:rPr lang="zh-CN" altLang="en-US" b="1" dirty="0" smtClean="0">
                <a:latin typeface="+mn-ea"/>
              </a:rPr>
              <a:t>供应链金融</a:t>
            </a:r>
            <a:r>
              <a:rPr lang="en-US" altLang="zh-CN" b="1" dirty="0" smtClean="0">
                <a:latin typeface="+mn-ea"/>
              </a:rPr>
              <a:t>-</a:t>
            </a:r>
            <a:r>
              <a:rPr lang="zh-CN" altLang="en-US" b="1" dirty="0" smtClean="0">
                <a:latin typeface="+mn-ea"/>
              </a:rPr>
              <a:t>发展阶段</a:t>
            </a:r>
            <a:endParaRPr lang="zh-CN" altLang="en-US" dirty="0"/>
          </a:p>
        </p:txBody>
      </p:sp>
      <p:sp>
        <p:nvSpPr>
          <p:cNvPr id="7" name="TextBox 6"/>
          <p:cNvSpPr txBox="1"/>
          <p:nvPr/>
        </p:nvSpPr>
        <p:spPr>
          <a:xfrm>
            <a:off x="611560" y="1196752"/>
            <a:ext cx="10680408" cy="369332"/>
          </a:xfrm>
          <a:prstGeom prst="rect">
            <a:avLst/>
          </a:prstGeom>
          <a:noFill/>
        </p:spPr>
        <p:txBody>
          <a:bodyPr wrap="square" rtlCol="0">
            <a:spAutoFit/>
          </a:bodyPr>
          <a:lstStyle/>
          <a:p>
            <a:pPr algn="l">
              <a:buFont typeface="Wingdings" pitchFamily="2" charset="2"/>
              <a:buChar char="p"/>
            </a:pPr>
            <a:endParaRPr lang="zh-CN" altLang="en-US" b="0" dirty="0">
              <a:effectLst/>
            </a:endParaRPr>
          </a:p>
        </p:txBody>
      </p:sp>
      <p:grpSp>
        <p:nvGrpSpPr>
          <p:cNvPr id="82" name="组合 81"/>
          <p:cNvGrpSpPr/>
          <p:nvPr/>
        </p:nvGrpSpPr>
        <p:grpSpPr>
          <a:xfrm>
            <a:off x="652397" y="2124068"/>
            <a:ext cx="3455988" cy="3700487"/>
            <a:chOff x="-189133" y="2228843"/>
            <a:chExt cx="3455988" cy="3700487"/>
          </a:xfrm>
        </p:grpSpPr>
        <p:sp>
          <p:nvSpPr>
            <p:cNvPr id="83" name="AutoShape 8"/>
            <p:cNvSpPr>
              <a:spLocks noChangeArrowheads="1"/>
            </p:cNvSpPr>
            <p:nvPr/>
          </p:nvSpPr>
          <p:spPr bwMode="auto">
            <a:xfrm>
              <a:off x="-189133" y="4994292"/>
              <a:ext cx="3455988" cy="935038"/>
            </a:xfrm>
            <a:prstGeom prst="cube">
              <a:avLst>
                <a:gd name="adj" fmla="val 83676"/>
              </a:avLst>
            </a:prstGeom>
            <a:ln>
              <a:headEnd/>
              <a:tailEnd/>
            </a:ln>
          </p:spPr>
          <p:style>
            <a:lnRef idx="1">
              <a:schemeClr val="accent6"/>
            </a:lnRef>
            <a:fillRef idx="3">
              <a:schemeClr val="accent6"/>
            </a:fillRef>
            <a:effectRef idx="2">
              <a:schemeClr val="accent6"/>
            </a:effectRef>
            <a:fontRef idx="minor">
              <a:schemeClr val="lt1"/>
            </a:fontRef>
          </p:style>
          <p:txBody>
            <a:bodyPr wrap="none" anchor="ctr"/>
            <a:lstStyle/>
            <a:p>
              <a:endParaRPr lang="zh-CN" altLang="en-US"/>
            </a:p>
          </p:txBody>
        </p:sp>
        <p:sp>
          <p:nvSpPr>
            <p:cNvPr id="84" name="AutoShape 53"/>
            <p:cNvSpPr>
              <a:spLocks noChangeArrowheads="1"/>
            </p:cNvSpPr>
            <p:nvPr/>
          </p:nvSpPr>
          <p:spPr bwMode="auto">
            <a:xfrm>
              <a:off x="193455" y="2873392"/>
              <a:ext cx="2330450" cy="2665413"/>
            </a:xfrm>
            <a:prstGeom prst="roundRect">
              <a:avLst>
                <a:gd name="adj" fmla="val 4495"/>
              </a:avLst>
            </a:prstGeom>
            <a:ln>
              <a:headEnd/>
              <a:tailEnd/>
            </a:ln>
          </p:spPr>
          <p:style>
            <a:lnRef idx="1">
              <a:schemeClr val="accent6"/>
            </a:lnRef>
            <a:fillRef idx="2">
              <a:schemeClr val="accent6"/>
            </a:fillRef>
            <a:effectRef idx="1">
              <a:schemeClr val="accent6"/>
            </a:effectRef>
            <a:fontRef idx="minor">
              <a:schemeClr val="dk1"/>
            </a:fontRef>
          </p:style>
          <p:txBody>
            <a:bodyPr wrap="none" anchor="ctr"/>
            <a:lstStyle/>
            <a:p>
              <a:endParaRPr lang="zh-CN" altLang="en-US"/>
            </a:p>
          </p:txBody>
        </p:sp>
        <p:sp>
          <p:nvSpPr>
            <p:cNvPr id="85" name="AutoShape 68"/>
            <p:cNvSpPr>
              <a:spLocks noChangeArrowheads="1"/>
            </p:cNvSpPr>
            <p:nvPr/>
          </p:nvSpPr>
          <p:spPr bwMode="auto">
            <a:xfrm>
              <a:off x="91855" y="2228843"/>
              <a:ext cx="2436769" cy="804888"/>
            </a:xfrm>
            <a:prstGeom prst="roundRect">
              <a:avLst>
                <a:gd name="adj" fmla="val 50000"/>
              </a:avLst>
            </a:prstGeom>
            <a:ln>
              <a:headEnd/>
              <a:tailEnd/>
            </a:ln>
            <a:effectLst>
              <a:outerShdw blurRad="50800" dist="50800" dir="5400000" algn="ctr" rotWithShape="0">
                <a:schemeClr val="bg1"/>
              </a:outerShdw>
            </a:effectLst>
          </p:spPr>
          <p:style>
            <a:lnRef idx="1">
              <a:schemeClr val="accent6"/>
            </a:lnRef>
            <a:fillRef idx="2">
              <a:schemeClr val="accent6"/>
            </a:fillRef>
            <a:effectRef idx="1">
              <a:schemeClr val="accent6"/>
            </a:effectRef>
            <a:fontRef idx="minor">
              <a:schemeClr val="dk1"/>
            </a:fontRef>
          </p:style>
          <p:txBody>
            <a:bodyPr wrap="none" anchor="ctr"/>
            <a:lstStyle/>
            <a:p>
              <a:endParaRPr lang="zh-CN" altLang="en-US"/>
            </a:p>
          </p:txBody>
        </p:sp>
        <p:sp>
          <p:nvSpPr>
            <p:cNvPr id="89" name="Rectangle 85"/>
            <p:cNvSpPr>
              <a:spLocks noChangeArrowheads="1"/>
            </p:cNvSpPr>
            <p:nvPr/>
          </p:nvSpPr>
          <p:spPr bwMode="auto">
            <a:xfrm>
              <a:off x="299817" y="3214686"/>
              <a:ext cx="2170113" cy="1169551"/>
            </a:xfrm>
            <a:prstGeom prst="rect">
              <a:avLst/>
            </a:prstGeom>
            <a:noFill/>
            <a:ln w="9525">
              <a:noFill/>
              <a:miter lim="800000"/>
              <a:headEnd/>
              <a:tailEnd/>
            </a:ln>
          </p:spPr>
          <p:txBody>
            <a:bodyPr wrap="square">
              <a:spAutoFit/>
            </a:bodyPr>
            <a:lstStyle/>
            <a:p>
              <a:pPr>
                <a:buFont typeface="Wingdings" pitchFamily="2" charset="2"/>
                <a:buChar char="Ø"/>
              </a:pPr>
              <a:r>
                <a:rPr lang="zh-CN" altLang="en-US" sz="1400" dirty="0">
                  <a:latin typeface="黑体" pitchFamily="2" charset="-122"/>
                  <a:ea typeface="黑体" pitchFamily="2" charset="-122"/>
                </a:rPr>
                <a:t>特点：</a:t>
              </a:r>
              <a:endParaRPr lang="en-US" altLang="zh-CN" sz="1400" dirty="0">
                <a:latin typeface="黑体" pitchFamily="2" charset="-122"/>
                <a:ea typeface="黑体" pitchFamily="2" charset="-122"/>
              </a:endParaRPr>
            </a:p>
            <a:p>
              <a:r>
                <a:rPr lang="zh-CN" altLang="en-US" sz="1400" dirty="0" smtClean="0">
                  <a:latin typeface="黑体" pitchFamily="2" charset="-122"/>
                  <a:ea typeface="黑体" pitchFamily="2" charset="-122"/>
                </a:rPr>
                <a:t>  </a:t>
              </a:r>
              <a:r>
                <a:rPr lang="en-US" altLang="zh-CN" sz="1400" dirty="0" smtClean="0">
                  <a:latin typeface="黑体" pitchFamily="2" charset="-122"/>
                  <a:ea typeface="黑体" pitchFamily="2" charset="-122"/>
                </a:rPr>
                <a:t>1</a:t>
              </a:r>
              <a:r>
                <a:rPr lang="zh-CN" altLang="en-US" sz="1400" dirty="0">
                  <a:latin typeface="黑体" pitchFamily="2" charset="-122"/>
                  <a:ea typeface="黑体" pitchFamily="2" charset="-122"/>
                </a:rPr>
                <a:t>＋</a:t>
              </a:r>
              <a:r>
                <a:rPr lang="en-US" altLang="zh-CN" sz="1400" dirty="0" smtClean="0">
                  <a:latin typeface="黑体" pitchFamily="2" charset="-122"/>
                  <a:ea typeface="黑体" pitchFamily="2" charset="-122"/>
                </a:rPr>
                <a:t>N</a:t>
              </a:r>
              <a:r>
                <a:rPr lang="zh-CN" altLang="en-US" sz="1400" dirty="0" smtClean="0">
                  <a:latin typeface="黑体" pitchFamily="2" charset="-122"/>
                  <a:ea typeface="黑体" pitchFamily="2" charset="-122"/>
                </a:rPr>
                <a:t>模式，通过与核心</a:t>
              </a:r>
              <a:r>
                <a:rPr lang="zh-CN" altLang="en-US" sz="1400" dirty="0">
                  <a:latin typeface="黑体" pitchFamily="2" charset="-122"/>
                  <a:ea typeface="黑体" pitchFamily="2" charset="-122"/>
                </a:rPr>
                <a:t>企业信用捆绑</a:t>
              </a:r>
              <a:r>
                <a:rPr lang="zh-CN" altLang="en-US" sz="1400" dirty="0" smtClean="0">
                  <a:latin typeface="黑体" pitchFamily="2" charset="-122"/>
                  <a:ea typeface="黑体" pitchFamily="2" charset="-122"/>
                </a:rPr>
                <a:t>，对中小企业提供授信支持，降低</a:t>
              </a:r>
              <a:r>
                <a:rPr lang="zh-CN" altLang="en-US" sz="1400" dirty="0">
                  <a:latin typeface="黑体" pitchFamily="2" charset="-122"/>
                  <a:ea typeface="黑体" pitchFamily="2" charset="-122"/>
                </a:rPr>
                <a:t>融资风险</a:t>
              </a:r>
              <a:endParaRPr lang="ko-KR" altLang="en-US" sz="1400" dirty="0">
                <a:latin typeface="黑体" pitchFamily="2" charset="-122"/>
                <a:ea typeface="黑体" pitchFamily="2" charset="-122"/>
              </a:endParaRPr>
            </a:p>
          </p:txBody>
        </p:sp>
        <p:sp>
          <p:nvSpPr>
            <p:cNvPr id="90" name="Text Box 92"/>
            <p:cNvSpPr txBox="1">
              <a:spLocks noChangeArrowheads="1"/>
            </p:cNvSpPr>
            <p:nvPr/>
          </p:nvSpPr>
          <p:spPr bwMode="auto">
            <a:xfrm>
              <a:off x="528402" y="2414581"/>
              <a:ext cx="1428760" cy="307777"/>
            </a:xfrm>
            <a:prstGeom prst="rect">
              <a:avLst/>
            </a:prstGeom>
            <a:noFill/>
            <a:ln w="9525">
              <a:noFill/>
              <a:miter lim="800000"/>
              <a:headEnd/>
              <a:tailEnd/>
            </a:ln>
          </p:spPr>
          <p:txBody>
            <a:bodyPr wrap="square">
              <a:spAutoFit/>
            </a:bodyPr>
            <a:lstStyle>
              <a:defPPr>
                <a:defRPr lang="zh-CN"/>
              </a:defPPr>
              <a:lvl1pPr>
                <a:defRPr sz="1400" b="0">
                  <a:effectLst/>
                  <a:latin typeface="黑体" pitchFamily="2" charset="-122"/>
                  <a:ea typeface="黑体" pitchFamily="2" charset="-122"/>
                </a:defRPr>
              </a:lvl1pPr>
            </a:lstStyle>
            <a:p>
              <a:r>
                <a:rPr lang="en-US" altLang="zh-CN" b="1" dirty="0" smtClean="0"/>
                <a:t>  1.0 </a:t>
              </a:r>
              <a:r>
                <a:rPr lang="zh-CN" altLang="en-US" b="1" dirty="0" smtClean="0"/>
                <a:t>线</a:t>
              </a:r>
              <a:r>
                <a:rPr lang="zh-CN" altLang="en-US" b="1" dirty="0"/>
                <a:t>下时代</a:t>
              </a:r>
              <a:endParaRPr lang="ko-KR" altLang="en-US" b="1" dirty="0"/>
            </a:p>
          </p:txBody>
        </p:sp>
        <p:sp>
          <p:nvSpPr>
            <p:cNvPr id="91" name="Rectangle 85"/>
            <p:cNvSpPr>
              <a:spLocks noChangeArrowheads="1"/>
            </p:cNvSpPr>
            <p:nvPr/>
          </p:nvSpPr>
          <p:spPr bwMode="auto">
            <a:xfrm>
              <a:off x="263299" y="4419136"/>
              <a:ext cx="2170113" cy="1169551"/>
            </a:xfrm>
            <a:prstGeom prst="rect">
              <a:avLst/>
            </a:prstGeom>
            <a:noFill/>
            <a:ln w="9525">
              <a:noFill/>
              <a:miter lim="800000"/>
              <a:headEnd/>
              <a:tailEnd/>
            </a:ln>
          </p:spPr>
          <p:txBody>
            <a:bodyPr wrap="square">
              <a:spAutoFit/>
            </a:bodyPr>
            <a:lstStyle/>
            <a:p>
              <a:pPr>
                <a:buFont typeface="Wingdings" pitchFamily="2" charset="2"/>
                <a:buChar char="Ø"/>
              </a:pPr>
              <a:r>
                <a:rPr lang="zh-CN" altLang="en-US" sz="1400" dirty="0" smtClean="0">
                  <a:latin typeface="黑体" pitchFamily="2" charset="-122"/>
                  <a:ea typeface="黑体" pitchFamily="2" charset="-122"/>
                </a:rPr>
                <a:t>面临风险</a:t>
              </a:r>
              <a:endParaRPr lang="en-US" altLang="zh-CN" sz="1400" dirty="0">
                <a:latin typeface="黑体" pitchFamily="2" charset="-122"/>
                <a:ea typeface="黑体" pitchFamily="2" charset="-122"/>
              </a:endParaRPr>
            </a:p>
            <a:p>
              <a:r>
                <a:rPr lang="zh-CN" altLang="en-US" sz="1400" dirty="0" smtClean="0">
                  <a:latin typeface="黑体" pitchFamily="2" charset="-122"/>
                  <a:ea typeface="黑体" pitchFamily="2" charset="-122"/>
                </a:rPr>
                <a:t>  传统纸质资料审批，手续繁琐。存货真实性问题，重复质押，操作风险较高</a:t>
              </a:r>
              <a:endParaRPr lang="ko-KR" altLang="en-US" sz="1400" dirty="0">
                <a:latin typeface="黑体" pitchFamily="2" charset="-122"/>
                <a:ea typeface="黑体" pitchFamily="2" charset="-122"/>
              </a:endParaRPr>
            </a:p>
          </p:txBody>
        </p:sp>
      </p:grpSp>
      <p:sp>
        <p:nvSpPr>
          <p:cNvPr id="94" name="AutoShape 71"/>
          <p:cNvSpPr>
            <a:spLocks noChangeArrowheads="1"/>
          </p:cNvSpPr>
          <p:nvPr/>
        </p:nvSpPr>
        <p:spPr bwMode="auto">
          <a:xfrm>
            <a:off x="3535521" y="4337067"/>
            <a:ext cx="3455988" cy="935038"/>
          </a:xfrm>
          <a:prstGeom prst="cube">
            <a:avLst>
              <a:gd name="adj" fmla="val 83676"/>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zh-CN" altLang="en-US"/>
          </a:p>
        </p:txBody>
      </p:sp>
      <p:grpSp>
        <p:nvGrpSpPr>
          <p:cNvPr id="104" name="组合 103"/>
          <p:cNvGrpSpPr/>
          <p:nvPr/>
        </p:nvGrpSpPr>
        <p:grpSpPr>
          <a:xfrm>
            <a:off x="6573425" y="1090598"/>
            <a:ext cx="3455987" cy="3563969"/>
            <a:chOff x="5492928" y="1357298"/>
            <a:chExt cx="3455987" cy="3563969"/>
          </a:xfrm>
        </p:grpSpPr>
        <p:sp>
          <p:nvSpPr>
            <p:cNvPr id="105" name="AutoShape 72"/>
            <p:cNvSpPr>
              <a:spLocks noChangeArrowheads="1"/>
            </p:cNvSpPr>
            <p:nvPr/>
          </p:nvSpPr>
          <p:spPr bwMode="auto">
            <a:xfrm>
              <a:off x="5492928" y="3986230"/>
              <a:ext cx="3455987" cy="935037"/>
            </a:xfrm>
            <a:prstGeom prst="cube">
              <a:avLst>
                <a:gd name="adj" fmla="val 83676"/>
              </a:avLst>
            </a:pr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endParaRPr lang="zh-CN" altLang="en-US"/>
            </a:p>
          </p:txBody>
        </p:sp>
        <p:sp>
          <p:nvSpPr>
            <p:cNvPr id="106" name="AutoShape 77"/>
            <p:cNvSpPr>
              <a:spLocks noChangeArrowheads="1"/>
            </p:cNvSpPr>
            <p:nvPr/>
          </p:nvSpPr>
          <p:spPr bwMode="auto">
            <a:xfrm>
              <a:off x="5978681" y="1824055"/>
              <a:ext cx="2330450" cy="2665412"/>
            </a:xfrm>
            <a:prstGeom prst="roundRect">
              <a:avLst>
                <a:gd name="adj" fmla="val 6065"/>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zh-CN" altLang="en-US"/>
            </a:p>
          </p:txBody>
        </p:sp>
        <p:sp>
          <p:nvSpPr>
            <p:cNvPr id="107" name="AutoShape 78"/>
            <p:cNvSpPr>
              <a:spLocks noChangeArrowheads="1"/>
            </p:cNvSpPr>
            <p:nvPr/>
          </p:nvSpPr>
          <p:spPr bwMode="auto">
            <a:xfrm>
              <a:off x="5948517" y="1357298"/>
              <a:ext cx="2338383" cy="796957"/>
            </a:xfrm>
            <a:prstGeom prst="roundRect">
              <a:avLst>
                <a:gd name="adj" fmla="val 50000"/>
              </a:avLst>
            </a:prstGeom>
            <a:ln>
              <a:headEnd/>
              <a:tailEnd/>
            </a:ln>
            <a:effectLst>
              <a:outerShdw blurRad="50800" dist="50800" dir="5400000" algn="ctr" rotWithShape="0">
                <a:schemeClr val="bg1"/>
              </a:outerShdw>
            </a:effectLst>
          </p:spPr>
          <p:style>
            <a:lnRef idx="1">
              <a:schemeClr val="accent2"/>
            </a:lnRef>
            <a:fillRef idx="2">
              <a:schemeClr val="accent2"/>
            </a:fillRef>
            <a:effectRef idx="1">
              <a:schemeClr val="accent2"/>
            </a:effectRef>
            <a:fontRef idx="minor">
              <a:schemeClr val="dk1"/>
            </a:fontRef>
          </p:style>
          <p:txBody>
            <a:bodyPr wrap="none" anchor="ctr"/>
            <a:lstStyle/>
            <a:p>
              <a:endParaRPr lang="zh-CN" altLang="en-US"/>
            </a:p>
          </p:txBody>
        </p:sp>
        <p:sp>
          <p:nvSpPr>
            <p:cNvPr id="111" name="Rectangle 87"/>
            <p:cNvSpPr>
              <a:spLocks noChangeArrowheads="1"/>
            </p:cNvSpPr>
            <p:nvPr/>
          </p:nvSpPr>
          <p:spPr bwMode="auto">
            <a:xfrm>
              <a:off x="6104092" y="2210216"/>
              <a:ext cx="2192355" cy="1169551"/>
            </a:xfrm>
            <a:prstGeom prst="rect">
              <a:avLst/>
            </a:prstGeom>
            <a:noFill/>
            <a:ln w="9525">
              <a:noFill/>
              <a:miter lim="800000"/>
              <a:headEnd/>
              <a:tailEnd/>
            </a:ln>
          </p:spPr>
          <p:txBody>
            <a:bodyPr wrap="square" anchor="ctr">
              <a:spAutoFit/>
            </a:bodyPr>
            <a:lstStyle/>
            <a:p>
              <a:pPr algn="l">
                <a:buFont typeface="Wingdings" pitchFamily="2" charset="2"/>
                <a:buChar char="Ø"/>
              </a:pPr>
              <a:r>
                <a:rPr lang="zh-CN" altLang="en-US" sz="1400" b="0" dirty="0" smtClean="0">
                  <a:effectLst/>
                  <a:latin typeface="黑体" pitchFamily="2" charset="-122"/>
                  <a:ea typeface="黑体" pitchFamily="2" charset="-122"/>
                </a:rPr>
                <a:t>特点</a:t>
              </a:r>
              <a:endParaRPr lang="en-US" altLang="zh-CN" sz="1400" b="0" dirty="0" smtClean="0">
                <a:effectLst/>
                <a:latin typeface="黑体" pitchFamily="2" charset="-122"/>
                <a:ea typeface="黑体" pitchFamily="2" charset="-122"/>
              </a:endParaRPr>
            </a:p>
            <a:p>
              <a:pPr algn="l"/>
              <a:r>
                <a:rPr lang="en-US" altLang="zh-CN" sz="1400" b="0" dirty="0" smtClean="0">
                  <a:effectLst/>
                  <a:latin typeface="黑体" pitchFamily="2" charset="-122"/>
                  <a:ea typeface="黑体" pitchFamily="2" charset="-122"/>
                </a:rPr>
                <a:t>N+N</a:t>
              </a:r>
              <a:r>
                <a:rPr lang="zh-CN" altLang="en-US" sz="1400" b="0" dirty="0" smtClean="0">
                  <a:effectLst/>
                  <a:latin typeface="黑体" pitchFamily="2" charset="-122"/>
                  <a:ea typeface="黑体" pitchFamily="2" charset="-122"/>
                </a:rPr>
                <a:t>模式，搭建平台，整合供应链环节的所有参与方，提供多维度配套金融服务。</a:t>
              </a:r>
              <a:endParaRPr lang="ko-KR" altLang="en-US" sz="1400" b="0" dirty="0">
                <a:effectLst/>
                <a:latin typeface="黑体" pitchFamily="2" charset="-122"/>
                <a:ea typeface="HY헤드라인M" pitchFamily="18" charset="-127"/>
              </a:endParaRPr>
            </a:p>
          </p:txBody>
        </p:sp>
        <p:sp>
          <p:nvSpPr>
            <p:cNvPr id="112" name="Text Box 94"/>
            <p:cNvSpPr txBox="1">
              <a:spLocks noChangeArrowheads="1"/>
            </p:cNvSpPr>
            <p:nvPr/>
          </p:nvSpPr>
          <p:spPr bwMode="auto">
            <a:xfrm>
              <a:off x="6101353" y="1590248"/>
              <a:ext cx="2200275" cy="307777"/>
            </a:xfrm>
            <a:prstGeom prst="rect">
              <a:avLst/>
            </a:prstGeom>
            <a:noFill/>
            <a:ln w="9525">
              <a:noFill/>
              <a:miter lim="800000"/>
              <a:headEnd/>
              <a:tailEnd/>
            </a:ln>
          </p:spPr>
          <p:txBody>
            <a:bodyPr wrap="square">
              <a:spAutoFit/>
            </a:bodyPr>
            <a:lstStyle/>
            <a:p>
              <a:r>
                <a:rPr lang="en-US" altLang="zh-CN" sz="1400" dirty="0" smtClean="0">
                  <a:latin typeface="黑体" pitchFamily="2" charset="-122"/>
                  <a:ea typeface="黑体" pitchFamily="2" charset="-122"/>
                </a:rPr>
                <a:t>3.0</a:t>
              </a:r>
              <a:r>
                <a:rPr lang="zh-CN" altLang="en-US" sz="1400" dirty="0" smtClean="0">
                  <a:latin typeface="黑体" pitchFamily="2" charset="-122"/>
                  <a:ea typeface="黑体" pitchFamily="2" charset="-122"/>
                </a:rPr>
                <a:t>大数据、云服务时代</a:t>
              </a:r>
              <a:endParaRPr lang="en-US" altLang="zh-CN" sz="1400" b="0" dirty="0" smtClean="0">
                <a:effectLst/>
                <a:latin typeface="黑体" pitchFamily="2" charset="-122"/>
                <a:ea typeface="黑体" pitchFamily="2" charset="-122"/>
              </a:endParaRPr>
            </a:p>
          </p:txBody>
        </p:sp>
        <p:sp>
          <p:nvSpPr>
            <p:cNvPr id="113" name="Rectangle 85"/>
            <p:cNvSpPr>
              <a:spLocks noChangeArrowheads="1"/>
            </p:cNvSpPr>
            <p:nvPr/>
          </p:nvSpPr>
          <p:spPr bwMode="auto">
            <a:xfrm>
              <a:off x="6135860" y="3519010"/>
              <a:ext cx="2170113" cy="738664"/>
            </a:xfrm>
            <a:prstGeom prst="rect">
              <a:avLst/>
            </a:prstGeom>
            <a:noFill/>
            <a:ln w="9525">
              <a:noFill/>
              <a:miter lim="800000"/>
              <a:headEnd/>
              <a:tailEnd/>
            </a:ln>
          </p:spPr>
          <p:txBody>
            <a:bodyPr>
              <a:spAutoFit/>
            </a:bodyPr>
            <a:lstStyle/>
            <a:p>
              <a:pPr algn="l">
                <a:buFont typeface="Wingdings" pitchFamily="2" charset="2"/>
                <a:buChar char="Ø"/>
              </a:pPr>
              <a:r>
                <a:rPr lang="zh-CN" altLang="en-US" sz="1400" dirty="0" smtClean="0">
                  <a:effectLst/>
                  <a:latin typeface="黑体" pitchFamily="2" charset="-122"/>
                  <a:ea typeface="黑体" pitchFamily="2" charset="-122"/>
                </a:rPr>
                <a:t>服务内容</a:t>
              </a:r>
              <a:endParaRPr lang="en-US" altLang="zh-CN" sz="1400" dirty="0" smtClean="0">
                <a:effectLst/>
                <a:latin typeface="黑体" pitchFamily="2" charset="-122"/>
                <a:ea typeface="黑体" pitchFamily="2" charset="-122"/>
              </a:endParaRPr>
            </a:p>
            <a:p>
              <a:pPr algn="l"/>
              <a:r>
                <a:rPr lang="zh-CN" altLang="en-US" sz="1400" dirty="0" smtClean="0">
                  <a:effectLst/>
                  <a:latin typeface="黑体" pitchFamily="2" charset="-122"/>
                  <a:ea typeface="黑体" pitchFamily="2" charset="-122"/>
                </a:rPr>
                <a:t>交易协作、在线融资、支付结算、投资理财、</a:t>
              </a:r>
              <a:r>
                <a:rPr lang="en-US" altLang="zh-CN" sz="1400" dirty="0" smtClean="0">
                  <a:effectLst/>
                  <a:latin typeface="黑体" pitchFamily="2" charset="-122"/>
                  <a:ea typeface="黑体" pitchFamily="2" charset="-122"/>
                </a:rPr>
                <a:t>…</a:t>
              </a:r>
              <a:endParaRPr lang="ko-KR" altLang="en-US" sz="1400" dirty="0">
                <a:effectLst/>
                <a:latin typeface="黑体" pitchFamily="2" charset="-122"/>
                <a:ea typeface="+mj-ea"/>
              </a:endParaRPr>
            </a:p>
          </p:txBody>
        </p:sp>
      </p:grpSp>
      <p:sp>
        <p:nvSpPr>
          <p:cNvPr id="115" name="AutoShape 53"/>
          <p:cNvSpPr>
            <a:spLocks noChangeArrowheads="1"/>
          </p:cNvSpPr>
          <p:nvPr/>
        </p:nvSpPr>
        <p:spPr bwMode="auto">
          <a:xfrm>
            <a:off x="4178235" y="2058987"/>
            <a:ext cx="2330450" cy="2665413"/>
          </a:xfrm>
          <a:prstGeom prst="roundRect">
            <a:avLst>
              <a:gd name="adj" fmla="val 4495"/>
            </a:avLst>
          </a:prstGeom>
          <a:ln>
            <a:headEnd/>
            <a:tailEnd/>
          </a:ln>
        </p:spPr>
        <p:style>
          <a:lnRef idx="1">
            <a:schemeClr val="accent1"/>
          </a:lnRef>
          <a:fillRef idx="3">
            <a:schemeClr val="accent1"/>
          </a:fillRef>
          <a:effectRef idx="2">
            <a:schemeClr val="accent1"/>
          </a:effectRef>
          <a:fontRef idx="minor">
            <a:schemeClr val="lt1"/>
          </a:fontRef>
        </p:style>
        <p:txBody>
          <a:bodyPr wrap="none" anchor="ctr"/>
          <a:lstStyle/>
          <a:p>
            <a:endParaRPr lang="zh-CN" altLang="en-US" dirty="0"/>
          </a:p>
        </p:txBody>
      </p:sp>
      <p:sp>
        <p:nvSpPr>
          <p:cNvPr id="117" name="Rectangle 85"/>
          <p:cNvSpPr>
            <a:spLocks noChangeArrowheads="1"/>
          </p:cNvSpPr>
          <p:nvPr/>
        </p:nvSpPr>
        <p:spPr bwMode="auto">
          <a:xfrm>
            <a:off x="4236972" y="2271711"/>
            <a:ext cx="2170113" cy="1169551"/>
          </a:xfrm>
          <a:prstGeom prst="rect">
            <a:avLst/>
          </a:prstGeom>
          <a:noFill/>
          <a:ln w="9525">
            <a:noFill/>
            <a:miter lim="800000"/>
            <a:headEnd/>
            <a:tailEnd/>
          </a:ln>
        </p:spPr>
        <p:txBody>
          <a:bodyPr wrap="square">
            <a:spAutoFit/>
          </a:bodyPr>
          <a:lstStyle/>
          <a:p>
            <a:pPr>
              <a:buFont typeface="Wingdings" pitchFamily="2" charset="2"/>
              <a:buChar char="Ø"/>
            </a:pPr>
            <a:r>
              <a:rPr lang="zh-CN" altLang="en-US" sz="1400" dirty="0">
                <a:latin typeface="黑体" pitchFamily="2" charset="-122"/>
                <a:ea typeface="黑体" pitchFamily="2" charset="-122"/>
              </a:rPr>
              <a:t>特点：</a:t>
            </a:r>
            <a:endParaRPr lang="en-US" altLang="zh-CN" sz="1400" dirty="0">
              <a:latin typeface="黑体" pitchFamily="2" charset="-122"/>
              <a:ea typeface="黑体" pitchFamily="2" charset="-122"/>
            </a:endParaRPr>
          </a:p>
          <a:p>
            <a:r>
              <a:rPr lang="en-US" altLang="zh-CN" sz="1400" dirty="0" smtClean="0">
                <a:latin typeface="黑体" pitchFamily="2" charset="-122"/>
                <a:ea typeface="黑体" pitchFamily="2" charset="-122"/>
              </a:rPr>
              <a:t>1+N</a:t>
            </a:r>
            <a:r>
              <a:rPr lang="zh-CN" altLang="en-US" sz="1400" dirty="0" smtClean="0">
                <a:latin typeface="黑体" pitchFamily="2" charset="-122"/>
                <a:ea typeface="黑体" pitchFamily="2" charset="-122"/>
              </a:rPr>
              <a:t>模式，与核心企业进行银企直连，多方协作，实现供应链金融业务的线上化操作，提高效率。</a:t>
            </a:r>
            <a:endParaRPr lang="ko-KR" altLang="en-US" sz="1400" dirty="0">
              <a:solidFill>
                <a:srgbClr val="333333"/>
              </a:solidFill>
              <a:latin typeface="黑体" pitchFamily="2" charset="-122"/>
              <a:ea typeface="HY헤드라인M" pitchFamily="18" charset="-127"/>
            </a:endParaRPr>
          </a:p>
        </p:txBody>
      </p:sp>
      <p:sp>
        <p:nvSpPr>
          <p:cNvPr id="118" name="Rectangle 85"/>
          <p:cNvSpPr>
            <a:spLocks noChangeArrowheads="1"/>
          </p:cNvSpPr>
          <p:nvPr/>
        </p:nvSpPr>
        <p:spPr bwMode="auto">
          <a:xfrm>
            <a:off x="4248079" y="3714286"/>
            <a:ext cx="2170113" cy="738664"/>
          </a:xfrm>
          <a:prstGeom prst="rect">
            <a:avLst/>
          </a:prstGeom>
          <a:noFill/>
          <a:ln w="9525">
            <a:noFill/>
            <a:miter lim="800000"/>
            <a:headEnd/>
            <a:tailEnd/>
          </a:ln>
        </p:spPr>
        <p:txBody>
          <a:bodyPr wrap="square">
            <a:spAutoFit/>
          </a:bodyPr>
          <a:lstStyle/>
          <a:p>
            <a:pPr>
              <a:buFont typeface="Wingdings" pitchFamily="2" charset="2"/>
              <a:buChar char="Ø"/>
            </a:pPr>
            <a:r>
              <a:rPr lang="zh-CN" altLang="en-US" sz="1400" dirty="0" smtClean="0">
                <a:latin typeface="黑体" pitchFamily="2" charset="-122"/>
                <a:ea typeface="黑体" pitchFamily="2" charset="-122"/>
              </a:rPr>
              <a:t>存在问题</a:t>
            </a:r>
            <a:endParaRPr lang="en-US" altLang="zh-CN" sz="1400" dirty="0">
              <a:latin typeface="黑体" pitchFamily="2" charset="-122"/>
              <a:ea typeface="黑体" pitchFamily="2" charset="-122"/>
            </a:endParaRPr>
          </a:p>
          <a:p>
            <a:r>
              <a:rPr lang="zh-CN" altLang="en-US" sz="1400" dirty="0" smtClean="0">
                <a:latin typeface="黑体" pitchFamily="2" charset="-122"/>
                <a:ea typeface="黑体" pitchFamily="2" charset="-122"/>
              </a:rPr>
              <a:t>以银行融资为核心，资金往来摆在首要位置</a:t>
            </a:r>
            <a:endParaRPr lang="en-US" altLang="zh-CN" sz="1400" dirty="0" smtClean="0">
              <a:latin typeface="黑体" pitchFamily="2" charset="-122"/>
              <a:ea typeface="黑体" pitchFamily="2" charset="-122"/>
            </a:endParaRPr>
          </a:p>
        </p:txBody>
      </p:sp>
      <p:sp>
        <p:nvSpPr>
          <p:cNvPr id="119" name="AutoShape 68"/>
          <p:cNvSpPr>
            <a:spLocks noChangeArrowheads="1"/>
          </p:cNvSpPr>
          <p:nvPr/>
        </p:nvSpPr>
        <p:spPr bwMode="auto">
          <a:xfrm>
            <a:off x="4076635" y="1381118"/>
            <a:ext cx="2436769" cy="804888"/>
          </a:xfrm>
          <a:prstGeom prst="roundRect">
            <a:avLst>
              <a:gd name="adj" fmla="val 50000"/>
            </a:avLst>
          </a:prstGeom>
          <a:ln>
            <a:headEnd/>
            <a:tailEnd/>
          </a:ln>
        </p:spPr>
        <p:style>
          <a:lnRef idx="3">
            <a:schemeClr val="lt1"/>
          </a:lnRef>
          <a:fillRef idx="1">
            <a:schemeClr val="accent1"/>
          </a:fillRef>
          <a:effectRef idx="1">
            <a:schemeClr val="accent1"/>
          </a:effectRef>
          <a:fontRef idx="minor">
            <a:schemeClr val="lt1"/>
          </a:fontRef>
        </p:style>
        <p:txBody>
          <a:bodyPr wrap="none" anchor="ctr"/>
          <a:lstStyle/>
          <a:p>
            <a:endParaRPr lang="zh-CN" altLang="en-US"/>
          </a:p>
        </p:txBody>
      </p:sp>
      <p:sp>
        <p:nvSpPr>
          <p:cNvPr id="120" name="Text Box 92"/>
          <p:cNvSpPr txBox="1">
            <a:spLocks noChangeArrowheads="1"/>
          </p:cNvSpPr>
          <p:nvPr/>
        </p:nvSpPr>
        <p:spPr bwMode="auto">
          <a:xfrm>
            <a:off x="4646532" y="1595431"/>
            <a:ext cx="1428760" cy="307777"/>
          </a:xfrm>
          <a:prstGeom prst="rect">
            <a:avLst/>
          </a:prstGeom>
          <a:noFill/>
          <a:ln w="9525">
            <a:noFill/>
            <a:miter lim="800000"/>
            <a:headEnd/>
            <a:tailEnd/>
          </a:ln>
        </p:spPr>
        <p:txBody>
          <a:bodyPr wrap="square">
            <a:spAutoFit/>
          </a:bodyPr>
          <a:lstStyle>
            <a:defPPr>
              <a:defRPr lang="zh-CN"/>
            </a:defPPr>
            <a:lvl1pPr>
              <a:defRPr sz="1400" b="0">
                <a:effectLst/>
                <a:latin typeface="黑体" pitchFamily="2" charset="-122"/>
                <a:ea typeface="黑体" pitchFamily="2" charset="-122"/>
              </a:defRPr>
            </a:lvl1pPr>
          </a:lstStyle>
          <a:p>
            <a:r>
              <a:rPr lang="en-US" altLang="zh-CN" b="1" dirty="0" smtClean="0"/>
              <a:t>  2.0 </a:t>
            </a:r>
            <a:r>
              <a:rPr lang="zh-CN" altLang="en-US" b="1" dirty="0" smtClean="0"/>
              <a:t>线上时代</a:t>
            </a:r>
            <a:endParaRPr lang="ko-KR" altLang="en-US"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2"/>
                                        </p:tgtEl>
                                        <p:attrNameLst>
                                          <p:attrName>style.visibility</p:attrName>
                                        </p:attrNameLst>
                                      </p:cBhvr>
                                      <p:to>
                                        <p:strVal val="visible"/>
                                      </p:to>
                                    </p:set>
                                    <p:animEffect transition="in" filter="fade">
                                      <p:cBhvr>
                                        <p:cTn id="7" dur="1000"/>
                                        <p:tgtEl>
                                          <p:spTgt spid="82"/>
                                        </p:tgtEl>
                                      </p:cBhvr>
                                    </p:animEffect>
                                    <p:anim calcmode="lin" valueType="num">
                                      <p:cBhvr>
                                        <p:cTn id="8" dur="1000" fill="hold"/>
                                        <p:tgtEl>
                                          <p:spTgt spid="82"/>
                                        </p:tgtEl>
                                        <p:attrNameLst>
                                          <p:attrName>ppt_x</p:attrName>
                                        </p:attrNameLst>
                                      </p:cBhvr>
                                      <p:tavLst>
                                        <p:tav tm="0">
                                          <p:val>
                                            <p:strVal val="#ppt_x"/>
                                          </p:val>
                                        </p:tav>
                                        <p:tav tm="100000">
                                          <p:val>
                                            <p:strVal val="#ppt_x"/>
                                          </p:val>
                                        </p:tav>
                                      </p:tavLst>
                                    </p:anim>
                                    <p:anim calcmode="lin" valueType="num">
                                      <p:cBhvr>
                                        <p:cTn id="9" dur="1000" fill="hold"/>
                                        <p:tgtEl>
                                          <p:spTgt spid="8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04"/>
                                        </p:tgtEl>
                                        <p:attrNameLst>
                                          <p:attrName>style.visibility</p:attrName>
                                        </p:attrNameLst>
                                      </p:cBhvr>
                                      <p:to>
                                        <p:strVal val="visible"/>
                                      </p:to>
                                    </p:set>
                                    <p:animEffect transition="in" filter="fade">
                                      <p:cBhvr>
                                        <p:cTn id="14" dur="1000"/>
                                        <p:tgtEl>
                                          <p:spTgt spid="104"/>
                                        </p:tgtEl>
                                      </p:cBhvr>
                                    </p:animEffect>
                                    <p:anim calcmode="lin" valueType="num">
                                      <p:cBhvr>
                                        <p:cTn id="15" dur="1000" fill="hold"/>
                                        <p:tgtEl>
                                          <p:spTgt spid="104"/>
                                        </p:tgtEl>
                                        <p:attrNameLst>
                                          <p:attrName>ppt_x</p:attrName>
                                        </p:attrNameLst>
                                      </p:cBhvr>
                                      <p:tavLst>
                                        <p:tav tm="0">
                                          <p:val>
                                            <p:strVal val="#ppt_x"/>
                                          </p:val>
                                        </p:tav>
                                        <p:tav tm="100000">
                                          <p:val>
                                            <p:strVal val="#ppt_x"/>
                                          </p:val>
                                        </p:tav>
                                      </p:tavLst>
                                    </p:anim>
                                    <p:anim calcmode="lin" valueType="num">
                                      <p:cBhvr>
                                        <p:cTn id="16" dur="1000" fill="hold"/>
                                        <p:tgtEl>
                                          <p:spTgt spid="10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10704982" y="6356350"/>
            <a:ext cx="1139636" cy="365125"/>
          </a:xfrm>
        </p:spPr>
        <p:txBody>
          <a:bodyPr/>
          <a:lstStyle/>
          <a:p>
            <a:fld id="{4B1B0860-3CE7-4EC1-80B2-E4FAEF86BBEB}" type="slidenum">
              <a:rPr lang="zh-CN" altLang="en-US" smtClean="0"/>
              <a:pPr/>
              <a:t>68</a:t>
            </a:fld>
            <a:endParaRPr lang="zh-CN" altLang="en-US"/>
          </a:p>
        </p:txBody>
      </p:sp>
      <p:sp>
        <p:nvSpPr>
          <p:cNvPr id="5" name="标题 4"/>
          <p:cNvSpPr>
            <a:spLocks noGrp="1"/>
          </p:cNvSpPr>
          <p:nvPr>
            <p:ph type="title"/>
          </p:nvPr>
        </p:nvSpPr>
        <p:spPr>
          <a:xfrm>
            <a:off x="47625" y="152400"/>
            <a:ext cx="8748000" cy="647699"/>
          </a:xfrm>
        </p:spPr>
        <p:txBody>
          <a:bodyPr/>
          <a:lstStyle/>
          <a:p>
            <a:r>
              <a:rPr lang="zh-CN" altLang="en-US" b="1" dirty="0" smtClean="0">
                <a:latin typeface="+mn-ea"/>
              </a:rPr>
              <a:t>供应链金融</a:t>
            </a:r>
            <a:r>
              <a:rPr lang="en-US" altLang="zh-CN" b="1" dirty="0" smtClean="0">
                <a:latin typeface="+mn-ea"/>
              </a:rPr>
              <a:t>-</a:t>
            </a:r>
            <a:r>
              <a:rPr lang="zh-CN" altLang="en-US" b="1" dirty="0" smtClean="0">
                <a:latin typeface="+mn-ea"/>
              </a:rPr>
              <a:t>生态圈结构</a:t>
            </a:r>
            <a:endParaRPr lang="zh-CN" altLang="en-US" dirty="0"/>
          </a:p>
        </p:txBody>
      </p:sp>
      <p:sp>
        <p:nvSpPr>
          <p:cNvPr id="6" name="灯片编号占位符 3"/>
          <p:cNvSpPr txBox="1">
            <a:spLocks/>
          </p:cNvSpPr>
          <p:nvPr/>
        </p:nvSpPr>
        <p:spPr>
          <a:xfrm>
            <a:off x="6162674" y="5943600"/>
            <a:ext cx="2456995" cy="296096"/>
          </a:xfrm>
          <a:prstGeom prst="rect">
            <a:avLst/>
          </a:prstGeom>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fld id="{203CF88F-E07A-4EEF-9317-E1AA29E9B18D}" type="slidenum">
              <a:rPr kumimoji="0" lang="en-US" altLang="zh-CN" sz="18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pPr marL="0" marR="0" lvl="0" indent="0" algn="l" defTabSz="914400" rtl="0" eaLnBrk="0" fontAlgn="base" latinLnBrk="0" hangingPunct="0">
                <a:lnSpc>
                  <a:spcPct val="100000"/>
                </a:lnSpc>
                <a:spcBef>
                  <a:spcPct val="0"/>
                </a:spcBef>
                <a:spcAft>
                  <a:spcPct val="0"/>
                </a:spcAft>
                <a:buClrTx/>
                <a:buSzTx/>
                <a:buFontTx/>
                <a:buNone/>
                <a:tabLst/>
                <a:defRPr/>
              </a:pPr>
              <a:t>68</a:t>
            </a:fld>
            <a:endParaRPr kumimoji="0" lang="en-US" altLang="zh-CN" sz="1800" b="0"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0" name="矩形 29"/>
          <p:cNvSpPr/>
          <p:nvPr/>
        </p:nvSpPr>
        <p:spPr>
          <a:xfrm>
            <a:off x="355383" y="2543174"/>
            <a:ext cx="9474418" cy="1257301"/>
          </a:xfrm>
          <a:prstGeom prst="rect">
            <a:avLst/>
          </a:prstGeom>
          <a:ln/>
        </p:spPr>
        <p:style>
          <a:lnRef idx="0">
            <a:schemeClr val="accent3"/>
          </a:lnRef>
          <a:fillRef idx="3">
            <a:schemeClr val="accent3"/>
          </a:fillRef>
          <a:effectRef idx="3">
            <a:schemeClr val="accent3"/>
          </a:effectRef>
          <a:fontRef idx="minor">
            <a:schemeClr val="lt1"/>
          </a:fontRef>
        </p:style>
        <p:txBody>
          <a:bodyPr rtlCol="0" anchor="t"/>
          <a:lstStyle/>
          <a:p>
            <a:pPr algn="ctr"/>
            <a:endParaRPr lang="zh-CN" altLang="en-US" dirty="0">
              <a:solidFill>
                <a:schemeClr val="tx1"/>
              </a:solidFill>
              <a:latin typeface="微软雅黑" panose="020B0503020204020204" pitchFamily="34" charset="-122"/>
              <a:ea typeface="微软雅黑" panose="020B0503020204020204" pitchFamily="34" charset="-122"/>
            </a:endParaRPr>
          </a:p>
        </p:txBody>
      </p:sp>
      <p:sp>
        <p:nvSpPr>
          <p:cNvPr id="34" name="矩形 33"/>
          <p:cNvSpPr/>
          <p:nvPr/>
        </p:nvSpPr>
        <p:spPr>
          <a:xfrm>
            <a:off x="323850" y="1756924"/>
            <a:ext cx="9448800" cy="531203"/>
          </a:xfrm>
          <a:prstGeom prst="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sz="1400" dirty="0" smtClean="0">
                <a:solidFill>
                  <a:schemeClr val="tx1"/>
                </a:solidFill>
                <a:latin typeface="微软雅黑" panose="020B0503020204020204" pitchFamily="34" charset="-122"/>
                <a:ea typeface="微软雅黑" panose="020B0503020204020204" pitchFamily="34" charset="-122"/>
              </a:rPr>
              <a:t>供应链上的中小微企业</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48" name="椭圆 47"/>
          <p:cNvSpPr/>
          <p:nvPr/>
        </p:nvSpPr>
        <p:spPr>
          <a:xfrm>
            <a:off x="933450" y="2743200"/>
            <a:ext cx="914400" cy="914400"/>
          </a:xfrm>
          <a:prstGeom prst="ellips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zh-CN" altLang="en-US" dirty="0" smtClean="0"/>
              <a:t>商业银行</a:t>
            </a:r>
            <a:endParaRPr lang="zh-CN" altLang="en-US" dirty="0"/>
          </a:p>
        </p:txBody>
      </p:sp>
      <p:sp>
        <p:nvSpPr>
          <p:cNvPr id="50" name="椭圆 49"/>
          <p:cNvSpPr/>
          <p:nvPr/>
        </p:nvSpPr>
        <p:spPr>
          <a:xfrm>
            <a:off x="2257425" y="2733675"/>
            <a:ext cx="914400" cy="914400"/>
          </a:xfrm>
          <a:prstGeom prst="ellips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zh-CN" altLang="en-US" dirty="0" smtClean="0"/>
              <a:t>龙头企业</a:t>
            </a:r>
            <a:endParaRPr lang="zh-CN" altLang="en-US" dirty="0"/>
          </a:p>
        </p:txBody>
      </p:sp>
      <p:sp>
        <p:nvSpPr>
          <p:cNvPr id="51" name="椭圆 50"/>
          <p:cNvSpPr/>
          <p:nvPr/>
        </p:nvSpPr>
        <p:spPr>
          <a:xfrm>
            <a:off x="3686175" y="2752725"/>
            <a:ext cx="914400" cy="914400"/>
          </a:xfrm>
          <a:prstGeom prst="ellips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altLang="zh-CN" dirty="0" smtClean="0"/>
              <a:t>B2B</a:t>
            </a:r>
            <a:r>
              <a:rPr lang="zh-CN" altLang="en-US" dirty="0" smtClean="0"/>
              <a:t>平台</a:t>
            </a:r>
            <a:endParaRPr lang="zh-CN" altLang="en-US" dirty="0"/>
          </a:p>
        </p:txBody>
      </p:sp>
      <p:sp>
        <p:nvSpPr>
          <p:cNvPr id="52" name="椭圆 51"/>
          <p:cNvSpPr/>
          <p:nvPr/>
        </p:nvSpPr>
        <p:spPr>
          <a:xfrm>
            <a:off x="4933950" y="2752725"/>
            <a:ext cx="914400" cy="914400"/>
          </a:xfrm>
          <a:prstGeom prst="ellips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zh-CN" altLang="en-US" dirty="0" smtClean="0"/>
              <a:t>物流企业</a:t>
            </a:r>
            <a:endParaRPr lang="zh-CN" altLang="en-US" dirty="0"/>
          </a:p>
        </p:txBody>
      </p:sp>
      <p:sp>
        <p:nvSpPr>
          <p:cNvPr id="53" name="椭圆 52"/>
          <p:cNvSpPr/>
          <p:nvPr/>
        </p:nvSpPr>
        <p:spPr>
          <a:xfrm>
            <a:off x="6419850" y="2771775"/>
            <a:ext cx="914400" cy="914400"/>
          </a:xfrm>
          <a:prstGeom prst="ellips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zh-CN" altLang="en-US" dirty="0" smtClean="0"/>
              <a:t>金融信息平台</a:t>
            </a:r>
            <a:endParaRPr lang="zh-CN" altLang="en-US" dirty="0"/>
          </a:p>
        </p:txBody>
      </p:sp>
      <p:sp>
        <p:nvSpPr>
          <p:cNvPr id="54" name="椭圆 53"/>
          <p:cNvSpPr/>
          <p:nvPr/>
        </p:nvSpPr>
        <p:spPr>
          <a:xfrm>
            <a:off x="7781925" y="2743200"/>
            <a:ext cx="914400" cy="914400"/>
          </a:xfrm>
          <a:prstGeom prst="ellips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zh-CN" altLang="en-US" dirty="0" smtClean="0"/>
              <a:t>金融科技</a:t>
            </a:r>
            <a:r>
              <a:rPr lang="en-US" altLang="zh-CN" dirty="0" smtClean="0"/>
              <a:t>…</a:t>
            </a:r>
            <a:endParaRPr lang="zh-CN" altLang="en-US" dirty="0"/>
          </a:p>
        </p:txBody>
      </p:sp>
      <p:sp>
        <p:nvSpPr>
          <p:cNvPr id="55" name="矩形 54"/>
          <p:cNvSpPr/>
          <p:nvPr/>
        </p:nvSpPr>
        <p:spPr>
          <a:xfrm>
            <a:off x="345858" y="3971924"/>
            <a:ext cx="9474418" cy="1200151"/>
          </a:xfrm>
          <a:prstGeom prst="rect">
            <a:avLst/>
          </a:prstGeom>
          <a:ln/>
        </p:spPr>
        <p:style>
          <a:lnRef idx="1">
            <a:schemeClr val="accent3"/>
          </a:lnRef>
          <a:fillRef idx="3">
            <a:schemeClr val="accent3"/>
          </a:fillRef>
          <a:effectRef idx="2">
            <a:schemeClr val="accent3"/>
          </a:effectRef>
          <a:fontRef idx="minor">
            <a:schemeClr val="lt1"/>
          </a:fontRef>
        </p:style>
        <p:txBody>
          <a:bodyPr rtlCol="0" anchor="t"/>
          <a:lstStyle/>
          <a:p>
            <a:pPr algn="ctr"/>
            <a:endParaRPr lang="zh-CN" altLang="en-US" dirty="0">
              <a:solidFill>
                <a:schemeClr val="tx1"/>
              </a:solidFill>
              <a:latin typeface="微软雅黑" panose="020B0503020204020204" pitchFamily="34" charset="-122"/>
              <a:ea typeface="微软雅黑" panose="020B0503020204020204" pitchFamily="34" charset="-122"/>
            </a:endParaRPr>
          </a:p>
        </p:txBody>
      </p:sp>
      <p:sp>
        <p:nvSpPr>
          <p:cNvPr id="57" name="椭圆 56"/>
          <p:cNvSpPr/>
          <p:nvPr/>
        </p:nvSpPr>
        <p:spPr>
          <a:xfrm>
            <a:off x="923925" y="4133850"/>
            <a:ext cx="914400" cy="9144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zh-CN" altLang="en-US" dirty="0" smtClean="0"/>
              <a:t>商业银行</a:t>
            </a:r>
            <a:endParaRPr lang="zh-CN" altLang="en-US" dirty="0"/>
          </a:p>
        </p:txBody>
      </p:sp>
      <p:sp>
        <p:nvSpPr>
          <p:cNvPr id="58" name="椭圆 57"/>
          <p:cNvSpPr/>
          <p:nvPr/>
        </p:nvSpPr>
        <p:spPr>
          <a:xfrm>
            <a:off x="2247900" y="4057650"/>
            <a:ext cx="914400" cy="9144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zh-CN" altLang="en-US" dirty="0" smtClean="0"/>
              <a:t>小贷公司</a:t>
            </a:r>
            <a:endParaRPr lang="zh-CN" altLang="en-US" dirty="0"/>
          </a:p>
        </p:txBody>
      </p:sp>
      <p:sp>
        <p:nvSpPr>
          <p:cNvPr id="59" name="椭圆 58"/>
          <p:cNvSpPr/>
          <p:nvPr/>
        </p:nvSpPr>
        <p:spPr>
          <a:xfrm>
            <a:off x="3676650" y="4067175"/>
            <a:ext cx="914400" cy="9144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altLang="zh-CN" dirty="0" smtClean="0"/>
              <a:t>P2P</a:t>
            </a:r>
            <a:r>
              <a:rPr lang="zh-CN" altLang="en-US" dirty="0" smtClean="0"/>
              <a:t>公司</a:t>
            </a:r>
            <a:endParaRPr lang="zh-CN" altLang="en-US" dirty="0"/>
          </a:p>
        </p:txBody>
      </p:sp>
      <p:sp>
        <p:nvSpPr>
          <p:cNvPr id="60" name="椭圆 59"/>
          <p:cNvSpPr/>
          <p:nvPr/>
        </p:nvSpPr>
        <p:spPr>
          <a:xfrm>
            <a:off x="4924425" y="4067175"/>
            <a:ext cx="914400" cy="9144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zh-CN" altLang="en-US" dirty="0" smtClean="0"/>
              <a:t>信托公司</a:t>
            </a:r>
            <a:endParaRPr lang="zh-CN" altLang="en-US" dirty="0"/>
          </a:p>
        </p:txBody>
      </p:sp>
      <p:sp>
        <p:nvSpPr>
          <p:cNvPr id="61" name="椭圆 60"/>
          <p:cNvSpPr/>
          <p:nvPr/>
        </p:nvSpPr>
        <p:spPr>
          <a:xfrm>
            <a:off x="6410325" y="4029075"/>
            <a:ext cx="914400" cy="9144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zh-CN" altLang="en-US" dirty="0" smtClean="0"/>
              <a:t>保理公司</a:t>
            </a:r>
            <a:endParaRPr lang="zh-CN" altLang="en-US" dirty="0"/>
          </a:p>
        </p:txBody>
      </p:sp>
      <p:sp>
        <p:nvSpPr>
          <p:cNvPr id="62" name="椭圆 61"/>
          <p:cNvSpPr/>
          <p:nvPr/>
        </p:nvSpPr>
        <p:spPr>
          <a:xfrm>
            <a:off x="7772400" y="4029075"/>
            <a:ext cx="914400" cy="9144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zh-CN" altLang="en-US" dirty="0" smtClean="0"/>
              <a:t>担保公司</a:t>
            </a:r>
            <a:endParaRPr lang="zh-CN" altLang="en-US" dirty="0"/>
          </a:p>
        </p:txBody>
      </p:sp>
      <p:sp>
        <p:nvSpPr>
          <p:cNvPr id="63" name="矩形 62"/>
          <p:cNvSpPr/>
          <p:nvPr/>
        </p:nvSpPr>
        <p:spPr>
          <a:xfrm>
            <a:off x="393483" y="5372099"/>
            <a:ext cx="9474418" cy="1104901"/>
          </a:xfrm>
          <a:prstGeom prst="rect">
            <a:avLst/>
          </a:prstGeom>
          <a:ln/>
        </p:spPr>
        <p:style>
          <a:lnRef idx="1">
            <a:schemeClr val="accent3"/>
          </a:lnRef>
          <a:fillRef idx="3">
            <a:schemeClr val="accent3"/>
          </a:fillRef>
          <a:effectRef idx="2">
            <a:schemeClr val="accent3"/>
          </a:effectRef>
          <a:fontRef idx="minor">
            <a:schemeClr val="lt1"/>
          </a:fontRef>
        </p:style>
        <p:txBody>
          <a:bodyPr rtlCol="0" anchor="t"/>
          <a:lstStyle/>
          <a:p>
            <a:pPr algn="ctr"/>
            <a:endParaRPr lang="zh-CN" altLang="en-US" dirty="0">
              <a:solidFill>
                <a:schemeClr val="tx1"/>
              </a:solidFill>
              <a:latin typeface="微软雅黑" panose="020B0503020204020204" pitchFamily="34" charset="-122"/>
              <a:ea typeface="微软雅黑" panose="020B0503020204020204" pitchFamily="34" charset="-122"/>
            </a:endParaRPr>
          </a:p>
        </p:txBody>
      </p:sp>
      <p:sp>
        <p:nvSpPr>
          <p:cNvPr id="64" name="椭圆 63"/>
          <p:cNvSpPr/>
          <p:nvPr/>
        </p:nvSpPr>
        <p:spPr>
          <a:xfrm>
            <a:off x="2247899" y="5467350"/>
            <a:ext cx="1228725" cy="9144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zh-CN" altLang="en-US" dirty="0" smtClean="0"/>
              <a:t>基础设施平台</a:t>
            </a:r>
            <a:endParaRPr lang="zh-CN" altLang="en-US" dirty="0"/>
          </a:p>
        </p:txBody>
      </p:sp>
      <p:sp>
        <p:nvSpPr>
          <p:cNvPr id="65" name="椭圆 64"/>
          <p:cNvSpPr/>
          <p:nvPr/>
        </p:nvSpPr>
        <p:spPr>
          <a:xfrm>
            <a:off x="4171949" y="5467350"/>
            <a:ext cx="1419226" cy="914400"/>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zh-CN" altLang="en-US" dirty="0" smtClean="0"/>
              <a:t>信息化服务商</a:t>
            </a:r>
            <a:endParaRPr lang="zh-CN" altLang="en-US" dirty="0"/>
          </a:p>
        </p:txBody>
      </p:sp>
      <p:sp>
        <p:nvSpPr>
          <p:cNvPr id="66" name="椭圆 65"/>
          <p:cNvSpPr/>
          <p:nvPr/>
        </p:nvSpPr>
        <p:spPr>
          <a:xfrm>
            <a:off x="6343649" y="5438775"/>
            <a:ext cx="1724025" cy="9144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zh-CN" altLang="en-US" dirty="0" smtClean="0"/>
              <a:t>行业组织</a:t>
            </a:r>
            <a:r>
              <a:rPr lang="en-US" altLang="zh-CN" dirty="0" smtClean="0"/>
              <a:t>….</a:t>
            </a:r>
            <a:endParaRPr lang="zh-CN" altLang="en-US" dirty="0"/>
          </a:p>
        </p:txBody>
      </p:sp>
      <p:sp>
        <p:nvSpPr>
          <p:cNvPr id="28" name="圆角矩形 27"/>
          <p:cNvSpPr/>
          <p:nvPr/>
        </p:nvSpPr>
        <p:spPr>
          <a:xfrm>
            <a:off x="10210800" y="2781300"/>
            <a:ext cx="1314450" cy="619125"/>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defTabSz="1218712" eaLnBrk="1" fontAlgn="auto" hangingPunct="1">
              <a:lnSpc>
                <a:spcPct val="130000"/>
              </a:lnSpc>
              <a:spcBef>
                <a:spcPts val="600"/>
              </a:spcBef>
              <a:spcAft>
                <a:spcPts val="0"/>
              </a:spcAft>
            </a:pPr>
            <a:r>
              <a:rPr lang="zh-CN" altLang="en-US" sz="1200" b="1" dirty="0" smtClean="0">
                <a:solidFill>
                  <a:prstClr val="black">
                    <a:lumMod val="65000"/>
                    <a:lumOff val="35000"/>
                  </a:prstClr>
                </a:solidFill>
                <a:latin typeface="Franklin Gothic Medium"/>
                <a:ea typeface="微软雅黑" panose="020B0503020204020204" pitchFamily="34" charset="-122"/>
              </a:rPr>
              <a:t>供应链金融实施主体</a:t>
            </a:r>
            <a:endParaRPr lang="zh-CN" altLang="zh-CN" sz="1200" b="1" dirty="0">
              <a:solidFill>
                <a:prstClr val="black">
                  <a:lumMod val="65000"/>
                  <a:lumOff val="35000"/>
                </a:prstClr>
              </a:solidFill>
              <a:latin typeface="Franklin Gothic Medium"/>
              <a:ea typeface="微软雅黑" panose="020B0503020204020204" pitchFamily="34" charset="-122"/>
            </a:endParaRPr>
          </a:p>
        </p:txBody>
      </p:sp>
      <p:sp>
        <p:nvSpPr>
          <p:cNvPr id="29" name="圆角矩形 28"/>
          <p:cNvSpPr/>
          <p:nvPr/>
        </p:nvSpPr>
        <p:spPr>
          <a:xfrm>
            <a:off x="10201275" y="1724025"/>
            <a:ext cx="1314450" cy="53340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defTabSz="1218712" eaLnBrk="1" fontAlgn="auto" hangingPunct="1">
              <a:lnSpc>
                <a:spcPct val="130000"/>
              </a:lnSpc>
              <a:spcBef>
                <a:spcPts val="600"/>
              </a:spcBef>
              <a:spcAft>
                <a:spcPts val="0"/>
              </a:spcAft>
            </a:pPr>
            <a:r>
              <a:rPr lang="zh-CN" altLang="en-US" sz="1200" b="1" dirty="0" smtClean="0">
                <a:solidFill>
                  <a:prstClr val="black">
                    <a:lumMod val="65000"/>
                    <a:lumOff val="35000"/>
                  </a:prstClr>
                </a:solidFill>
                <a:latin typeface="Franklin Gothic Medium"/>
                <a:ea typeface="微软雅黑" panose="020B0503020204020204" pitchFamily="34" charset="-122"/>
              </a:rPr>
              <a:t>供应链金融源</a:t>
            </a:r>
            <a:endParaRPr lang="zh-CN" altLang="zh-CN" sz="1200" b="1" dirty="0" smtClean="0">
              <a:solidFill>
                <a:prstClr val="black">
                  <a:lumMod val="65000"/>
                  <a:lumOff val="35000"/>
                </a:prstClr>
              </a:solidFill>
              <a:latin typeface="Franklin Gothic Medium"/>
              <a:ea typeface="微软雅黑" panose="020B0503020204020204" pitchFamily="34" charset="-122"/>
            </a:endParaRPr>
          </a:p>
        </p:txBody>
      </p:sp>
      <p:sp>
        <p:nvSpPr>
          <p:cNvPr id="31" name="圆角矩形 30"/>
          <p:cNvSpPr/>
          <p:nvPr/>
        </p:nvSpPr>
        <p:spPr>
          <a:xfrm>
            <a:off x="10248900" y="4276725"/>
            <a:ext cx="1314450" cy="53340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defTabSz="1218712" eaLnBrk="1" fontAlgn="auto" hangingPunct="1">
              <a:lnSpc>
                <a:spcPct val="130000"/>
              </a:lnSpc>
              <a:spcBef>
                <a:spcPts val="600"/>
              </a:spcBef>
              <a:spcAft>
                <a:spcPts val="0"/>
              </a:spcAft>
            </a:pPr>
            <a:r>
              <a:rPr lang="zh-CN" altLang="en-US" sz="1200" b="1" dirty="0" smtClean="0">
                <a:solidFill>
                  <a:prstClr val="black">
                    <a:lumMod val="65000"/>
                    <a:lumOff val="35000"/>
                  </a:prstClr>
                </a:solidFill>
                <a:latin typeface="Franklin Gothic Medium"/>
                <a:ea typeface="微软雅黑" panose="020B0503020204020204" pitchFamily="34" charset="-122"/>
              </a:rPr>
              <a:t>供应链金融资金方</a:t>
            </a:r>
            <a:endParaRPr lang="zh-CN" altLang="zh-CN" sz="1200" b="1" dirty="0">
              <a:solidFill>
                <a:prstClr val="black">
                  <a:lumMod val="65000"/>
                  <a:lumOff val="35000"/>
                </a:prstClr>
              </a:solidFill>
              <a:latin typeface="Franklin Gothic Medium"/>
              <a:ea typeface="微软雅黑" panose="020B0503020204020204" pitchFamily="34" charset="-122"/>
            </a:endParaRPr>
          </a:p>
        </p:txBody>
      </p:sp>
      <p:sp>
        <p:nvSpPr>
          <p:cNvPr id="32" name="圆角矩形 31"/>
          <p:cNvSpPr/>
          <p:nvPr/>
        </p:nvSpPr>
        <p:spPr>
          <a:xfrm>
            <a:off x="10239375" y="5591175"/>
            <a:ext cx="1314450" cy="533400"/>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defTabSz="1218712" eaLnBrk="1" fontAlgn="auto" hangingPunct="1">
              <a:lnSpc>
                <a:spcPct val="130000"/>
              </a:lnSpc>
              <a:spcBef>
                <a:spcPts val="600"/>
              </a:spcBef>
              <a:spcAft>
                <a:spcPts val="0"/>
              </a:spcAft>
            </a:pPr>
            <a:r>
              <a:rPr lang="zh-CN" altLang="en-US" sz="1200" b="1" dirty="0" smtClean="0">
                <a:solidFill>
                  <a:prstClr val="black">
                    <a:lumMod val="65000"/>
                    <a:lumOff val="35000"/>
                  </a:prstClr>
                </a:solidFill>
                <a:latin typeface="Franklin Gothic Medium"/>
                <a:ea typeface="微软雅黑" panose="020B0503020204020204" pitchFamily="34" charset="-122"/>
              </a:rPr>
              <a:t>供应链金融基础服务</a:t>
            </a:r>
            <a:endParaRPr lang="zh-CN" altLang="zh-CN" sz="1200" b="1" dirty="0">
              <a:solidFill>
                <a:prstClr val="black">
                  <a:lumMod val="65000"/>
                  <a:lumOff val="35000"/>
                </a:prstClr>
              </a:solidFill>
              <a:latin typeface="Franklin Gothic Medium"/>
              <a:ea typeface="微软雅黑" panose="020B0503020204020204" pitchFamily="34" charset="-122"/>
            </a:endParaRPr>
          </a:p>
        </p:txBody>
      </p:sp>
      <p:sp>
        <p:nvSpPr>
          <p:cNvPr id="33" name="矩形 32"/>
          <p:cNvSpPr/>
          <p:nvPr/>
        </p:nvSpPr>
        <p:spPr>
          <a:xfrm>
            <a:off x="276225" y="1666875"/>
            <a:ext cx="11391900" cy="704850"/>
          </a:xfrm>
          <a:prstGeom prst="rect">
            <a:avLst/>
          </a:prstGeom>
          <a:noFill/>
          <a:ln w="63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p:cNvSpPr/>
          <p:nvPr/>
        </p:nvSpPr>
        <p:spPr>
          <a:xfrm>
            <a:off x="285750" y="2447925"/>
            <a:ext cx="11391900" cy="1466850"/>
          </a:xfrm>
          <a:prstGeom prst="rect">
            <a:avLst/>
          </a:prstGeom>
          <a:noFill/>
          <a:ln w="63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p:cNvSpPr/>
          <p:nvPr/>
        </p:nvSpPr>
        <p:spPr>
          <a:xfrm>
            <a:off x="257175" y="3981450"/>
            <a:ext cx="11391900" cy="1238250"/>
          </a:xfrm>
          <a:prstGeom prst="rect">
            <a:avLst/>
          </a:prstGeom>
          <a:noFill/>
          <a:ln w="63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36"/>
          <p:cNvSpPr/>
          <p:nvPr/>
        </p:nvSpPr>
        <p:spPr>
          <a:xfrm>
            <a:off x="285750" y="5276849"/>
            <a:ext cx="11391900" cy="1285875"/>
          </a:xfrm>
          <a:prstGeom prst="rect">
            <a:avLst/>
          </a:prstGeom>
          <a:noFill/>
          <a:ln w="63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p:cNvSpPr/>
          <p:nvPr/>
        </p:nvSpPr>
        <p:spPr>
          <a:xfrm>
            <a:off x="123824" y="829598"/>
            <a:ext cx="11763375" cy="830997"/>
          </a:xfrm>
          <a:prstGeom prst="rect">
            <a:avLst/>
          </a:prstGeom>
        </p:spPr>
        <p:txBody>
          <a:bodyPr wrap="square">
            <a:spAutoFit/>
          </a:bodyPr>
          <a:lstStyle/>
          <a:p>
            <a:r>
              <a:rPr lang="zh-CN" altLang="en-US" sz="1600" dirty="0" smtClean="0"/>
              <a:t>       供应链金融活动中，各利益相关方、参与主体的角色和结构关系，以及他们与制度和技术环境的关系构成了供应链金融生态。         </a:t>
            </a:r>
            <a:endParaRPr lang="en-US" altLang="zh-CN" sz="1600" dirty="0" smtClean="0"/>
          </a:p>
          <a:p>
            <a:r>
              <a:rPr lang="en-US" altLang="zh-CN" sz="1600" dirty="0" smtClean="0"/>
              <a:t>       </a:t>
            </a:r>
            <a:r>
              <a:rPr lang="zh-CN" altLang="en-US" sz="1600" dirty="0" smtClean="0"/>
              <a:t>供应链金融生态包括四层架构：</a:t>
            </a:r>
            <a:endParaRPr lang="en-US" altLang="zh-CN" sz="1600" dirty="0" smtClean="0"/>
          </a:p>
          <a:p>
            <a:r>
              <a:rPr lang="en-US" altLang="zh-CN" sz="1600" dirty="0" smtClean="0"/>
              <a:t>        </a:t>
            </a:r>
            <a:r>
              <a:rPr lang="zh-CN" altLang="en-US" sz="1600" b="1" dirty="0" smtClean="0"/>
              <a:t>供应链金融源（供应链上中小微企业）、供应链金融实施主体、供应链金融资金提供方、供应链金融基础服务商</a:t>
            </a:r>
            <a:endParaRPr lang="en-US" altLang="zh-CN" sz="1600" b="1" dirty="0" smtClean="0"/>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4B1B0860-3CE7-4EC1-80B2-E4FAEF86BBEB}" type="slidenum">
              <a:rPr lang="zh-CN" altLang="en-US" smtClean="0"/>
              <a:pPr/>
              <a:t>69</a:t>
            </a:fld>
            <a:endParaRPr lang="zh-CN" altLang="en-US"/>
          </a:p>
        </p:txBody>
      </p:sp>
      <p:sp>
        <p:nvSpPr>
          <p:cNvPr id="5" name="标题 4"/>
          <p:cNvSpPr>
            <a:spLocks noGrp="1"/>
          </p:cNvSpPr>
          <p:nvPr>
            <p:ph type="title"/>
          </p:nvPr>
        </p:nvSpPr>
        <p:spPr>
          <a:xfrm>
            <a:off x="47625" y="152400"/>
            <a:ext cx="8748000" cy="647699"/>
          </a:xfrm>
        </p:spPr>
        <p:txBody>
          <a:bodyPr/>
          <a:lstStyle/>
          <a:p>
            <a:r>
              <a:rPr lang="zh-CN" altLang="en-US" b="1" dirty="0" smtClean="0">
                <a:latin typeface="+mn-ea"/>
              </a:rPr>
              <a:t>供应链金融</a:t>
            </a:r>
            <a:r>
              <a:rPr lang="en-US" altLang="zh-CN" b="1" dirty="0" smtClean="0">
                <a:latin typeface="+mn-ea"/>
              </a:rPr>
              <a:t>-</a:t>
            </a:r>
            <a:r>
              <a:rPr lang="zh-CN" altLang="en-US" b="1" dirty="0" smtClean="0">
                <a:latin typeface="+mn-ea"/>
              </a:rPr>
              <a:t>参与主体介绍</a:t>
            </a:r>
            <a:endParaRPr lang="zh-CN" altLang="en-US" dirty="0"/>
          </a:p>
        </p:txBody>
      </p:sp>
      <p:sp>
        <p:nvSpPr>
          <p:cNvPr id="29" name="矩形 28"/>
          <p:cNvSpPr/>
          <p:nvPr/>
        </p:nvSpPr>
        <p:spPr>
          <a:xfrm>
            <a:off x="533399" y="2235964"/>
            <a:ext cx="10080000" cy="461665"/>
          </a:xfrm>
          <a:prstGeom prst="rect">
            <a:avLst/>
          </a:prstGeom>
        </p:spPr>
        <p:style>
          <a:lnRef idx="1">
            <a:schemeClr val="accent3"/>
          </a:lnRef>
          <a:fillRef idx="3">
            <a:schemeClr val="accent3"/>
          </a:fillRef>
          <a:effectRef idx="2">
            <a:schemeClr val="accent3"/>
          </a:effectRef>
          <a:fontRef idx="minor">
            <a:schemeClr val="lt1"/>
          </a:fontRef>
        </p:style>
        <p:txBody>
          <a:bodyPr wrap="square">
            <a:spAutoFit/>
          </a:bodyPr>
          <a:lstStyle/>
          <a:p>
            <a:r>
              <a:rPr lang="en-US" altLang="zh-CN" sz="1200" b="1" dirty="0" smtClean="0">
                <a:solidFill>
                  <a:schemeClr val="tx1"/>
                </a:solidFill>
              </a:rPr>
              <a:t>B2B</a:t>
            </a:r>
            <a:r>
              <a:rPr lang="zh-CN" altLang="en-US" sz="1200" b="1" dirty="0" smtClean="0">
                <a:solidFill>
                  <a:schemeClr val="tx1"/>
                </a:solidFill>
              </a:rPr>
              <a:t>平台</a:t>
            </a:r>
            <a:r>
              <a:rPr lang="zh-CN" altLang="en-US" sz="1200" dirty="0" smtClean="0">
                <a:solidFill>
                  <a:schemeClr val="tx1"/>
                </a:solidFill>
              </a:rPr>
              <a:t>：在整个电子商务市场规模一直占有绝对比例，是实体经济与互联网结合 的最佳载体，目前在诸多平台也通过对接资金提供方为平台上下游提供资金解决方案</a:t>
            </a:r>
            <a:endParaRPr lang="zh-CN" altLang="en-US" sz="1200" dirty="0">
              <a:solidFill>
                <a:schemeClr val="tx1"/>
              </a:solidFill>
            </a:endParaRPr>
          </a:p>
        </p:txBody>
      </p:sp>
      <p:sp>
        <p:nvSpPr>
          <p:cNvPr id="31" name="矩形 30"/>
          <p:cNvSpPr/>
          <p:nvPr/>
        </p:nvSpPr>
        <p:spPr>
          <a:xfrm>
            <a:off x="552450" y="2840415"/>
            <a:ext cx="10080000" cy="461665"/>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r>
              <a:rPr lang="zh-CN" altLang="en-US" sz="1200" b="1" dirty="0" smtClean="0"/>
              <a:t>金融科技公司</a:t>
            </a:r>
            <a:r>
              <a:rPr lang="zh-CN" altLang="en-US" sz="1200" dirty="0" smtClean="0"/>
              <a:t>：是金融与信息技术的融合型产业，利用大数据、人工智能、区块链等技术手段对传统金融行业所提供的产品、服务进行革新，提升金融效率。</a:t>
            </a:r>
            <a:endParaRPr lang="zh-CN" altLang="en-US" sz="1200" dirty="0"/>
          </a:p>
        </p:txBody>
      </p:sp>
      <p:sp>
        <p:nvSpPr>
          <p:cNvPr id="32" name="矩形 31"/>
          <p:cNvSpPr/>
          <p:nvPr/>
        </p:nvSpPr>
        <p:spPr>
          <a:xfrm>
            <a:off x="533399" y="1573590"/>
            <a:ext cx="10080000" cy="461665"/>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r>
              <a:rPr lang="zh-CN" altLang="en-US" sz="1200" b="1" dirty="0" smtClean="0"/>
              <a:t>行业龙头企业：</a:t>
            </a:r>
            <a:r>
              <a:rPr lang="zh-CN" altLang="en-US" sz="1200" dirty="0" smtClean="0"/>
              <a:t>行业龙头企业依据自身在行业的规模优势，经济效益优势，带动和辐射优势，竞争优势，整合供应链上下游企业，链接资金提供方，为行业内中小企业提供供应链金融解决方案。</a:t>
            </a:r>
          </a:p>
        </p:txBody>
      </p:sp>
      <p:sp>
        <p:nvSpPr>
          <p:cNvPr id="33" name="矩形 32"/>
          <p:cNvSpPr/>
          <p:nvPr/>
        </p:nvSpPr>
        <p:spPr>
          <a:xfrm>
            <a:off x="571499" y="4063216"/>
            <a:ext cx="10080000" cy="461665"/>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r>
              <a:rPr lang="zh-CN" altLang="en-US" sz="1200" b="1" dirty="0" smtClean="0"/>
              <a:t>供应链管理公司：</a:t>
            </a:r>
            <a:r>
              <a:rPr lang="zh-CN" altLang="en-US" sz="1200" dirty="0" smtClean="0"/>
              <a:t>外包焦点企业的非核心业务，整合供应链上下游资源，链接资金方，为供应链上下游中小微企业提供供应链服务和融资解决方案，提升整个供应链的运作效率。</a:t>
            </a:r>
            <a:endParaRPr lang="zh-CN" altLang="en-US" sz="1200" dirty="0"/>
          </a:p>
        </p:txBody>
      </p:sp>
      <p:sp>
        <p:nvSpPr>
          <p:cNvPr id="35" name="矩形 34"/>
          <p:cNvSpPr/>
          <p:nvPr/>
        </p:nvSpPr>
        <p:spPr>
          <a:xfrm>
            <a:off x="542924" y="978663"/>
            <a:ext cx="10080000" cy="461665"/>
          </a:xfrm>
          <a:prstGeom prst="rect">
            <a:avLst/>
          </a:prstGeom>
        </p:spPr>
        <p:style>
          <a:lnRef idx="1">
            <a:schemeClr val="accent3"/>
          </a:lnRef>
          <a:fillRef idx="3">
            <a:schemeClr val="accent3"/>
          </a:fillRef>
          <a:effectRef idx="2">
            <a:schemeClr val="accent3"/>
          </a:effectRef>
          <a:fontRef idx="minor">
            <a:schemeClr val="lt1"/>
          </a:fontRef>
        </p:style>
        <p:txBody>
          <a:bodyPr wrap="square">
            <a:spAutoFit/>
          </a:bodyPr>
          <a:lstStyle/>
          <a:p>
            <a:r>
              <a:rPr lang="zh-CN" altLang="en-US" sz="1200" b="1" dirty="0" smtClean="0">
                <a:solidFill>
                  <a:schemeClr val="tx1"/>
                </a:solidFill>
              </a:rPr>
              <a:t>商业银行</a:t>
            </a:r>
            <a:r>
              <a:rPr lang="zh-CN" altLang="en-US" sz="1200" dirty="0" smtClean="0">
                <a:solidFill>
                  <a:schemeClr val="tx1"/>
                </a:solidFill>
              </a:rPr>
              <a:t>：商业银行针对供应链融资需求企业的实际情况提供多中模式的融资解决方案。商业银行在资金成本具备天然优势，但是采用的传统服务模式一定程度上制约了供应链金融的发展。</a:t>
            </a:r>
            <a:endParaRPr lang="zh-CN" altLang="en-US" sz="1200" dirty="0">
              <a:solidFill>
                <a:schemeClr val="tx1"/>
              </a:solidFill>
            </a:endParaRPr>
          </a:p>
        </p:txBody>
      </p:sp>
      <p:sp>
        <p:nvSpPr>
          <p:cNvPr id="37" name="矩形 36"/>
          <p:cNvSpPr/>
          <p:nvPr/>
        </p:nvSpPr>
        <p:spPr>
          <a:xfrm>
            <a:off x="552450" y="3450015"/>
            <a:ext cx="10080000" cy="461665"/>
          </a:xfrm>
          <a:prstGeom prst="rect">
            <a:avLst/>
          </a:prstGeom>
        </p:spPr>
        <p:style>
          <a:lnRef idx="1">
            <a:schemeClr val="accent3"/>
          </a:lnRef>
          <a:fillRef idx="3">
            <a:schemeClr val="accent3"/>
          </a:fillRef>
          <a:effectRef idx="2">
            <a:schemeClr val="accent3"/>
          </a:effectRef>
          <a:fontRef idx="minor">
            <a:schemeClr val="lt1"/>
          </a:fontRef>
        </p:style>
        <p:txBody>
          <a:bodyPr wrap="square">
            <a:spAutoFit/>
          </a:bodyPr>
          <a:lstStyle/>
          <a:p>
            <a:r>
              <a:rPr lang="zh-CN" altLang="en-US" sz="1200" b="1" dirty="0" smtClean="0">
                <a:solidFill>
                  <a:schemeClr val="tx1"/>
                </a:solidFill>
              </a:rPr>
              <a:t>物流公司：</a:t>
            </a:r>
            <a:r>
              <a:rPr lang="zh-CN" altLang="en-US" sz="1200" dirty="0" smtClean="0">
                <a:solidFill>
                  <a:schemeClr val="tx1"/>
                </a:solidFill>
              </a:rPr>
              <a:t>通过物流活动参与到供应链运作中，通过整合供应链中的物流网络，链接资金提供方，为服务对象提供物流供应链服务和融资解决方案，有利于稳定业务网络，提升物流企业竞争能力。</a:t>
            </a:r>
            <a:endParaRPr lang="zh-CN" altLang="en-US" sz="1200" dirty="0">
              <a:solidFill>
                <a:schemeClr val="tx1"/>
              </a:solidFill>
            </a:endParaRPr>
          </a:p>
        </p:txBody>
      </p:sp>
      <p:sp>
        <p:nvSpPr>
          <p:cNvPr id="38" name="矩形 37"/>
          <p:cNvSpPr/>
          <p:nvPr/>
        </p:nvSpPr>
        <p:spPr>
          <a:xfrm>
            <a:off x="561974" y="4691866"/>
            <a:ext cx="10067926" cy="461665"/>
          </a:xfrm>
          <a:prstGeom prst="rect">
            <a:avLst/>
          </a:prstGeom>
        </p:spPr>
        <p:style>
          <a:lnRef idx="1">
            <a:schemeClr val="accent3"/>
          </a:lnRef>
          <a:fillRef idx="3">
            <a:schemeClr val="accent3"/>
          </a:fillRef>
          <a:effectRef idx="2">
            <a:schemeClr val="accent3"/>
          </a:effectRef>
          <a:fontRef idx="minor">
            <a:schemeClr val="lt1"/>
          </a:fontRef>
        </p:style>
        <p:txBody>
          <a:bodyPr wrap="square">
            <a:spAutoFit/>
          </a:bodyPr>
          <a:lstStyle/>
          <a:p>
            <a:r>
              <a:rPr lang="zh-CN" altLang="en-US" sz="1200" b="1" dirty="0" smtClean="0">
                <a:solidFill>
                  <a:schemeClr val="tx1"/>
                </a:solidFill>
              </a:rPr>
              <a:t>外贸综合服务平台：</a:t>
            </a:r>
            <a:r>
              <a:rPr lang="zh-CN" altLang="en-US" sz="1200" dirty="0" smtClean="0">
                <a:solidFill>
                  <a:schemeClr val="tx1"/>
                </a:solidFill>
              </a:rPr>
              <a:t>外包为中小企业提供进出口环节的融资、通关、退税、物流、保险等相关服务，平台针对中小外贸企业发展中的资金问题，开拓了中小企业国际贸易下供应链金融。</a:t>
            </a:r>
            <a:endParaRPr lang="zh-CN" altLang="en-US" sz="1200" dirty="0">
              <a:solidFill>
                <a:schemeClr val="tx1"/>
              </a:solidFill>
            </a:endParaRPr>
          </a:p>
        </p:txBody>
      </p:sp>
      <p:sp>
        <p:nvSpPr>
          <p:cNvPr id="39" name="矩形 38"/>
          <p:cNvSpPr/>
          <p:nvPr/>
        </p:nvSpPr>
        <p:spPr>
          <a:xfrm>
            <a:off x="590549" y="5349091"/>
            <a:ext cx="10080000" cy="276999"/>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r>
              <a:rPr lang="zh-CN" altLang="en-US" sz="1200" b="1" dirty="0" smtClean="0"/>
              <a:t>金融服务平台：</a:t>
            </a:r>
            <a:r>
              <a:rPr lang="zh-CN" altLang="en-US" sz="1200" dirty="0" smtClean="0"/>
              <a:t>通过互联网技术链接资金提供方和供应链上的资产端，为供应链上中小微企业提供融资解决方案和资金支持。</a:t>
            </a:r>
            <a:endParaRPr lang="zh-CN" altLang="en-US" sz="1200" dirty="0"/>
          </a:p>
        </p:txBody>
      </p:sp>
      <p:sp>
        <p:nvSpPr>
          <p:cNvPr id="40" name="矩形 39"/>
          <p:cNvSpPr/>
          <p:nvPr/>
        </p:nvSpPr>
        <p:spPr>
          <a:xfrm>
            <a:off x="609599" y="5768191"/>
            <a:ext cx="10080000" cy="461665"/>
          </a:xfrm>
          <a:prstGeom prst="rect">
            <a:avLst/>
          </a:prstGeom>
        </p:spPr>
        <p:style>
          <a:lnRef idx="1">
            <a:schemeClr val="accent3"/>
          </a:lnRef>
          <a:fillRef idx="3">
            <a:schemeClr val="accent3"/>
          </a:fillRef>
          <a:effectRef idx="2">
            <a:schemeClr val="accent3"/>
          </a:effectRef>
          <a:fontRef idx="minor">
            <a:schemeClr val="lt1"/>
          </a:fontRef>
        </p:style>
        <p:txBody>
          <a:bodyPr wrap="square">
            <a:spAutoFit/>
          </a:bodyPr>
          <a:lstStyle/>
          <a:p>
            <a:r>
              <a:rPr lang="zh-CN" altLang="en-US" sz="1200" b="1" dirty="0" smtClean="0">
                <a:solidFill>
                  <a:schemeClr val="tx1"/>
                </a:solidFill>
              </a:rPr>
              <a:t>信息化服务商：</a:t>
            </a:r>
            <a:r>
              <a:rPr lang="zh-CN" altLang="en-US" sz="1200" dirty="0" smtClean="0">
                <a:solidFill>
                  <a:schemeClr val="tx1"/>
                </a:solidFill>
              </a:rPr>
              <a:t>在供应链金融的在线化、平台化趋势下，信息化服务商是一个以信息技术与高科技手段为供应链金融参与方提供基础信息服务</a:t>
            </a:r>
            <a:endParaRPr lang="en-US" altLang="zh-CN" sz="1200" dirty="0" smtClean="0">
              <a:solidFill>
                <a:schemeClr val="tx1"/>
              </a:solidFill>
            </a:endParaRPr>
          </a:p>
          <a:p>
            <a:r>
              <a:rPr lang="zh-CN" altLang="en-US" sz="1200" dirty="0" smtClean="0">
                <a:solidFill>
                  <a:schemeClr val="tx1"/>
                </a:solidFill>
              </a:rPr>
              <a:t>。如：云技术服务商、区块连技术服务商、电子仓单服务提供商。</a:t>
            </a:r>
            <a:endParaRPr lang="zh-CN" altLang="en-US" sz="1200" dirty="0">
              <a:solidFill>
                <a:schemeClr val="tx1"/>
              </a:solidFill>
            </a:endParaRPr>
          </a:p>
        </p:txBody>
      </p:sp>
      <p:sp>
        <p:nvSpPr>
          <p:cNvPr id="41" name="矩形 40"/>
          <p:cNvSpPr/>
          <p:nvPr/>
        </p:nvSpPr>
        <p:spPr>
          <a:xfrm>
            <a:off x="609599" y="6263491"/>
            <a:ext cx="10080000" cy="461665"/>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r>
              <a:rPr lang="zh-CN" altLang="en-US" sz="1200" b="1" dirty="0" smtClean="0"/>
              <a:t>基础设施服务商：</a:t>
            </a:r>
            <a:r>
              <a:rPr lang="zh-CN" altLang="en-US" sz="1200" dirty="0" smtClean="0"/>
              <a:t>为供应链金融发展需要配套的基础设施提供服务，这些企业链接资金提供方，供应链金融服务方，融资对象，为整个供应链金融生态圈提供基础服务。如：华为、思科、中兴等硬件提供商，移动、联调、电信等网络提供商，域名提供商、空间提供商等等。</a:t>
            </a:r>
            <a:endParaRPr lang="zh-CN" altLang="en-US" sz="1200"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p:cNvSpPr/>
          <p:nvPr/>
        </p:nvSpPr>
        <p:spPr>
          <a:xfrm>
            <a:off x="102497" y="293342"/>
            <a:ext cx="5326030" cy="523220"/>
          </a:xfrm>
          <a:prstGeom prst="rect">
            <a:avLst/>
          </a:prstGeom>
        </p:spPr>
        <p:txBody>
          <a:bodyPr wrap="square" lIns="91440" tIns="45720" rIns="91440" bIns="45720">
            <a:spAutoFit/>
          </a:bodyPr>
          <a:lstStyle/>
          <a:p>
            <a:r>
              <a:rPr lang="zh-CN" altLang="en-US" sz="2800" b="1" dirty="0" smtClean="0">
                <a:solidFill>
                  <a:schemeClr val="bg1"/>
                </a:solidFill>
                <a:latin typeface="黑体" pitchFamily="2" charset="-122"/>
                <a:ea typeface="黑体" pitchFamily="2" charset="-122"/>
              </a:rPr>
              <a:t>供应链金融与传统业务的区别</a:t>
            </a:r>
            <a:endParaRPr lang="zh-CN" altLang="en-US" sz="2800" b="1" dirty="0">
              <a:solidFill>
                <a:schemeClr val="bg1"/>
              </a:solidFill>
              <a:latin typeface="黑体" pitchFamily="2" charset="-122"/>
              <a:ea typeface="黑体" pitchFamily="2" charset="-122"/>
            </a:endParaRPr>
          </a:p>
        </p:txBody>
      </p:sp>
      <p:cxnSp>
        <p:nvCxnSpPr>
          <p:cNvPr id="71" name="直接连接符 70"/>
          <p:cNvCxnSpPr/>
          <p:nvPr/>
        </p:nvCxnSpPr>
        <p:spPr bwMode="auto">
          <a:xfrm flipV="1">
            <a:off x="707862" y="3553428"/>
            <a:ext cx="10207065" cy="19588"/>
          </a:xfrm>
          <a:prstGeom prst="line">
            <a:avLst/>
          </a:prstGeom>
          <a:solidFill>
            <a:schemeClr val="accent1"/>
          </a:solidFill>
          <a:ln w="9525" cap="flat" cmpd="sng" algn="ctr">
            <a:solidFill>
              <a:srgbClr val="00B050"/>
            </a:solidFill>
            <a:prstDash val="solid"/>
            <a:round/>
            <a:headEnd type="none" w="med" len="med"/>
            <a:tailEnd type="none" w="med" len="med"/>
          </a:ln>
          <a:effectLst/>
        </p:spPr>
      </p:cxnSp>
      <p:graphicFrame>
        <p:nvGraphicFramePr>
          <p:cNvPr id="72" name="图示 71"/>
          <p:cNvGraphicFramePr/>
          <p:nvPr/>
        </p:nvGraphicFramePr>
        <p:xfrm>
          <a:off x="574446" y="1052736"/>
          <a:ext cx="1284528" cy="237626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73" name="图示 72"/>
          <p:cNvGraphicFramePr/>
          <p:nvPr/>
        </p:nvGraphicFramePr>
        <p:xfrm>
          <a:off x="562830" y="3717032"/>
          <a:ext cx="1284528" cy="2376264"/>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pSp>
        <p:nvGrpSpPr>
          <p:cNvPr id="74" name="组合 73"/>
          <p:cNvGrpSpPr/>
          <p:nvPr/>
        </p:nvGrpSpPr>
        <p:grpSpPr>
          <a:xfrm>
            <a:off x="2867086" y="3717032"/>
            <a:ext cx="1080120" cy="792088"/>
            <a:chOff x="3347864" y="1052736"/>
            <a:chExt cx="1080120" cy="1078556"/>
          </a:xfrm>
        </p:grpSpPr>
        <p:pic>
          <p:nvPicPr>
            <p:cNvPr id="75" name="Picture 2" descr="MCj00790720000[1]"/>
            <p:cNvPicPr>
              <a:picLocks noChangeAspect="1" noChangeArrowheads="1"/>
            </p:cNvPicPr>
            <p:nvPr/>
          </p:nvPicPr>
          <p:blipFill>
            <a:blip r:embed="rId12" cstate="print"/>
            <a:srcRect/>
            <a:stretch>
              <a:fillRect/>
            </a:stretch>
          </p:blipFill>
          <p:spPr bwMode="auto">
            <a:xfrm flipH="1">
              <a:off x="3348484" y="1052736"/>
              <a:ext cx="1079500" cy="860425"/>
            </a:xfrm>
            <a:prstGeom prst="rect">
              <a:avLst/>
            </a:prstGeom>
            <a:noFill/>
          </p:spPr>
        </p:pic>
        <p:sp>
          <p:nvSpPr>
            <p:cNvPr id="76" name="TextBox 75"/>
            <p:cNvSpPr txBox="1"/>
            <p:nvPr/>
          </p:nvSpPr>
          <p:spPr>
            <a:xfrm>
              <a:off x="3347864" y="1792738"/>
              <a:ext cx="1080120" cy="338554"/>
            </a:xfrm>
            <a:prstGeom prst="rect">
              <a:avLst/>
            </a:prstGeom>
            <a:noFill/>
          </p:spPr>
          <p:txBody>
            <a:bodyPr wrap="square" rtlCol="0">
              <a:spAutoFit/>
            </a:bodyPr>
            <a:lstStyle/>
            <a:p>
              <a:r>
                <a:rPr lang="zh-CN" altLang="en-US" sz="1600" b="0" dirty="0" smtClean="0">
                  <a:latin typeface="仿宋_GB2312" pitchFamily="49" charset="-122"/>
                  <a:ea typeface="仿宋_GB2312" pitchFamily="49" charset="-122"/>
                </a:rPr>
                <a:t>核心厂商</a:t>
              </a:r>
            </a:p>
          </p:txBody>
        </p:sp>
      </p:grpSp>
      <p:grpSp>
        <p:nvGrpSpPr>
          <p:cNvPr id="77" name="组合 76"/>
          <p:cNvGrpSpPr/>
          <p:nvPr/>
        </p:nvGrpSpPr>
        <p:grpSpPr>
          <a:xfrm>
            <a:off x="1426926" y="3751773"/>
            <a:ext cx="1152128" cy="778736"/>
            <a:chOff x="899592" y="1268760"/>
            <a:chExt cx="1296144" cy="831248"/>
          </a:xfrm>
        </p:grpSpPr>
        <p:graphicFrame>
          <p:nvGraphicFramePr>
            <p:cNvPr id="78" name="Object 4"/>
            <p:cNvGraphicFramePr>
              <a:graphicFrameLocks noChangeAspect="1"/>
            </p:cNvGraphicFramePr>
            <p:nvPr/>
          </p:nvGraphicFramePr>
          <p:xfrm>
            <a:off x="899592" y="1268760"/>
            <a:ext cx="1254778" cy="648072"/>
          </p:xfrm>
          <a:graphic>
            <a:graphicData uri="http://schemas.openxmlformats.org/presentationml/2006/ole">
              <p:oleObj spid="_x0000_s4099" name="图片" r:id="rId13" imgW="866437" imgH="447501" progId="StaticDib">
                <p:embed/>
              </p:oleObj>
            </a:graphicData>
          </a:graphic>
        </p:graphicFrame>
        <p:sp>
          <p:nvSpPr>
            <p:cNvPr id="79" name="TextBox 78"/>
            <p:cNvSpPr txBox="1"/>
            <p:nvPr/>
          </p:nvSpPr>
          <p:spPr>
            <a:xfrm>
              <a:off x="899592" y="1738624"/>
              <a:ext cx="1296144" cy="361384"/>
            </a:xfrm>
            <a:prstGeom prst="rect">
              <a:avLst/>
            </a:prstGeom>
            <a:noFill/>
          </p:spPr>
          <p:txBody>
            <a:bodyPr wrap="square" rtlCol="0">
              <a:spAutoFit/>
            </a:bodyPr>
            <a:lstStyle/>
            <a:p>
              <a:r>
                <a:rPr lang="zh-CN" altLang="en-US" sz="1600" dirty="0" smtClean="0">
                  <a:latin typeface="仿宋_GB2312" pitchFamily="49" charset="-122"/>
                  <a:ea typeface="仿宋_GB2312" pitchFamily="49" charset="-122"/>
                </a:rPr>
                <a:t>供应</a:t>
              </a:r>
              <a:r>
                <a:rPr lang="zh-CN" altLang="en-US" sz="1600" b="0" dirty="0" smtClean="0">
                  <a:latin typeface="仿宋_GB2312" pitchFamily="49" charset="-122"/>
                  <a:ea typeface="仿宋_GB2312" pitchFamily="49" charset="-122"/>
                </a:rPr>
                <a:t>商</a:t>
              </a:r>
            </a:p>
          </p:txBody>
        </p:sp>
      </p:grpSp>
      <p:grpSp>
        <p:nvGrpSpPr>
          <p:cNvPr id="80" name="组合 79"/>
          <p:cNvGrpSpPr/>
          <p:nvPr/>
        </p:nvGrpSpPr>
        <p:grpSpPr>
          <a:xfrm>
            <a:off x="4451262" y="3717032"/>
            <a:ext cx="1008112" cy="860159"/>
            <a:chOff x="5384662" y="1144464"/>
            <a:chExt cx="1296144" cy="1074959"/>
          </a:xfrm>
        </p:grpSpPr>
        <p:pic>
          <p:nvPicPr>
            <p:cNvPr id="81" name="Picture 6" descr="BD06662_"/>
            <p:cNvPicPr>
              <a:picLocks noChangeAspect="1" noChangeArrowheads="1"/>
            </p:cNvPicPr>
            <p:nvPr/>
          </p:nvPicPr>
          <p:blipFill>
            <a:blip r:embed="rId14" cstate="print"/>
            <a:srcRect/>
            <a:stretch>
              <a:fillRect/>
            </a:stretch>
          </p:blipFill>
          <p:spPr bwMode="auto">
            <a:xfrm>
              <a:off x="5487988" y="1144464"/>
              <a:ext cx="930275" cy="823912"/>
            </a:xfrm>
            <a:prstGeom prst="rect">
              <a:avLst/>
            </a:prstGeom>
            <a:noFill/>
            <a:ln w="9525">
              <a:noFill/>
              <a:miter lim="800000"/>
              <a:headEnd/>
              <a:tailEnd/>
            </a:ln>
          </p:spPr>
        </p:pic>
        <p:sp>
          <p:nvSpPr>
            <p:cNvPr id="82" name="TextBox 81"/>
            <p:cNvSpPr txBox="1"/>
            <p:nvPr/>
          </p:nvSpPr>
          <p:spPr>
            <a:xfrm>
              <a:off x="5384662" y="1796325"/>
              <a:ext cx="1296144" cy="423098"/>
            </a:xfrm>
            <a:prstGeom prst="rect">
              <a:avLst/>
            </a:prstGeom>
            <a:noFill/>
          </p:spPr>
          <p:txBody>
            <a:bodyPr wrap="square" rtlCol="0">
              <a:spAutoFit/>
            </a:bodyPr>
            <a:lstStyle/>
            <a:p>
              <a:r>
                <a:rPr lang="zh-CN" altLang="en-US" sz="1600" b="0" dirty="0" smtClean="0">
                  <a:latin typeface="仿宋_GB2312" pitchFamily="49" charset="-122"/>
                  <a:ea typeface="仿宋_GB2312" pitchFamily="49" charset="-122"/>
                </a:rPr>
                <a:t>经销商</a:t>
              </a:r>
            </a:p>
          </p:txBody>
        </p:sp>
      </p:grpSp>
      <p:grpSp>
        <p:nvGrpSpPr>
          <p:cNvPr id="83" name="Group 62"/>
          <p:cNvGrpSpPr>
            <a:grpSpLocks/>
          </p:cNvGrpSpPr>
          <p:nvPr/>
        </p:nvGrpSpPr>
        <p:grpSpPr bwMode="auto">
          <a:xfrm>
            <a:off x="3155118" y="5513459"/>
            <a:ext cx="648474" cy="887491"/>
            <a:chOff x="2701" y="2184"/>
            <a:chExt cx="530" cy="649"/>
          </a:xfrm>
        </p:grpSpPr>
        <p:sp>
          <p:nvSpPr>
            <p:cNvPr id="84" name="Text Box 55"/>
            <p:cNvSpPr txBox="1">
              <a:spLocks noChangeArrowheads="1"/>
            </p:cNvSpPr>
            <p:nvPr/>
          </p:nvSpPr>
          <p:spPr bwMode="auto">
            <a:xfrm>
              <a:off x="2744" y="2596"/>
              <a:ext cx="487" cy="237"/>
            </a:xfrm>
            <a:prstGeom prst="rect">
              <a:avLst/>
            </a:prstGeom>
            <a:noFill/>
            <a:ln w="9525">
              <a:noFill/>
              <a:miter lim="800000"/>
              <a:headEnd/>
              <a:tailEnd/>
            </a:ln>
          </p:spPr>
          <p:txBody>
            <a:bodyPr wrap="none" lIns="90000" tIns="46800" rIns="90000" bIns="46800" anchor="ctr">
              <a:spAutoFit/>
            </a:bodyPr>
            <a:lstStyle/>
            <a:p>
              <a:pPr>
                <a:lnSpc>
                  <a:spcPct val="93000"/>
                </a:lnSpc>
                <a:buClr>
                  <a:srgbClr val="000000"/>
                </a:buClr>
                <a:buSzPct val="100000"/>
                <a:buFont typeface="Arial"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US" sz="1600" b="0" dirty="0" smtClean="0">
                  <a:latin typeface="仿宋_GB2312" pitchFamily="49" charset="-122"/>
                  <a:ea typeface="仿宋_GB2312" pitchFamily="49" charset="-122"/>
                </a:rPr>
                <a:t>银</a:t>
              </a:r>
              <a:r>
                <a:rPr lang="zh-CN" altLang="en-GB" sz="1600" b="0" dirty="0" smtClean="0">
                  <a:latin typeface="仿宋_GB2312" pitchFamily="49" charset="-122"/>
                  <a:ea typeface="仿宋_GB2312" pitchFamily="49" charset="-122"/>
                </a:rPr>
                <a:t>行</a:t>
              </a:r>
            </a:p>
          </p:txBody>
        </p:sp>
        <p:pic>
          <p:nvPicPr>
            <p:cNvPr id="85" name="Picture 57" descr="bank"/>
            <p:cNvPicPr>
              <a:picLocks noChangeAspect="1" noChangeArrowheads="1"/>
            </p:cNvPicPr>
            <p:nvPr/>
          </p:nvPicPr>
          <p:blipFill>
            <a:blip r:embed="rId15" cstate="print"/>
            <a:srcRect/>
            <a:stretch>
              <a:fillRect/>
            </a:stretch>
          </p:blipFill>
          <p:spPr bwMode="auto">
            <a:xfrm>
              <a:off x="2701" y="2184"/>
              <a:ext cx="520" cy="503"/>
            </a:xfrm>
            <a:prstGeom prst="rect">
              <a:avLst/>
            </a:prstGeom>
            <a:noFill/>
            <a:ln w="9525">
              <a:noFill/>
              <a:miter lim="800000"/>
              <a:headEnd/>
              <a:tailEnd/>
            </a:ln>
          </p:spPr>
        </p:pic>
      </p:grpSp>
      <p:cxnSp>
        <p:nvCxnSpPr>
          <p:cNvPr id="86" name="直接箭头连接符 85"/>
          <p:cNvCxnSpPr/>
          <p:nvPr/>
        </p:nvCxnSpPr>
        <p:spPr bwMode="auto">
          <a:xfrm flipH="1" flipV="1">
            <a:off x="2002990" y="4509120"/>
            <a:ext cx="1152128" cy="919984"/>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87" name="直接箭头连接符 86"/>
          <p:cNvCxnSpPr/>
          <p:nvPr/>
        </p:nvCxnSpPr>
        <p:spPr bwMode="auto">
          <a:xfrm flipV="1">
            <a:off x="3791357" y="4577191"/>
            <a:ext cx="1163961" cy="851913"/>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88" name="直接箭头连接符 87"/>
          <p:cNvCxnSpPr/>
          <p:nvPr/>
        </p:nvCxnSpPr>
        <p:spPr bwMode="auto">
          <a:xfrm flipV="1">
            <a:off x="2435038" y="4005063"/>
            <a:ext cx="648072" cy="1"/>
          </a:xfrm>
          <a:prstGeom prst="straightConnector1">
            <a:avLst/>
          </a:prstGeom>
          <a:solidFill>
            <a:schemeClr val="accent1"/>
          </a:solidFill>
          <a:ln w="19050" cap="flat" cmpd="sng" algn="ctr">
            <a:solidFill>
              <a:srgbClr val="0070C0"/>
            </a:solidFill>
            <a:prstDash val="solid"/>
            <a:round/>
            <a:headEnd type="none" w="med" len="med"/>
            <a:tailEnd type="arrow"/>
          </a:ln>
          <a:effectLst/>
        </p:spPr>
      </p:cxnSp>
      <p:cxnSp>
        <p:nvCxnSpPr>
          <p:cNvPr id="89" name="直接箭头连接符 88"/>
          <p:cNvCxnSpPr/>
          <p:nvPr/>
        </p:nvCxnSpPr>
        <p:spPr bwMode="auto">
          <a:xfrm flipV="1">
            <a:off x="3947206" y="4005063"/>
            <a:ext cx="648072" cy="1"/>
          </a:xfrm>
          <a:prstGeom prst="straightConnector1">
            <a:avLst/>
          </a:prstGeom>
          <a:solidFill>
            <a:schemeClr val="accent1"/>
          </a:solidFill>
          <a:ln w="19050" cap="flat" cmpd="sng" algn="ctr">
            <a:solidFill>
              <a:srgbClr val="0070C0"/>
            </a:solidFill>
            <a:prstDash val="solid"/>
            <a:round/>
            <a:headEnd type="none" w="med" len="med"/>
            <a:tailEnd type="arrow"/>
          </a:ln>
          <a:effectLst/>
        </p:spPr>
      </p:cxnSp>
      <p:cxnSp>
        <p:nvCxnSpPr>
          <p:cNvPr id="90" name="直接箭头连接符 89"/>
          <p:cNvCxnSpPr/>
          <p:nvPr/>
        </p:nvCxnSpPr>
        <p:spPr bwMode="auto">
          <a:xfrm flipH="1">
            <a:off x="3875198" y="4221088"/>
            <a:ext cx="720080" cy="0"/>
          </a:xfrm>
          <a:prstGeom prst="straightConnector1">
            <a:avLst/>
          </a:prstGeom>
          <a:solidFill>
            <a:schemeClr val="accent1"/>
          </a:solidFill>
          <a:ln w="19050" cap="flat" cmpd="sng" algn="ctr">
            <a:solidFill>
              <a:srgbClr val="FF0000"/>
            </a:solidFill>
            <a:prstDash val="solid"/>
            <a:round/>
            <a:headEnd type="none" w="med" len="med"/>
            <a:tailEnd type="arrow"/>
          </a:ln>
          <a:effectLst/>
        </p:spPr>
      </p:cxnSp>
      <p:cxnSp>
        <p:nvCxnSpPr>
          <p:cNvPr id="91" name="直接箭头连接符 90"/>
          <p:cNvCxnSpPr/>
          <p:nvPr/>
        </p:nvCxnSpPr>
        <p:spPr bwMode="auto">
          <a:xfrm flipH="1">
            <a:off x="2363030" y="4221088"/>
            <a:ext cx="720080" cy="0"/>
          </a:xfrm>
          <a:prstGeom prst="straightConnector1">
            <a:avLst/>
          </a:prstGeom>
          <a:solidFill>
            <a:schemeClr val="accent1"/>
          </a:solidFill>
          <a:ln w="19050" cap="flat" cmpd="sng" algn="ctr">
            <a:solidFill>
              <a:srgbClr val="FF0000"/>
            </a:solidFill>
            <a:prstDash val="solid"/>
            <a:round/>
            <a:headEnd type="none" w="med" len="med"/>
            <a:tailEnd type="arrow"/>
          </a:ln>
          <a:effectLst/>
        </p:spPr>
      </p:cxnSp>
      <p:cxnSp>
        <p:nvCxnSpPr>
          <p:cNvPr id="92" name="直接箭头连接符 91"/>
          <p:cNvCxnSpPr/>
          <p:nvPr/>
        </p:nvCxnSpPr>
        <p:spPr bwMode="auto">
          <a:xfrm>
            <a:off x="3443150" y="4509120"/>
            <a:ext cx="0" cy="936104"/>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93" name="TextBox 92"/>
          <p:cNvSpPr txBox="1"/>
          <p:nvPr/>
        </p:nvSpPr>
        <p:spPr>
          <a:xfrm>
            <a:off x="3403080" y="4509120"/>
            <a:ext cx="400110" cy="864096"/>
          </a:xfrm>
          <a:prstGeom prst="rect">
            <a:avLst/>
          </a:prstGeom>
          <a:noFill/>
        </p:spPr>
        <p:txBody>
          <a:bodyPr vert="eaVert" wrap="square" rtlCol="0">
            <a:spAutoFit/>
          </a:bodyPr>
          <a:lstStyle/>
          <a:p>
            <a:r>
              <a:rPr lang="zh-CN" altLang="en-US" sz="1400" b="0" dirty="0" smtClean="0">
                <a:effectLst/>
                <a:latin typeface="仿宋_GB2312" pitchFamily="49" charset="-122"/>
                <a:ea typeface="仿宋_GB2312" pitchFamily="49" charset="-122"/>
              </a:rPr>
              <a:t>交易信息</a:t>
            </a:r>
            <a:endParaRPr lang="zh-CN" altLang="en-US" sz="1400" b="0" dirty="0">
              <a:effectLst/>
              <a:latin typeface="仿宋_GB2312" pitchFamily="49" charset="-122"/>
              <a:ea typeface="仿宋_GB2312" pitchFamily="49" charset="-122"/>
            </a:endParaRPr>
          </a:p>
        </p:txBody>
      </p:sp>
      <p:sp>
        <p:nvSpPr>
          <p:cNvPr id="94" name="TextBox 93"/>
          <p:cNvSpPr txBox="1"/>
          <p:nvPr/>
        </p:nvSpPr>
        <p:spPr>
          <a:xfrm rot="3346160">
            <a:off x="4419287" y="4622360"/>
            <a:ext cx="430887" cy="1019222"/>
          </a:xfrm>
          <a:prstGeom prst="rect">
            <a:avLst/>
          </a:prstGeom>
          <a:noFill/>
        </p:spPr>
        <p:txBody>
          <a:bodyPr vert="eaVert" wrap="square" rtlCol="0">
            <a:spAutoFit/>
          </a:bodyPr>
          <a:lstStyle/>
          <a:p>
            <a:r>
              <a:rPr lang="zh-CN" altLang="en-US" sz="1600" dirty="0" smtClean="0">
                <a:effectLst/>
                <a:latin typeface="仿宋_GB2312" pitchFamily="49" charset="-122"/>
                <a:ea typeface="仿宋_GB2312" pitchFamily="49" charset="-122"/>
              </a:rPr>
              <a:t>融资发放</a:t>
            </a:r>
            <a:endParaRPr lang="zh-CN" altLang="en-US" sz="1600" dirty="0">
              <a:effectLst/>
              <a:latin typeface="仿宋_GB2312" pitchFamily="49" charset="-122"/>
              <a:ea typeface="仿宋_GB2312" pitchFamily="49" charset="-122"/>
            </a:endParaRPr>
          </a:p>
        </p:txBody>
      </p:sp>
      <p:sp>
        <p:nvSpPr>
          <p:cNvPr id="95" name="TextBox 94"/>
          <p:cNvSpPr txBox="1"/>
          <p:nvPr/>
        </p:nvSpPr>
        <p:spPr>
          <a:xfrm rot="18455908">
            <a:off x="2427001" y="4625149"/>
            <a:ext cx="430887" cy="1019222"/>
          </a:xfrm>
          <a:prstGeom prst="rect">
            <a:avLst/>
          </a:prstGeom>
          <a:noFill/>
        </p:spPr>
        <p:txBody>
          <a:bodyPr vert="eaVert" wrap="square" rtlCol="0">
            <a:spAutoFit/>
          </a:bodyPr>
          <a:lstStyle/>
          <a:p>
            <a:r>
              <a:rPr lang="zh-CN" altLang="en-US" sz="1600" dirty="0" smtClean="0">
                <a:effectLst/>
                <a:latin typeface="仿宋_GB2312" pitchFamily="49" charset="-122"/>
                <a:ea typeface="仿宋_GB2312" pitchFamily="49" charset="-122"/>
              </a:rPr>
              <a:t>融资发放</a:t>
            </a:r>
            <a:endParaRPr lang="zh-CN" altLang="en-US" sz="1600" dirty="0">
              <a:effectLst/>
              <a:latin typeface="仿宋_GB2312" pitchFamily="49" charset="-122"/>
              <a:ea typeface="仿宋_GB2312" pitchFamily="49" charset="-122"/>
            </a:endParaRPr>
          </a:p>
        </p:txBody>
      </p:sp>
      <p:grpSp>
        <p:nvGrpSpPr>
          <p:cNvPr id="96" name="组合 95"/>
          <p:cNvGrpSpPr/>
          <p:nvPr/>
        </p:nvGrpSpPr>
        <p:grpSpPr>
          <a:xfrm>
            <a:off x="2939094" y="1034823"/>
            <a:ext cx="1080120" cy="882009"/>
            <a:chOff x="3347864" y="1052736"/>
            <a:chExt cx="1080120" cy="1200998"/>
          </a:xfrm>
        </p:grpSpPr>
        <p:pic>
          <p:nvPicPr>
            <p:cNvPr id="97" name="Picture 2" descr="MCj00790720000[1]"/>
            <p:cNvPicPr>
              <a:picLocks noChangeAspect="1" noChangeArrowheads="1"/>
            </p:cNvPicPr>
            <p:nvPr/>
          </p:nvPicPr>
          <p:blipFill>
            <a:blip r:embed="rId12" cstate="print"/>
            <a:srcRect/>
            <a:stretch>
              <a:fillRect/>
            </a:stretch>
          </p:blipFill>
          <p:spPr bwMode="auto">
            <a:xfrm flipH="1">
              <a:off x="3348484" y="1052736"/>
              <a:ext cx="1079500" cy="860425"/>
            </a:xfrm>
            <a:prstGeom prst="rect">
              <a:avLst/>
            </a:prstGeom>
            <a:noFill/>
          </p:spPr>
        </p:pic>
        <p:sp>
          <p:nvSpPr>
            <p:cNvPr id="98" name="TextBox 97"/>
            <p:cNvSpPr txBox="1"/>
            <p:nvPr/>
          </p:nvSpPr>
          <p:spPr>
            <a:xfrm>
              <a:off x="3347864" y="1792738"/>
              <a:ext cx="1080120" cy="460996"/>
            </a:xfrm>
            <a:prstGeom prst="rect">
              <a:avLst/>
            </a:prstGeom>
            <a:noFill/>
          </p:spPr>
          <p:txBody>
            <a:bodyPr wrap="square" rtlCol="0">
              <a:spAutoFit/>
            </a:bodyPr>
            <a:lstStyle/>
            <a:p>
              <a:r>
                <a:rPr lang="zh-CN" altLang="en-US" sz="1600" b="0" dirty="0" smtClean="0">
                  <a:latin typeface="仿宋_GB2312" pitchFamily="49" charset="-122"/>
                  <a:ea typeface="仿宋_GB2312" pitchFamily="49" charset="-122"/>
                </a:rPr>
                <a:t>借款企业</a:t>
              </a:r>
            </a:p>
          </p:txBody>
        </p:sp>
      </p:grpSp>
      <p:grpSp>
        <p:nvGrpSpPr>
          <p:cNvPr id="99" name="Group 62"/>
          <p:cNvGrpSpPr>
            <a:grpSpLocks/>
          </p:cNvGrpSpPr>
          <p:nvPr/>
        </p:nvGrpSpPr>
        <p:grpSpPr bwMode="auto">
          <a:xfrm>
            <a:off x="3154714" y="2469501"/>
            <a:ext cx="648474" cy="887491"/>
            <a:chOff x="2701" y="2184"/>
            <a:chExt cx="530" cy="649"/>
          </a:xfrm>
        </p:grpSpPr>
        <p:sp>
          <p:nvSpPr>
            <p:cNvPr id="100" name="Text Box 55"/>
            <p:cNvSpPr txBox="1">
              <a:spLocks noChangeArrowheads="1"/>
            </p:cNvSpPr>
            <p:nvPr/>
          </p:nvSpPr>
          <p:spPr bwMode="auto">
            <a:xfrm>
              <a:off x="2744" y="2596"/>
              <a:ext cx="487" cy="237"/>
            </a:xfrm>
            <a:prstGeom prst="rect">
              <a:avLst/>
            </a:prstGeom>
            <a:noFill/>
            <a:ln w="9525">
              <a:noFill/>
              <a:miter lim="800000"/>
              <a:headEnd/>
              <a:tailEnd/>
            </a:ln>
          </p:spPr>
          <p:txBody>
            <a:bodyPr wrap="none" lIns="90000" tIns="46800" rIns="90000" bIns="46800" anchor="ctr">
              <a:spAutoFit/>
            </a:bodyPr>
            <a:lstStyle/>
            <a:p>
              <a:pPr>
                <a:lnSpc>
                  <a:spcPct val="93000"/>
                </a:lnSpc>
                <a:buClr>
                  <a:srgbClr val="000000"/>
                </a:buClr>
                <a:buSzPct val="100000"/>
                <a:buFont typeface="Arial"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US" sz="1600" b="0" dirty="0" smtClean="0">
                  <a:latin typeface="仿宋_GB2312" pitchFamily="49" charset="-122"/>
                  <a:ea typeface="仿宋_GB2312" pitchFamily="49" charset="-122"/>
                </a:rPr>
                <a:t>银</a:t>
              </a:r>
              <a:r>
                <a:rPr lang="zh-CN" altLang="en-GB" sz="1600" b="0" dirty="0" smtClean="0">
                  <a:latin typeface="仿宋_GB2312" pitchFamily="49" charset="-122"/>
                  <a:ea typeface="仿宋_GB2312" pitchFamily="49" charset="-122"/>
                </a:rPr>
                <a:t>行</a:t>
              </a:r>
            </a:p>
          </p:txBody>
        </p:sp>
        <p:pic>
          <p:nvPicPr>
            <p:cNvPr id="101" name="Picture 57" descr="bank"/>
            <p:cNvPicPr>
              <a:picLocks noChangeAspect="1" noChangeArrowheads="1"/>
            </p:cNvPicPr>
            <p:nvPr/>
          </p:nvPicPr>
          <p:blipFill>
            <a:blip r:embed="rId15" cstate="print"/>
            <a:srcRect/>
            <a:stretch>
              <a:fillRect/>
            </a:stretch>
          </p:blipFill>
          <p:spPr bwMode="auto">
            <a:xfrm>
              <a:off x="2701" y="2184"/>
              <a:ext cx="520" cy="503"/>
            </a:xfrm>
            <a:prstGeom prst="rect">
              <a:avLst/>
            </a:prstGeom>
            <a:noFill/>
            <a:ln w="9525">
              <a:noFill/>
              <a:miter lim="800000"/>
              <a:headEnd/>
              <a:tailEnd/>
            </a:ln>
          </p:spPr>
        </p:pic>
      </p:grpSp>
      <p:cxnSp>
        <p:nvCxnSpPr>
          <p:cNvPr id="102" name="直接箭头连接符 101"/>
          <p:cNvCxnSpPr/>
          <p:nvPr/>
        </p:nvCxnSpPr>
        <p:spPr bwMode="auto">
          <a:xfrm flipV="1">
            <a:off x="3472834" y="1916832"/>
            <a:ext cx="6320" cy="552669"/>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103" name="TextBox 102"/>
          <p:cNvSpPr txBox="1"/>
          <p:nvPr/>
        </p:nvSpPr>
        <p:spPr>
          <a:xfrm>
            <a:off x="3475088" y="1844824"/>
            <a:ext cx="400110" cy="864096"/>
          </a:xfrm>
          <a:prstGeom prst="rect">
            <a:avLst/>
          </a:prstGeom>
          <a:noFill/>
        </p:spPr>
        <p:txBody>
          <a:bodyPr vert="eaVert" wrap="square" rtlCol="0">
            <a:spAutoFit/>
          </a:bodyPr>
          <a:lstStyle/>
          <a:p>
            <a:r>
              <a:rPr lang="zh-CN" altLang="en-US" sz="1400" b="0" dirty="0" smtClean="0">
                <a:effectLst/>
                <a:latin typeface="仿宋_GB2312" pitchFamily="49" charset="-122"/>
                <a:ea typeface="仿宋_GB2312" pitchFamily="49" charset="-122"/>
              </a:rPr>
              <a:t>融资发放</a:t>
            </a:r>
            <a:endParaRPr lang="zh-CN" altLang="en-US" sz="1400" b="0" dirty="0">
              <a:effectLst/>
              <a:latin typeface="仿宋_GB2312" pitchFamily="49" charset="-122"/>
              <a:ea typeface="仿宋_GB2312" pitchFamily="49" charset="-122"/>
            </a:endParaRPr>
          </a:p>
        </p:txBody>
      </p:sp>
      <p:sp>
        <p:nvSpPr>
          <p:cNvPr id="104" name="TextBox 103"/>
          <p:cNvSpPr txBox="1"/>
          <p:nvPr/>
        </p:nvSpPr>
        <p:spPr>
          <a:xfrm>
            <a:off x="5315357" y="1249511"/>
            <a:ext cx="6189878" cy="1569660"/>
          </a:xfrm>
          <a:prstGeom prst="rect">
            <a:avLst/>
          </a:prstGeom>
          <a:noFill/>
        </p:spPr>
        <p:txBody>
          <a:bodyPr wrap="square" rtlCol="0">
            <a:spAutoFit/>
          </a:bodyPr>
          <a:lstStyle/>
          <a:p>
            <a:pPr algn="l">
              <a:buFont typeface="Wingdings" pitchFamily="2" charset="2"/>
              <a:buChar char="Ø"/>
            </a:pPr>
            <a:r>
              <a:rPr lang="en-US" altLang="zh-CN" sz="1600" b="0" dirty="0" smtClean="0">
                <a:effectLst/>
                <a:latin typeface="仿宋_GB2312" pitchFamily="49" charset="-122"/>
                <a:ea typeface="仿宋_GB2312" pitchFamily="49" charset="-122"/>
              </a:rPr>
              <a:t> </a:t>
            </a:r>
            <a:r>
              <a:rPr lang="zh-CN" altLang="en-US" sz="1600" b="0" dirty="0" smtClean="0">
                <a:effectLst/>
                <a:latin typeface="仿宋_GB2312" pitchFamily="49" charset="-122"/>
                <a:ea typeface="仿宋_GB2312" pitchFamily="49" charset="-122"/>
              </a:rPr>
              <a:t>单一大型企业综合授信，中小企业很难获得信贷额度</a:t>
            </a:r>
            <a:endParaRPr lang="en-US" altLang="zh-CN" sz="1600" b="0" dirty="0" smtClean="0">
              <a:effectLst/>
              <a:latin typeface="仿宋_GB2312" pitchFamily="49" charset="-122"/>
              <a:ea typeface="仿宋_GB2312" pitchFamily="49" charset="-122"/>
            </a:endParaRPr>
          </a:p>
          <a:p>
            <a:pPr algn="l">
              <a:buFont typeface="Wingdings" pitchFamily="2" charset="2"/>
              <a:buChar char="Ø"/>
            </a:pPr>
            <a:r>
              <a:rPr lang="en-US" altLang="zh-CN" sz="1600" b="0" dirty="0" smtClean="0">
                <a:effectLst/>
                <a:latin typeface="仿宋_GB2312" pitchFamily="49" charset="-122"/>
                <a:ea typeface="仿宋_GB2312" pitchFamily="49" charset="-122"/>
              </a:rPr>
              <a:t> </a:t>
            </a:r>
            <a:r>
              <a:rPr lang="zh-CN" altLang="en-US" sz="1600" b="0" dirty="0" smtClean="0">
                <a:effectLst/>
                <a:latin typeface="仿宋_GB2312" pitchFamily="49" charset="-122"/>
                <a:ea typeface="仿宋_GB2312" pitchFamily="49" charset="-122"/>
              </a:rPr>
              <a:t>风险授信考虑单一企业综合财务、经营状况</a:t>
            </a:r>
            <a:endParaRPr lang="en-US" altLang="zh-CN" sz="1600" b="0" dirty="0" smtClean="0">
              <a:effectLst/>
              <a:latin typeface="仿宋_GB2312" pitchFamily="49" charset="-122"/>
              <a:ea typeface="仿宋_GB2312" pitchFamily="49" charset="-122"/>
            </a:endParaRPr>
          </a:p>
          <a:p>
            <a:pPr algn="l">
              <a:buFont typeface="Wingdings" pitchFamily="2" charset="2"/>
              <a:buChar char="Ø"/>
            </a:pPr>
            <a:r>
              <a:rPr lang="zh-CN" altLang="en-US" sz="1600" b="0" dirty="0" smtClean="0">
                <a:effectLst/>
                <a:latin typeface="仿宋_GB2312" pitchFamily="49" charset="-122"/>
                <a:ea typeface="仿宋_GB2312" pitchFamily="49" charset="-122"/>
              </a:rPr>
              <a:t> 单一简单的融资授信服务</a:t>
            </a:r>
            <a:endParaRPr lang="en-US" altLang="zh-CN" sz="1600" b="0" dirty="0" smtClean="0">
              <a:effectLst/>
              <a:latin typeface="仿宋_GB2312" pitchFamily="49" charset="-122"/>
              <a:ea typeface="仿宋_GB2312" pitchFamily="49" charset="-122"/>
            </a:endParaRPr>
          </a:p>
          <a:p>
            <a:pPr algn="l">
              <a:buFont typeface="Wingdings" pitchFamily="2" charset="2"/>
              <a:buChar char="Ø"/>
            </a:pPr>
            <a:r>
              <a:rPr lang="en-US" altLang="zh-CN" sz="1600" b="0" dirty="0" smtClean="0">
                <a:effectLst/>
                <a:latin typeface="仿宋_GB2312" pitchFamily="49" charset="-122"/>
                <a:ea typeface="仿宋_GB2312" pitchFamily="49" charset="-122"/>
              </a:rPr>
              <a:t> </a:t>
            </a:r>
            <a:r>
              <a:rPr lang="zh-CN" altLang="en-US" sz="1600" b="0" dirty="0" smtClean="0">
                <a:effectLst/>
                <a:latin typeface="仿宋_GB2312" pitchFamily="49" charset="-122"/>
                <a:ea typeface="仿宋_GB2312" pitchFamily="49" charset="-122"/>
              </a:rPr>
              <a:t>贷款发放很难监督款项使用情况</a:t>
            </a:r>
            <a:endParaRPr lang="en-US" altLang="zh-CN" sz="1600" b="0" dirty="0" smtClean="0">
              <a:effectLst/>
              <a:latin typeface="仿宋_GB2312" pitchFamily="49" charset="-122"/>
              <a:ea typeface="仿宋_GB2312" pitchFamily="49" charset="-122"/>
            </a:endParaRPr>
          </a:p>
          <a:p>
            <a:pPr algn="l">
              <a:buFont typeface="Wingdings" pitchFamily="2" charset="2"/>
              <a:buChar char="Ø"/>
            </a:pPr>
            <a:r>
              <a:rPr lang="en-US" altLang="zh-CN" sz="1600" b="0" dirty="0" smtClean="0">
                <a:effectLst/>
                <a:latin typeface="仿宋_GB2312" pitchFamily="49" charset="-122"/>
                <a:ea typeface="仿宋_GB2312" pitchFamily="49" charset="-122"/>
              </a:rPr>
              <a:t> </a:t>
            </a:r>
            <a:r>
              <a:rPr lang="zh-CN" altLang="en-US" sz="1600" b="0" dirty="0" smtClean="0">
                <a:effectLst/>
                <a:latin typeface="仿宋_GB2312" pitchFamily="49" charset="-122"/>
                <a:ea typeface="仿宋_GB2312" pitchFamily="49" charset="-122"/>
              </a:rPr>
              <a:t>还款来源为企业综合营收</a:t>
            </a:r>
            <a:endParaRPr lang="en-US" altLang="zh-CN" sz="1600" b="0" dirty="0" smtClean="0">
              <a:effectLst/>
              <a:latin typeface="仿宋_GB2312" pitchFamily="49" charset="-122"/>
              <a:ea typeface="仿宋_GB2312" pitchFamily="49" charset="-122"/>
            </a:endParaRPr>
          </a:p>
          <a:p>
            <a:pPr algn="l">
              <a:buFont typeface="Wingdings" pitchFamily="2" charset="2"/>
              <a:buChar char="Ø"/>
            </a:pPr>
            <a:r>
              <a:rPr lang="en-US" altLang="zh-CN" sz="1600" b="0" dirty="0" smtClean="0">
                <a:effectLst/>
                <a:latin typeface="仿宋_GB2312" pitchFamily="49" charset="-122"/>
                <a:ea typeface="仿宋_GB2312" pitchFamily="49" charset="-122"/>
              </a:rPr>
              <a:t> </a:t>
            </a:r>
            <a:r>
              <a:rPr lang="zh-CN" altLang="en-US" sz="1600" b="0" dirty="0" smtClean="0">
                <a:effectLst/>
                <a:latin typeface="仿宋_GB2312" pitchFamily="49" charset="-122"/>
                <a:ea typeface="仿宋_GB2312" pitchFamily="49" charset="-122"/>
              </a:rPr>
              <a:t>收入：利息</a:t>
            </a:r>
            <a:endParaRPr lang="zh-CN" altLang="en-US" sz="1600" b="0" dirty="0">
              <a:effectLst/>
              <a:latin typeface="仿宋_GB2312" pitchFamily="49" charset="-122"/>
              <a:ea typeface="仿宋_GB2312" pitchFamily="49" charset="-122"/>
            </a:endParaRPr>
          </a:p>
        </p:txBody>
      </p:sp>
      <p:sp>
        <p:nvSpPr>
          <p:cNvPr id="105" name="TextBox 104"/>
          <p:cNvSpPr txBox="1"/>
          <p:nvPr/>
        </p:nvSpPr>
        <p:spPr>
          <a:xfrm>
            <a:off x="5361658" y="3827666"/>
            <a:ext cx="6432946" cy="2062103"/>
          </a:xfrm>
          <a:prstGeom prst="rect">
            <a:avLst/>
          </a:prstGeom>
          <a:noFill/>
        </p:spPr>
        <p:txBody>
          <a:bodyPr wrap="square" rtlCol="0">
            <a:spAutoFit/>
          </a:bodyPr>
          <a:lstStyle/>
          <a:p>
            <a:pPr algn="l">
              <a:buFont typeface="Wingdings" pitchFamily="2" charset="2"/>
              <a:buChar char="Ø"/>
            </a:pPr>
            <a:r>
              <a:rPr lang="zh-CN" altLang="en-US" sz="1600" b="0" dirty="0" smtClean="0">
                <a:effectLst/>
                <a:latin typeface="仿宋_GB2312" pitchFamily="49" charset="-122"/>
                <a:ea typeface="仿宋_GB2312" pitchFamily="49" charset="-122"/>
              </a:rPr>
              <a:t> 面向与核心企业交易关联中小企业</a:t>
            </a:r>
            <a:endParaRPr lang="en-US" altLang="zh-CN" sz="1600" b="0" dirty="0" smtClean="0">
              <a:effectLst/>
              <a:latin typeface="仿宋_GB2312" pitchFamily="49" charset="-122"/>
              <a:ea typeface="仿宋_GB2312" pitchFamily="49" charset="-122"/>
            </a:endParaRPr>
          </a:p>
          <a:p>
            <a:pPr algn="l">
              <a:buFont typeface="Wingdings" pitchFamily="2" charset="2"/>
              <a:buChar char="Ø"/>
            </a:pPr>
            <a:r>
              <a:rPr lang="en-US" altLang="zh-CN" sz="1600" b="0" dirty="0" smtClean="0">
                <a:effectLst/>
                <a:latin typeface="仿宋_GB2312" pitchFamily="49" charset="-122"/>
                <a:ea typeface="仿宋_GB2312" pitchFamily="49" charset="-122"/>
              </a:rPr>
              <a:t> </a:t>
            </a:r>
            <a:r>
              <a:rPr lang="zh-CN" altLang="en-US" sz="1600" b="0" dirty="0" smtClean="0">
                <a:effectLst/>
                <a:latin typeface="仿宋_GB2312" pitchFamily="49" charset="-122"/>
                <a:ea typeface="仿宋_GB2312" pitchFamily="49" charset="-122"/>
              </a:rPr>
              <a:t>债项授信基于与关联核心企业的交易历史情况，核心企业承担交易信息确认及担保回购</a:t>
            </a:r>
            <a:endParaRPr lang="en-US" altLang="zh-CN" sz="1600" b="0" dirty="0" smtClean="0">
              <a:effectLst/>
              <a:latin typeface="仿宋_GB2312" pitchFamily="49" charset="-122"/>
              <a:ea typeface="仿宋_GB2312" pitchFamily="49" charset="-122"/>
            </a:endParaRPr>
          </a:p>
          <a:p>
            <a:pPr algn="l">
              <a:buFont typeface="Wingdings" pitchFamily="2" charset="2"/>
              <a:buChar char="Ø"/>
            </a:pPr>
            <a:r>
              <a:rPr lang="en-US" altLang="zh-CN" sz="1600" b="0" dirty="0" smtClean="0">
                <a:effectLst/>
                <a:latin typeface="仿宋_GB2312" pitchFamily="49" charset="-122"/>
                <a:ea typeface="仿宋_GB2312" pitchFamily="49" charset="-122"/>
              </a:rPr>
              <a:t> </a:t>
            </a:r>
            <a:r>
              <a:rPr lang="zh-CN" altLang="en-US" sz="1600" b="0" dirty="0" smtClean="0">
                <a:effectLst/>
                <a:latin typeface="仿宋_GB2312" pitchFamily="49" charset="-122"/>
                <a:ea typeface="仿宋_GB2312" pitchFamily="49" charset="-122"/>
              </a:rPr>
              <a:t>根据贸易交易情况，进行组合性全面金融服务</a:t>
            </a:r>
            <a:endParaRPr lang="en-US" altLang="zh-CN" sz="1600" b="0" dirty="0" smtClean="0">
              <a:effectLst/>
              <a:latin typeface="仿宋_GB2312" pitchFamily="49" charset="-122"/>
              <a:ea typeface="仿宋_GB2312" pitchFamily="49" charset="-122"/>
            </a:endParaRPr>
          </a:p>
          <a:p>
            <a:pPr algn="l">
              <a:buFont typeface="Wingdings" pitchFamily="2" charset="2"/>
              <a:buChar char="Ø"/>
            </a:pPr>
            <a:r>
              <a:rPr lang="en-US" altLang="zh-CN" sz="1600" b="0" dirty="0" smtClean="0">
                <a:effectLst/>
                <a:latin typeface="仿宋_GB2312" pitchFamily="49" charset="-122"/>
                <a:ea typeface="仿宋_GB2312" pitchFamily="49" charset="-122"/>
              </a:rPr>
              <a:t> </a:t>
            </a:r>
            <a:r>
              <a:rPr lang="zh-CN" altLang="en-US" sz="1600" b="0" dirty="0" smtClean="0">
                <a:effectLst/>
                <a:latin typeface="仿宋_GB2312" pitchFamily="49" charset="-122"/>
                <a:ea typeface="仿宋_GB2312" pitchFamily="49" charset="-122"/>
              </a:rPr>
              <a:t>还款来源自偿性，基于贸易项下的销售回款</a:t>
            </a:r>
            <a:endParaRPr lang="en-US" altLang="zh-CN" sz="1600" b="0" dirty="0" smtClean="0">
              <a:effectLst/>
              <a:latin typeface="仿宋_GB2312" pitchFamily="49" charset="-122"/>
              <a:ea typeface="仿宋_GB2312" pitchFamily="49" charset="-122"/>
            </a:endParaRPr>
          </a:p>
          <a:p>
            <a:pPr algn="l">
              <a:buFont typeface="Wingdings" pitchFamily="2" charset="2"/>
              <a:buChar char="Ø"/>
            </a:pPr>
            <a:r>
              <a:rPr lang="en-US" altLang="zh-CN" sz="1600" b="0" dirty="0" smtClean="0">
                <a:effectLst/>
                <a:latin typeface="仿宋_GB2312" pitchFamily="49" charset="-122"/>
                <a:ea typeface="仿宋_GB2312" pitchFamily="49" charset="-122"/>
              </a:rPr>
              <a:t> </a:t>
            </a:r>
            <a:r>
              <a:rPr lang="zh-CN" altLang="en-US" sz="1600" b="0" dirty="0" smtClean="0">
                <a:effectLst/>
                <a:latin typeface="仿宋_GB2312" pitchFamily="49" charset="-122"/>
                <a:ea typeface="仿宋_GB2312" pitchFamily="49" charset="-122"/>
              </a:rPr>
              <a:t>融资发放定向支付，监控单笔发放项下交易的物流、资金流信息、信息流信息</a:t>
            </a:r>
            <a:endParaRPr lang="en-US" altLang="zh-CN" sz="1600" b="0" dirty="0" smtClean="0">
              <a:effectLst/>
              <a:latin typeface="仿宋_GB2312" pitchFamily="49" charset="-122"/>
              <a:ea typeface="仿宋_GB2312" pitchFamily="49" charset="-122"/>
            </a:endParaRPr>
          </a:p>
          <a:p>
            <a:pPr algn="l">
              <a:buFont typeface="Wingdings" pitchFamily="2" charset="2"/>
              <a:buChar char="Ø"/>
            </a:pPr>
            <a:r>
              <a:rPr lang="en-US" altLang="zh-CN" sz="1600" b="0" dirty="0" smtClean="0">
                <a:effectLst/>
                <a:latin typeface="仿宋_GB2312" pitchFamily="49" charset="-122"/>
                <a:ea typeface="仿宋_GB2312" pitchFamily="49" charset="-122"/>
              </a:rPr>
              <a:t> </a:t>
            </a:r>
            <a:r>
              <a:rPr lang="zh-CN" altLang="en-US" sz="1600" b="0" dirty="0" smtClean="0">
                <a:effectLst/>
                <a:latin typeface="仿宋_GB2312" pitchFamily="49" charset="-122"/>
                <a:ea typeface="仿宋_GB2312" pitchFamily="49" charset="-122"/>
              </a:rPr>
              <a:t>收入：利息</a:t>
            </a:r>
            <a:r>
              <a:rPr lang="en-US" altLang="zh-CN" sz="1600" b="0" dirty="0" smtClean="0">
                <a:effectLst/>
                <a:latin typeface="仿宋_GB2312" pitchFamily="49" charset="-122"/>
                <a:ea typeface="仿宋_GB2312" pitchFamily="49" charset="-122"/>
              </a:rPr>
              <a:t>+</a:t>
            </a:r>
            <a:r>
              <a:rPr lang="zh-CN" altLang="en-US" sz="1600" b="0" dirty="0" smtClean="0">
                <a:effectLst/>
                <a:latin typeface="仿宋_GB2312" pitchFamily="49" charset="-122"/>
                <a:ea typeface="仿宋_GB2312" pitchFamily="49" charset="-122"/>
              </a:rPr>
              <a:t>费用</a:t>
            </a:r>
            <a:endParaRPr lang="zh-CN" altLang="en-US" sz="1600" b="0" dirty="0">
              <a:effectLst/>
              <a:latin typeface="仿宋_GB2312" pitchFamily="49" charset="-122"/>
              <a:ea typeface="仿宋_GB2312" pitchFamily="49" charset="-122"/>
            </a:endParaRPr>
          </a:p>
        </p:txBody>
      </p:sp>
    </p:spTree>
    <p:extLst>
      <p:ext uri="{BB962C8B-B14F-4D97-AF65-F5344CB8AC3E}">
        <p14:creationId xmlns:p14="http://schemas.microsoft.com/office/powerpoint/2010/main" xmlns="" val="1454658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1+#ppt_w/2"/>
                                          </p:val>
                                        </p:tav>
                                        <p:tav tm="100000">
                                          <p:val>
                                            <p:strVal val="#ppt_x"/>
                                          </p:val>
                                        </p:tav>
                                      </p:tavLst>
                                    </p:anim>
                                    <p:anim calcmode="lin" valueType="num">
                                      <p:cBhvr additive="base">
                                        <p:cTn id="8" dur="500" fill="hold"/>
                                        <p:tgtEl>
                                          <p:spTgt spid="2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4B1B0860-3CE7-4EC1-80B2-E4FAEF86BBEB}" type="slidenum">
              <a:rPr lang="zh-CN" altLang="en-US" smtClean="0"/>
              <a:pPr/>
              <a:t>70</a:t>
            </a:fld>
            <a:endParaRPr lang="zh-CN" altLang="en-US"/>
          </a:p>
        </p:txBody>
      </p:sp>
      <p:sp>
        <p:nvSpPr>
          <p:cNvPr id="5" name="标题 4"/>
          <p:cNvSpPr>
            <a:spLocks noGrp="1"/>
          </p:cNvSpPr>
          <p:nvPr>
            <p:ph type="title"/>
          </p:nvPr>
        </p:nvSpPr>
        <p:spPr>
          <a:xfrm>
            <a:off x="47625" y="152400"/>
            <a:ext cx="8748000" cy="647699"/>
          </a:xfrm>
        </p:spPr>
        <p:txBody>
          <a:bodyPr/>
          <a:lstStyle/>
          <a:p>
            <a:r>
              <a:rPr lang="zh-CN" altLang="en-US" b="1" dirty="0" smtClean="0">
                <a:latin typeface="+mn-ea"/>
              </a:rPr>
              <a:t>供应链金融</a:t>
            </a:r>
            <a:r>
              <a:rPr lang="en-US" altLang="zh-CN" b="1" dirty="0" smtClean="0">
                <a:latin typeface="+mn-ea"/>
              </a:rPr>
              <a:t>-</a:t>
            </a:r>
            <a:r>
              <a:rPr lang="zh-CN" altLang="en-US" b="1" dirty="0" smtClean="0">
                <a:latin typeface="+mn-ea"/>
              </a:rPr>
              <a:t>服务主体类型分布</a:t>
            </a:r>
            <a:endParaRPr lang="zh-CN" altLang="en-US" dirty="0"/>
          </a:p>
        </p:txBody>
      </p:sp>
      <p:pic>
        <p:nvPicPr>
          <p:cNvPr id="123906" name="Picture 2"/>
          <p:cNvPicPr>
            <a:picLocks noChangeAspect="1" noChangeArrowheads="1"/>
          </p:cNvPicPr>
          <p:nvPr/>
        </p:nvPicPr>
        <p:blipFill>
          <a:blip r:embed="rId3"/>
          <a:srcRect/>
          <a:stretch>
            <a:fillRect/>
          </a:stretch>
        </p:blipFill>
        <p:spPr bwMode="auto">
          <a:xfrm>
            <a:off x="623888" y="1176338"/>
            <a:ext cx="3876675" cy="4752975"/>
          </a:xfrm>
          <a:prstGeom prst="rect">
            <a:avLst/>
          </a:prstGeom>
          <a:noFill/>
          <a:ln w="9525">
            <a:noFill/>
            <a:miter lim="800000"/>
            <a:headEnd/>
            <a:tailEnd/>
          </a:ln>
          <a:effectLst/>
        </p:spPr>
      </p:pic>
      <p:sp>
        <p:nvSpPr>
          <p:cNvPr id="29" name="矩形 28"/>
          <p:cNvSpPr/>
          <p:nvPr/>
        </p:nvSpPr>
        <p:spPr>
          <a:xfrm>
            <a:off x="5162550" y="1978789"/>
            <a:ext cx="6096000" cy="830997"/>
          </a:xfrm>
          <a:prstGeom prst="rect">
            <a:avLst/>
          </a:prstGeom>
        </p:spPr>
        <p:style>
          <a:lnRef idx="1">
            <a:schemeClr val="accent3"/>
          </a:lnRef>
          <a:fillRef idx="3">
            <a:schemeClr val="accent3"/>
          </a:fillRef>
          <a:effectRef idx="2">
            <a:schemeClr val="accent3"/>
          </a:effectRef>
          <a:fontRef idx="minor">
            <a:schemeClr val="lt1"/>
          </a:fontRef>
        </p:style>
        <p:txBody>
          <a:bodyPr>
            <a:spAutoFit/>
          </a:bodyPr>
          <a:lstStyle/>
          <a:p>
            <a:r>
              <a:rPr lang="en-US" altLang="zh-CN" sz="1200" b="1" dirty="0" smtClean="0">
                <a:solidFill>
                  <a:schemeClr val="tx1"/>
                </a:solidFill>
              </a:rPr>
              <a:t>B2B</a:t>
            </a:r>
            <a:r>
              <a:rPr lang="zh-CN" altLang="en-US" sz="1200" b="1" dirty="0" smtClean="0">
                <a:solidFill>
                  <a:schemeClr val="tx1"/>
                </a:solidFill>
              </a:rPr>
              <a:t>平台：</a:t>
            </a:r>
            <a:r>
              <a:rPr lang="zh-CN" altLang="en-US" sz="1200" dirty="0" smtClean="0">
                <a:solidFill>
                  <a:schemeClr val="tx1"/>
                </a:solidFill>
              </a:rPr>
              <a:t>通过构建生态圈将供应链金融的各方主体吸引过来，包括资金供应方，担保机构，保险公司，仓储公司，物流公司等等。通过平台的交易，服务，物流，风控等来保障，帮助资产方客户得到相对便宜的资金，帮助资金方更全面更精准地控制风险，相比较而言</a:t>
            </a:r>
            <a:r>
              <a:rPr lang="en-US" altLang="zh-CN" sz="1200" dirty="0" smtClean="0">
                <a:solidFill>
                  <a:schemeClr val="tx1"/>
                </a:solidFill>
              </a:rPr>
              <a:t>B2B</a:t>
            </a:r>
            <a:r>
              <a:rPr lang="zh-CN" altLang="en-US" sz="1200" dirty="0" smtClean="0">
                <a:solidFill>
                  <a:schemeClr val="tx1"/>
                </a:solidFill>
              </a:rPr>
              <a:t>平台比较容易做出规模。</a:t>
            </a:r>
            <a:endParaRPr lang="zh-CN" altLang="en-US" sz="1200" dirty="0">
              <a:solidFill>
                <a:schemeClr val="tx1"/>
              </a:solidFill>
            </a:endParaRPr>
          </a:p>
        </p:txBody>
      </p:sp>
      <p:sp>
        <p:nvSpPr>
          <p:cNvPr id="31" name="矩形 30"/>
          <p:cNvSpPr/>
          <p:nvPr/>
        </p:nvSpPr>
        <p:spPr>
          <a:xfrm>
            <a:off x="5162550" y="2916615"/>
            <a:ext cx="6096000" cy="1015663"/>
          </a:xfrm>
          <a:prstGeom prst="rect">
            <a:avLst/>
          </a:prstGeom>
        </p:spPr>
        <p:style>
          <a:lnRef idx="1">
            <a:schemeClr val="accent1"/>
          </a:lnRef>
          <a:fillRef idx="2">
            <a:schemeClr val="accent1"/>
          </a:fillRef>
          <a:effectRef idx="1">
            <a:schemeClr val="accent1"/>
          </a:effectRef>
          <a:fontRef idx="minor">
            <a:schemeClr val="dk1"/>
          </a:fontRef>
        </p:style>
        <p:txBody>
          <a:bodyPr>
            <a:spAutoFit/>
          </a:bodyPr>
          <a:lstStyle/>
          <a:p>
            <a:r>
              <a:rPr lang="zh-CN" altLang="en-US" sz="1200" b="1" dirty="0" smtClean="0"/>
              <a:t>金融科技公司：</a:t>
            </a:r>
            <a:r>
              <a:rPr lang="zh-CN" altLang="en-US" sz="1200" dirty="0" smtClean="0"/>
              <a:t>在金融科技日新月异的今天，数据金融公司大行其道，自有技术及研发能力使得金融科技公司能够搭建平台，连接前端多个融资需求平台，后方连接多层级的资金平台，融资需求平台大多是 核心企业，</a:t>
            </a:r>
            <a:r>
              <a:rPr lang="en-US" altLang="zh-CN" sz="1200" dirty="0" smtClean="0"/>
              <a:t>B2C</a:t>
            </a:r>
            <a:r>
              <a:rPr lang="zh-CN" altLang="en-US" sz="1200" dirty="0" smtClean="0"/>
              <a:t>平台，</a:t>
            </a:r>
            <a:r>
              <a:rPr lang="en-US" altLang="zh-CN" sz="1200" dirty="0" smtClean="0"/>
              <a:t>B2B</a:t>
            </a:r>
            <a:r>
              <a:rPr lang="zh-CN" altLang="en-US" sz="1200" dirty="0" smtClean="0"/>
              <a:t>平台，资金端涵盖了银行，保理，小贷，信托等等多层次金融提供方。金融科技公司则负责内外部数据归集、处理、传输、分析，协助风险识别与控制。比较典型代表企业包括京东金融、蚂蚁金服等。</a:t>
            </a:r>
            <a:endParaRPr lang="zh-CN" altLang="en-US" sz="1200" dirty="0"/>
          </a:p>
        </p:txBody>
      </p:sp>
      <p:sp>
        <p:nvSpPr>
          <p:cNvPr id="32" name="矩形 31"/>
          <p:cNvSpPr/>
          <p:nvPr/>
        </p:nvSpPr>
        <p:spPr>
          <a:xfrm>
            <a:off x="5219700" y="3992940"/>
            <a:ext cx="6096000" cy="830997"/>
          </a:xfrm>
          <a:prstGeom prst="rect">
            <a:avLst/>
          </a:prstGeom>
        </p:spPr>
        <p:style>
          <a:lnRef idx="1">
            <a:schemeClr val="accent3"/>
          </a:lnRef>
          <a:fillRef idx="3">
            <a:schemeClr val="accent3"/>
          </a:fillRef>
          <a:effectRef idx="2">
            <a:schemeClr val="accent3"/>
          </a:effectRef>
          <a:fontRef idx="minor">
            <a:schemeClr val="lt1"/>
          </a:fontRef>
        </p:style>
        <p:txBody>
          <a:bodyPr>
            <a:spAutoFit/>
          </a:bodyPr>
          <a:lstStyle/>
          <a:p>
            <a:r>
              <a:rPr lang="zh-CN" altLang="en-US" sz="1200" b="1" dirty="0" smtClean="0">
                <a:solidFill>
                  <a:schemeClr val="tx1"/>
                </a:solidFill>
              </a:rPr>
              <a:t>行业龙头企业：</a:t>
            </a:r>
            <a:r>
              <a:rPr lang="zh-CN" altLang="en-US" sz="1200" dirty="0" smtClean="0">
                <a:solidFill>
                  <a:schemeClr val="tx1"/>
                </a:solidFill>
              </a:rPr>
              <a:t>通过自有资金或依托产业联盟打造产业互联网与金融服务平台，通常优先满足 核心企业上下游的融资需求，再沿上下游向外延拓展。或者部分国有企业利用低成本融资渠道获得资金，然后对接规模稍大的项目，而这部分项目保理及小贷公司无法承接，从而形成了一个细分空间。</a:t>
            </a:r>
          </a:p>
        </p:txBody>
      </p:sp>
      <p:sp>
        <p:nvSpPr>
          <p:cNvPr id="33" name="矩形 32"/>
          <p:cNvSpPr/>
          <p:nvPr/>
        </p:nvSpPr>
        <p:spPr>
          <a:xfrm>
            <a:off x="5200650" y="4996666"/>
            <a:ext cx="6096000" cy="1200329"/>
          </a:xfrm>
          <a:prstGeom prst="rect">
            <a:avLst/>
          </a:prstGeom>
        </p:spPr>
        <p:style>
          <a:lnRef idx="1">
            <a:schemeClr val="accent1"/>
          </a:lnRef>
          <a:fillRef idx="2">
            <a:schemeClr val="accent1"/>
          </a:fillRef>
          <a:effectRef idx="1">
            <a:schemeClr val="accent1"/>
          </a:effectRef>
          <a:fontRef idx="minor">
            <a:schemeClr val="dk1"/>
          </a:fontRef>
        </p:style>
        <p:txBody>
          <a:bodyPr>
            <a:spAutoFit/>
          </a:bodyPr>
          <a:lstStyle/>
          <a:p>
            <a:r>
              <a:rPr lang="zh-CN" altLang="en-US" sz="1200" b="1" dirty="0" smtClean="0"/>
              <a:t>银行：</a:t>
            </a:r>
            <a:r>
              <a:rPr lang="zh-CN" altLang="en-US" sz="1200" dirty="0" smtClean="0"/>
              <a:t>在供应链金融领域有天然优势，如资金成本低、获客容易、管控资金等，但也有体制、风控、技术等方面的制约，而其他各类市场主体正在不断抢食供应链金融的蛋糕，银行在供应链金融领域显得有点“内忧外患”。但我们认为银行仍然是供应链金融领域不可或缺的主力，原因还是银行的资金成本优势，其他企业要想获得更高的杠杆，还得与银行合作；而银行要想实现真正基于供应链</a:t>
            </a:r>
            <a:r>
              <a:rPr lang="en-US" altLang="zh-CN" sz="1200" dirty="0" smtClean="0"/>
              <a:t>/</a:t>
            </a:r>
            <a:r>
              <a:rPr lang="zh-CN" altLang="en-US" sz="1200" dirty="0" smtClean="0"/>
              <a:t>产业链运营的金融服务，也必须依托其他企业深入产业内部。</a:t>
            </a:r>
            <a:endParaRPr lang="zh-CN" altLang="en-US" sz="1200" dirty="0"/>
          </a:p>
        </p:txBody>
      </p:sp>
      <p:sp>
        <p:nvSpPr>
          <p:cNvPr id="35" name="矩形 34"/>
          <p:cNvSpPr/>
          <p:nvPr/>
        </p:nvSpPr>
        <p:spPr>
          <a:xfrm>
            <a:off x="5181600" y="969139"/>
            <a:ext cx="6096000" cy="830997"/>
          </a:xfrm>
          <a:prstGeom prst="rect">
            <a:avLst/>
          </a:prstGeom>
        </p:spPr>
        <p:style>
          <a:lnRef idx="1">
            <a:schemeClr val="accent1"/>
          </a:lnRef>
          <a:fillRef idx="2">
            <a:schemeClr val="accent1"/>
          </a:fillRef>
          <a:effectRef idx="1">
            <a:schemeClr val="accent1"/>
          </a:effectRef>
          <a:fontRef idx="minor">
            <a:schemeClr val="dk1"/>
          </a:fontRef>
        </p:style>
        <p:txBody>
          <a:bodyPr>
            <a:spAutoFit/>
          </a:bodyPr>
          <a:lstStyle/>
          <a:p>
            <a:r>
              <a:rPr lang="zh-CN" altLang="en-US" sz="1200" b="1" dirty="0" smtClean="0"/>
              <a:t>供应链公司：</a:t>
            </a:r>
            <a:r>
              <a:rPr lang="zh-CN" altLang="en-US" sz="1200" dirty="0" smtClean="0"/>
              <a:t>传统供应链公司供应链金融业务逐步趋于稳定和饱和。供应链公司的融资领域包括出口退税融资、贷款融资，进口税融资几大类，最为常见的是出口退税人哦工资。服务商主要包括：供应链服务企业，对外贸易服务平台等。供应链公司融资服务逾期收益明显，回款稳定，退税融资等模式相对成熟，风险多为操作性风险。</a:t>
            </a:r>
            <a:endParaRPr lang="zh-CN" altLang="en-US" sz="1200" dirty="0"/>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4B1B0860-3CE7-4EC1-80B2-E4FAEF86BBEB}" type="slidenum">
              <a:rPr lang="zh-CN" altLang="en-US" smtClean="0"/>
              <a:pPr/>
              <a:t>71</a:t>
            </a:fld>
            <a:endParaRPr lang="zh-CN" altLang="en-US"/>
          </a:p>
        </p:txBody>
      </p:sp>
      <p:sp>
        <p:nvSpPr>
          <p:cNvPr id="5" name="标题 4"/>
          <p:cNvSpPr>
            <a:spLocks noGrp="1"/>
          </p:cNvSpPr>
          <p:nvPr>
            <p:ph type="title"/>
          </p:nvPr>
        </p:nvSpPr>
        <p:spPr>
          <a:xfrm>
            <a:off x="47625" y="152400"/>
            <a:ext cx="8748000" cy="647699"/>
          </a:xfrm>
        </p:spPr>
        <p:txBody>
          <a:bodyPr/>
          <a:lstStyle/>
          <a:p>
            <a:r>
              <a:rPr lang="zh-CN" altLang="en-US" b="1" dirty="0" smtClean="0">
                <a:latin typeface="+mn-ea"/>
              </a:rPr>
              <a:t>供应链金融</a:t>
            </a:r>
            <a:r>
              <a:rPr lang="en-US" altLang="zh-CN" b="1" dirty="0" smtClean="0">
                <a:latin typeface="+mn-ea"/>
              </a:rPr>
              <a:t>-</a:t>
            </a:r>
            <a:r>
              <a:rPr lang="zh-CN" altLang="en-US" b="1" dirty="0" smtClean="0">
                <a:latin typeface="+mn-ea"/>
              </a:rPr>
              <a:t>目标客户行业分布</a:t>
            </a:r>
            <a:endParaRPr lang="zh-CN" altLang="en-US" dirty="0"/>
          </a:p>
        </p:txBody>
      </p:sp>
      <p:sp>
        <p:nvSpPr>
          <p:cNvPr id="6" name="矩形 5"/>
          <p:cNvSpPr/>
          <p:nvPr/>
        </p:nvSpPr>
        <p:spPr>
          <a:xfrm>
            <a:off x="257175" y="1096298"/>
            <a:ext cx="5172075" cy="4062651"/>
          </a:xfrm>
          <a:prstGeom prst="rect">
            <a:avLst/>
          </a:prstGeom>
        </p:spPr>
        <p:txBody>
          <a:bodyPr wrap="square">
            <a:spAutoFit/>
          </a:bodyPr>
          <a:lstStyle/>
          <a:p>
            <a:r>
              <a:rPr lang="zh-CN" altLang="en-US" sz="1600" dirty="0" smtClean="0"/>
              <a:t/>
            </a:r>
            <a:br>
              <a:rPr lang="zh-CN" altLang="en-US" sz="1600" dirty="0" smtClean="0"/>
            </a:br>
            <a:r>
              <a:rPr lang="zh-CN" altLang="en-US" sz="1600" dirty="0" smtClean="0"/>
              <a:t>       我国供应链金融服务对象集中在：计算机通信、电力设备、汽车、化工、煤炭、钢铁、医药、有色金属业等应收账款累计较高的行业。</a:t>
            </a:r>
            <a:r>
              <a:rPr lang="en-US" altLang="zh-CN" sz="1600" dirty="0" smtClean="0"/>
              <a:t> </a:t>
            </a:r>
            <a:r>
              <a:rPr lang="zh-CN" altLang="en-US" sz="1600" dirty="0" smtClean="0"/>
              <a:t>未来供应链金融将作为加速企业活力的重要保障因素，在更为广泛的垂直领域深耕细作，在更多的商业场景得到应用。</a:t>
            </a:r>
          </a:p>
          <a:p>
            <a:endParaRPr lang="zh-CN" altLang="en-US" sz="1600" dirty="0" smtClean="0"/>
          </a:p>
          <a:p>
            <a:r>
              <a:rPr lang="zh-CN" altLang="en-US" sz="1600" dirty="0" smtClean="0"/>
              <a:t>       从</a:t>
            </a:r>
            <a:r>
              <a:rPr lang="en-US" altLang="zh-CN" sz="1600" dirty="0" smtClean="0"/>
              <a:t>2017</a:t>
            </a:r>
            <a:r>
              <a:rPr lang="zh-CN" altLang="en-US" sz="1600" dirty="0" smtClean="0"/>
              <a:t>年调研结果来看，涉足物流企业的供应链金融服务公司相对数量较多，其次为大宗商品（包括钢铁，有色及农产品等），第三位快消零售业，第四、第五是供应链金融的传统优势领域：汽车及电子电器。</a:t>
            </a:r>
            <a:endParaRPr lang="en-US" altLang="zh-CN" sz="1600" dirty="0" smtClean="0"/>
          </a:p>
          <a:p>
            <a:endParaRPr lang="en-US" altLang="zh-CN" sz="1600" dirty="0" smtClean="0"/>
          </a:p>
          <a:p>
            <a:r>
              <a:rPr lang="en-US" altLang="zh-CN" sz="1600" dirty="0" smtClean="0"/>
              <a:t>     </a:t>
            </a:r>
            <a:r>
              <a:rPr lang="zh-CN" altLang="en-US" sz="1600" dirty="0" smtClean="0"/>
              <a:t>从市场发展的角度来看，认为部分行业的供应链融资潜在需求尚未被挖掘，某些垂直领域可能存在较大机会。包括：物流行业、农业、零售业、化工行业、餐饮业等等</a:t>
            </a:r>
            <a:r>
              <a:rPr lang="zh-CN" altLang="en-US" dirty="0" smtClean="0"/>
              <a:t>。</a:t>
            </a:r>
            <a:endParaRPr lang="zh-CN" altLang="en-US" dirty="0"/>
          </a:p>
        </p:txBody>
      </p:sp>
      <p:pic>
        <p:nvPicPr>
          <p:cNvPr id="124931" name="Picture 3"/>
          <p:cNvPicPr>
            <a:picLocks noChangeAspect="1" noChangeArrowheads="1"/>
          </p:cNvPicPr>
          <p:nvPr/>
        </p:nvPicPr>
        <p:blipFill>
          <a:blip r:embed="rId3"/>
          <a:srcRect/>
          <a:stretch>
            <a:fillRect/>
          </a:stretch>
        </p:blipFill>
        <p:spPr bwMode="auto">
          <a:xfrm>
            <a:off x="5962650" y="1119188"/>
            <a:ext cx="5991225" cy="482917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4B1B0860-3CE7-4EC1-80B2-E4FAEF86BBEB}" type="slidenum">
              <a:rPr lang="zh-CN" altLang="en-US" smtClean="0"/>
              <a:pPr/>
              <a:t>72</a:t>
            </a:fld>
            <a:endParaRPr lang="zh-CN" altLang="en-US"/>
          </a:p>
        </p:txBody>
      </p:sp>
      <p:sp>
        <p:nvSpPr>
          <p:cNvPr id="5" name="标题 4"/>
          <p:cNvSpPr>
            <a:spLocks noGrp="1"/>
          </p:cNvSpPr>
          <p:nvPr>
            <p:ph type="title"/>
          </p:nvPr>
        </p:nvSpPr>
        <p:spPr>
          <a:xfrm>
            <a:off x="47625" y="152400"/>
            <a:ext cx="8748000" cy="647699"/>
          </a:xfrm>
        </p:spPr>
        <p:txBody>
          <a:bodyPr/>
          <a:lstStyle/>
          <a:p>
            <a:r>
              <a:rPr lang="zh-CN" altLang="en-US" b="1" dirty="0" smtClean="0">
                <a:latin typeface="+mn-ea"/>
              </a:rPr>
              <a:t>供应链金融</a:t>
            </a:r>
            <a:r>
              <a:rPr lang="en-US" altLang="zh-CN" b="1" dirty="0" smtClean="0">
                <a:latin typeface="+mn-ea"/>
              </a:rPr>
              <a:t>-</a:t>
            </a:r>
            <a:r>
              <a:rPr lang="zh-CN" altLang="en-US" b="1" dirty="0" smtClean="0">
                <a:latin typeface="+mn-ea"/>
              </a:rPr>
              <a:t>发展情况</a:t>
            </a:r>
            <a:endParaRPr lang="zh-CN" altLang="en-US" dirty="0"/>
          </a:p>
        </p:txBody>
      </p:sp>
      <p:sp>
        <p:nvSpPr>
          <p:cNvPr id="9" name="矩形 8"/>
          <p:cNvSpPr/>
          <p:nvPr/>
        </p:nvSpPr>
        <p:spPr>
          <a:xfrm>
            <a:off x="141516" y="1187812"/>
            <a:ext cx="12050484" cy="646331"/>
          </a:xfrm>
          <a:prstGeom prst="rect">
            <a:avLst/>
          </a:prstGeom>
        </p:spPr>
        <p:txBody>
          <a:bodyPr wrap="square">
            <a:spAutoFit/>
          </a:bodyPr>
          <a:lstStyle/>
          <a:p>
            <a:r>
              <a:rPr lang="zh-CN" altLang="en-US" b="1" dirty="0" smtClean="0"/>
              <a:t>     </a:t>
            </a:r>
            <a:r>
              <a:rPr lang="zh-CN" altLang="en-US" dirty="0" smtClean="0"/>
              <a:t>根据中国人民银行征信中心应收账款融资服务平台数据显示，截至</a:t>
            </a:r>
            <a:r>
              <a:rPr lang="en-US" altLang="zh-CN" dirty="0" smtClean="0"/>
              <a:t>2018</a:t>
            </a:r>
            <a:r>
              <a:rPr lang="zh-CN" altLang="en-US" dirty="0" smtClean="0"/>
              <a:t>年</a:t>
            </a:r>
            <a:r>
              <a:rPr lang="en-US" altLang="zh-CN" dirty="0" smtClean="0"/>
              <a:t>3</a:t>
            </a:r>
            <a:r>
              <a:rPr lang="zh-CN" altLang="en-US" dirty="0" smtClean="0"/>
              <a:t>月，累计促成小微企业应收账款融资</a:t>
            </a:r>
            <a:r>
              <a:rPr lang="en-US" altLang="zh-CN" dirty="0" smtClean="0"/>
              <a:t>6.7684</a:t>
            </a:r>
            <a:r>
              <a:rPr lang="zh-CN" altLang="en-US" dirty="0" smtClean="0"/>
              <a:t>万亿元，比</a:t>
            </a:r>
            <a:r>
              <a:rPr lang="en-US" altLang="zh-CN" dirty="0" smtClean="0"/>
              <a:t>2017</a:t>
            </a:r>
            <a:r>
              <a:rPr lang="zh-CN" altLang="en-US" dirty="0" smtClean="0"/>
              <a:t>年</a:t>
            </a:r>
            <a:r>
              <a:rPr lang="en-US" altLang="zh-CN" dirty="0" smtClean="0"/>
              <a:t>3</a:t>
            </a:r>
            <a:r>
              <a:rPr lang="zh-CN" altLang="en-US" dirty="0" smtClean="0"/>
              <a:t>月末的</a:t>
            </a:r>
            <a:r>
              <a:rPr lang="en-US" altLang="zh-CN" dirty="0" smtClean="0"/>
              <a:t>4.43</a:t>
            </a:r>
            <a:r>
              <a:rPr lang="zh-CN" altLang="en-US" dirty="0" smtClean="0"/>
              <a:t>万亿元同比增加</a:t>
            </a:r>
            <a:r>
              <a:rPr lang="en-US" altLang="zh-CN" dirty="0" smtClean="0"/>
              <a:t>52.78%</a:t>
            </a:r>
            <a:r>
              <a:rPr lang="zh-CN" altLang="en-US" dirty="0" smtClean="0"/>
              <a:t>。 </a:t>
            </a:r>
            <a:endParaRPr lang="zh-CN" altLang="en-US" dirty="0"/>
          </a:p>
        </p:txBody>
      </p:sp>
      <p:pic>
        <p:nvPicPr>
          <p:cNvPr id="12" name="Picture 2"/>
          <p:cNvPicPr>
            <a:picLocks noChangeAspect="1" noChangeArrowheads="1"/>
          </p:cNvPicPr>
          <p:nvPr/>
        </p:nvPicPr>
        <p:blipFill>
          <a:blip r:embed="rId3"/>
          <a:srcRect/>
          <a:stretch>
            <a:fillRect/>
          </a:stretch>
        </p:blipFill>
        <p:spPr bwMode="auto">
          <a:xfrm>
            <a:off x="1490652" y="1971675"/>
            <a:ext cx="8901123" cy="3351844"/>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4B1B0860-3CE7-4EC1-80B2-E4FAEF86BBEB}" type="slidenum">
              <a:rPr lang="zh-CN" altLang="en-US" smtClean="0"/>
              <a:pPr/>
              <a:t>73</a:t>
            </a:fld>
            <a:endParaRPr lang="zh-CN" altLang="en-US"/>
          </a:p>
        </p:txBody>
      </p:sp>
      <p:sp>
        <p:nvSpPr>
          <p:cNvPr id="5" name="标题 4"/>
          <p:cNvSpPr>
            <a:spLocks noGrp="1"/>
          </p:cNvSpPr>
          <p:nvPr>
            <p:ph type="title"/>
          </p:nvPr>
        </p:nvSpPr>
        <p:spPr>
          <a:xfrm>
            <a:off x="47625" y="152400"/>
            <a:ext cx="8748000" cy="647699"/>
          </a:xfrm>
        </p:spPr>
        <p:txBody>
          <a:bodyPr/>
          <a:lstStyle/>
          <a:p>
            <a:r>
              <a:rPr lang="zh-CN" altLang="en-US" b="1" dirty="0" smtClean="0">
                <a:latin typeface="+mn-ea"/>
              </a:rPr>
              <a:t>供应链金融</a:t>
            </a:r>
            <a:r>
              <a:rPr lang="en-US" altLang="zh-CN" b="1" dirty="0" smtClean="0">
                <a:latin typeface="+mn-ea"/>
              </a:rPr>
              <a:t>-</a:t>
            </a:r>
            <a:r>
              <a:rPr lang="zh-CN" altLang="en-US" b="1" dirty="0" smtClean="0">
                <a:latin typeface="+mn-ea"/>
              </a:rPr>
              <a:t>发展情况</a:t>
            </a:r>
            <a:endParaRPr lang="zh-CN" altLang="en-US" dirty="0"/>
          </a:p>
        </p:txBody>
      </p:sp>
      <p:sp>
        <p:nvSpPr>
          <p:cNvPr id="10" name="矩形 9">
            <a:extLst>
              <a:ext uri="{FF2B5EF4-FFF2-40B4-BE49-F238E27FC236}">
                <a16:creationId xmlns:a16="http://schemas.microsoft.com/office/drawing/2014/main" xmlns="" id="{AB22A679-1553-463A-9A4E-DE35208C376B}"/>
              </a:ext>
            </a:extLst>
          </p:cNvPr>
          <p:cNvSpPr/>
          <p:nvPr/>
        </p:nvSpPr>
        <p:spPr>
          <a:xfrm>
            <a:off x="0" y="1663478"/>
            <a:ext cx="11908970" cy="507831"/>
          </a:xfrm>
          <a:prstGeom prst="rect">
            <a:avLst/>
          </a:prstGeom>
        </p:spPr>
        <p:txBody>
          <a:bodyPr wrap="square">
            <a:spAutoFit/>
          </a:bodyPr>
          <a:lstStyle/>
          <a:p>
            <a:pPr algn="just">
              <a:lnSpc>
                <a:spcPct val="150000"/>
              </a:lnSpc>
            </a:pPr>
            <a:r>
              <a:rPr lang="zh-CN" altLang="en-US" dirty="0" smtClean="0"/>
              <a:t>    工业应收账款金额近一年来增速趋缓，截止</a:t>
            </a:r>
            <a:r>
              <a:rPr lang="en-US" altLang="zh-CN" dirty="0" smtClean="0"/>
              <a:t>2018</a:t>
            </a:r>
            <a:r>
              <a:rPr lang="zh-CN" altLang="en-US" dirty="0" smtClean="0"/>
              <a:t>年</a:t>
            </a:r>
            <a:r>
              <a:rPr lang="en-US" altLang="zh-CN" dirty="0" smtClean="0"/>
              <a:t>3</a:t>
            </a:r>
            <a:r>
              <a:rPr lang="zh-CN" altLang="en-US" dirty="0" smtClean="0"/>
              <a:t>月，工业企业应收账款净额为</a:t>
            </a:r>
            <a:r>
              <a:rPr lang="en-US" altLang="zh-CN" dirty="0" smtClean="0"/>
              <a:t>12.8</a:t>
            </a:r>
            <a:r>
              <a:rPr lang="zh-CN" altLang="en-US" dirty="0" smtClean="0"/>
              <a:t>万亿元，同比增长</a:t>
            </a:r>
            <a:r>
              <a:rPr lang="en-US" altLang="zh-CN" dirty="0" smtClean="0"/>
              <a:t>9.4%</a:t>
            </a:r>
            <a:r>
              <a:rPr lang="zh-CN" altLang="en-US" dirty="0" smtClean="0"/>
              <a:t>。</a:t>
            </a:r>
            <a:endParaRPr lang="en-US" altLang="zh-CN" dirty="0"/>
          </a:p>
        </p:txBody>
      </p:sp>
      <p:sp>
        <p:nvSpPr>
          <p:cNvPr id="8" name="矩形 7"/>
          <p:cNvSpPr/>
          <p:nvPr/>
        </p:nvSpPr>
        <p:spPr>
          <a:xfrm>
            <a:off x="68032" y="918399"/>
            <a:ext cx="11895368" cy="646331"/>
          </a:xfrm>
          <a:prstGeom prst="rect">
            <a:avLst/>
          </a:prstGeom>
        </p:spPr>
        <p:txBody>
          <a:bodyPr wrap="square">
            <a:spAutoFit/>
          </a:bodyPr>
          <a:lstStyle/>
          <a:p>
            <a:r>
              <a:rPr lang="zh-CN" altLang="en-US" dirty="0" smtClean="0"/>
              <a:t>      前瞻产业研究院发布的</a:t>
            </a:r>
            <a:r>
              <a:rPr lang="en-US" altLang="zh-CN" dirty="0" smtClean="0"/>
              <a:t>《2016―2021</a:t>
            </a:r>
            <a:r>
              <a:rPr lang="zh-CN" altLang="en-US" dirty="0" smtClean="0"/>
              <a:t>年中国互联网金融行业市场前瞻与投资战略规划分析报告</a:t>
            </a:r>
            <a:r>
              <a:rPr lang="en-US" altLang="zh-CN" dirty="0" smtClean="0"/>
              <a:t>》</a:t>
            </a:r>
            <a:r>
              <a:rPr lang="zh-CN" altLang="en-US" dirty="0" smtClean="0"/>
              <a:t>显示，当前我国供应链金融及应收账款融资市场规模已经超过</a:t>
            </a:r>
            <a:r>
              <a:rPr lang="en-US" altLang="zh-CN" dirty="0" smtClean="0"/>
              <a:t>10</a:t>
            </a:r>
            <a:r>
              <a:rPr lang="zh-CN" altLang="en-US" dirty="0" smtClean="0"/>
              <a:t>万亿元。预计到</a:t>
            </a:r>
            <a:r>
              <a:rPr lang="en-US" altLang="zh-CN" dirty="0" smtClean="0"/>
              <a:t>2021</a:t>
            </a:r>
            <a:r>
              <a:rPr lang="zh-CN" altLang="en-US" dirty="0" smtClean="0"/>
              <a:t>年，市场规模将接近</a:t>
            </a:r>
            <a:r>
              <a:rPr lang="en-US" altLang="zh-CN" dirty="0" smtClean="0"/>
              <a:t>20</a:t>
            </a:r>
            <a:r>
              <a:rPr lang="zh-CN" altLang="en-US" dirty="0" smtClean="0"/>
              <a:t>万亿元。</a:t>
            </a:r>
            <a:endParaRPr lang="zh-CN" altLang="en-US" dirty="0"/>
          </a:p>
        </p:txBody>
      </p:sp>
      <p:pic>
        <p:nvPicPr>
          <p:cNvPr id="11" name="Picture 2"/>
          <p:cNvPicPr>
            <a:picLocks noChangeAspect="1" noChangeArrowheads="1"/>
          </p:cNvPicPr>
          <p:nvPr/>
        </p:nvPicPr>
        <p:blipFill>
          <a:blip r:embed="rId3"/>
          <a:srcRect/>
          <a:stretch>
            <a:fillRect/>
          </a:stretch>
        </p:blipFill>
        <p:spPr bwMode="auto">
          <a:xfrm>
            <a:off x="1410392" y="2241771"/>
            <a:ext cx="7774440" cy="376237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4B1B0860-3CE7-4EC1-80B2-E4FAEF86BBEB}" type="slidenum">
              <a:rPr lang="zh-CN" altLang="en-US" smtClean="0"/>
              <a:pPr/>
              <a:t>74</a:t>
            </a:fld>
            <a:endParaRPr lang="zh-CN" altLang="en-US"/>
          </a:p>
        </p:txBody>
      </p:sp>
      <p:sp>
        <p:nvSpPr>
          <p:cNvPr id="5" name="标题 4"/>
          <p:cNvSpPr>
            <a:spLocks noGrp="1"/>
          </p:cNvSpPr>
          <p:nvPr>
            <p:ph type="title"/>
          </p:nvPr>
        </p:nvSpPr>
        <p:spPr>
          <a:xfrm>
            <a:off x="47625" y="152400"/>
            <a:ext cx="8748000" cy="647699"/>
          </a:xfrm>
        </p:spPr>
        <p:txBody>
          <a:bodyPr/>
          <a:lstStyle/>
          <a:p>
            <a:r>
              <a:rPr lang="zh-CN" altLang="en-US" b="1" dirty="0" smtClean="0">
                <a:latin typeface="+mn-ea"/>
              </a:rPr>
              <a:t>供应链金融</a:t>
            </a:r>
            <a:r>
              <a:rPr lang="en-US" altLang="zh-CN" b="1" dirty="0" smtClean="0">
                <a:latin typeface="+mn-ea"/>
              </a:rPr>
              <a:t>-</a:t>
            </a:r>
            <a:r>
              <a:rPr lang="zh-CN" altLang="en-US" b="1" dirty="0" smtClean="0">
                <a:latin typeface="+mn-ea"/>
              </a:rPr>
              <a:t>创新及发展方向</a:t>
            </a:r>
            <a:endParaRPr lang="zh-CN" altLang="en-US" dirty="0"/>
          </a:p>
        </p:txBody>
      </p:sp>
      <p:sp>
        <p:nvSpPr>
          <p:cNvPr id="6" name="矩形 5"/>
          <p:cNvSpPr/>
          <p:nvPr/>
        </p:nvSpPr>
        <p:spPr>
          <a:xfrm>
            <a:off x="679233" y="1152525"/>
            <a:ext cx="9474418" cy="866776"/>
          </a:xfrm>
          <a:prstGeom prst="rect">
            <a:avLst/>
          </a:prstGeom>
          <a:ln/>
        </p:spPr>
        <p:style>
          <a:lnRef idx="1">
            <a:schemeClr val="accent3"/>
          </a:lnRef>
          <a:fillRef idx="3">
            <a:schemeClr val="accent3"/>
          </a:fillRef>
          <a:effectRef idx="2">
            <a:schemeClr val="accent3"/>
          </a:effectRef>
          <a:fontRef idx="minor">
            <a:schemeClr val="lt1"/>
          </a:fontRef>
        </p:style>
        <p:txBody>
          <a:bodyPr rtlCol="0" anchor="t"/>
          <a:lstStyle/>
          <a:p>
            <a:r>
              <a:rPr lang="zh-CN" altLang="en-US" sz="1600" dirty="0" smtClean="0">
                <a:solidFill>
                  <a:schemeClr val="tx1"/>
                </a:solidFill>
                <a:latin typeface="微软雅黑" panose="020B0503020204020204" pitchFamily="34" charset="-122"/>
                <a:ea typeface="微软雅黑" panose="020B0503020204020204" pitchFamily="34" charset="-122"/>
              </a:rPr>
              <a:t>    基于数据打造“</a:t>
            </a:r>
            <a:r>
              <a:rPr lang="en-US" altLang="zh-CN" sz="1600" dirty="0" smtClean="0">
                <a:solidFill>
                  <a:schemeClr val="tx1"/>
                </a:solidFill>
                <a:latin typeface="微软雅黑" panose="020B0503020204020204" pitchFamily="34" charset="-122"/>
                <a:ea typeface="微软雅黑" panose="020B0503020204020204" pitchFamily="34" charset="-122"/>
              </a:rPr>
              <a:t>N+N</a:t>
            </a:r>
            <a:r>
              <a:rPr lang="zh-CN" altLang="en-US" sz="1600" dirty="0" smtClean="0">
                <a:solidFill>
                  <a:schemeClr val="tx1"/>
                </a:solidFill>
                <a:latin typeface="微软雅黑" panose="020B0503020204020204" pitchFamily="34" charset="-122"/>
                <a:ea typeface="微软雅黑" panose="020B0503020204020204" pitchFamily="34" charset="-122"/>
              </a:rPr>
              <a:t>”网络结构，</a:t>
            </a:r>
            <a:r>
              <a:rPr lang="zh-CN" altLang="en-US" sz="1600" dirty="0" smtClean="0">
                <a:solidFill>
                  <a:schemeClr val="tx1"/>
                </a:solidFill>
              </a:rPr>
              <a:t>整合复杂的供应链上下游产品体系，按照客户对象划分为上游供应商和下游经销商融资两类产品，运用大数据技术动态监测贸易流、资金流和物流信息，由系统为客户智能匹配融资产品及融资要素。</a:t>
            </a:r>
            <a:endParaRPr lang="zh-CN" altLang="en-US" sz="1600" dirty="0">
              <a:solidFill>
                <a:schemeClr val="tx1"/>
              </a:solidFill>
              <a:latin typeface="微软雅黑" panose="020B0503020204020204" pitchFamily="34" charset="-122"/>
              <a:ea typeface="微软雅黑" panose="020B0503020204020204" pitchFamily="34" charset="-122"/>
            </a:endParaRPr>
          </a:p>
        </p:txBody>
      </p:sp>
      <p:sp>
        <p:nvSpPr>
          <p:cNvPr id="7" name="矩形 6"/>
          <p:cNvSpPr/>
          <p:nvPr/>
        </p:nvSpPr>
        <p:spPr>
          <a:xfrm>
            <a:off x="650658" y="3381374"/>
            <a:ext cx="9474418" cy="1152526"/>
          </a:xfrm>
          <a:prstGeom prst="rect">
            <a:avLst/>
          </a:prstGeom>
          <a:ln/>
        </p:spPr>
        <p:style>
          <a:lnRef idx="1">
            <a:schemeClr val="accent3"/>
          </a:lnRef>
          <a:fillRef idx="3">
            <a:schemeClr val="accent3"/>
          </a:fillRef>
          <a:effectRef idx="2">
            <a:schemeClr val="accent3"/>
          </a:effectRef>
          <a:fontRef idx="minor">
            <a:schemeClr val="lt1"/>
          </a:fontRef>
        </p:style>
        <p:txBody>
          <a:bodyPr rtlCol="0" anchor="t"/>
          <a:lstStyle/>
          <a:p>
            <a:r>
              <a:rPr lang="zh-CN" altLang="en-US" sz="1600" dirty="0" smtClean="0">
                <a:solidFill>
                  <a:schemeClr val="tx1"/>
                </a:solidFill>
              </a:rPr>
              <a:t>    基于物联网技术开展货押模式下大宗商品智能监测</a:t>
            </a:r>
            <a:r>
              <a:rPr lang="zh-CN" altLang="en-US" sz="1600" dirty="0" smtClean="0">
                <a:solidFill>
                  <a:schemeClr val="tx1"/>
                </a:solidFill>
                <a:latin typeface="微软雅黑" panose="020B0503020204020204" pitchFamily="34" charset="-122"/>
                <a:ea typeface="微软雅黑" panose="020B0503020204020204" pitchFamily="34" charset="-122"/>
              </a:rPr>
              <a:t>，</a:t>
            </a:r>
            <a:r>
              <a:rPr lang="zh-CN" altLang="en-US" sz="1600" dirty="0" smtClean="0">
                <a:solidFill>
                  <a:schemeClr val="tx1"/>
                </a:solidFill>
              </a:rPr>
              <a:t>引入应用物联网技术的第四方监测企业，通过电子标签技术，实现对大宗商品的远程定位和智能库管，通过视频及</a:t>
            </a:r>
            <a:r>
              <a:rPr lang="en-US" altLang="zh-CN" sz="1600" dirty="0" err="1" smtClean="0">
                <a:solidFill>
                  <a:schemeClr val="tx1"/>
                </a:solidFill>
              </a:rPr>
              <a:t>Rfid</a:t>
            </a:r>
            <a:r>
              <a:rPr lang="zh-CN" altLang="en-US" sz="1600" dirty="0" smtClean="0">
                <a:solidFill>
                  <a:schemeClr val="tx1"/>
                </a:solidFill>
              </a:rPr>
              <a:t>射频技术实现对押品的远程监控和移动报警，此外，还可以利用无人机实现远程巡仓。通过与监测企业之间的系统互联，可随时调阅押品的位置、状态（包括形状、质量、密度等）和视频信息，实现监测复核和一键解押，保证质物安全。 </a:t>
            </a:r>
            <a:endParaRPr lang="zh-CN" altLang="en-US" sz="1600" dirty="0">
              <a:solidFill>
                <a:schemeClr val="tx1"/>
              </a:solidFill>
              <a:latin typeface="微软雅黑" panose="020B0503020204020204" pitchFamily="34" charset="-122"/>
              <a:ea typeface="微软雅黑" panose="020B0503020204020204" pitchFamily="34" charset="-122"/>
            </a:endParaRPr>
          </a:p>
        </p:txBody>
      </p:sp>
      <p:sp>
        <p:nvSpPr>
          <p:cNvPr id="8" name="矩形 7"/>
          <p:cNvSpPr/>
          <p:nvPr/>
        </p:nvSpPr>
        <p:spPr>
          <a:xfrm>
            <a:off x="622083" y="4838699"/>
            <a:ext cx="9474418" cy="828676"/>
          </a:xfrm>
          <a:prstGeom prst="rect">
            <a:avLst/>
          </a:prstGeom>
          <a:ln/>
        </p:spPr>
        <p:style>
          <a:lnRef idx="1">
            <a:schemeClr val="accent3"/>
          </a:lnRef>
          <a:fillRef idx="3">
            <a:schemeClr val="accent3"/>
          </a:fillRef>
          <a:effectRef idx="2">
            <a:schemeClr val="accent3"/>
          </a:effectRef>
          <a:fontRef idx="minor">
            <a:schemeClr val="lt1"/>
          </a:fontRef>
        </p:style>
        <p:txBody>
          <a:bodyPr rtlCol="0" anchor="t"/>
          <a:lstStyle/>
          <a:p>
            <a:r>
              <a:rPr lang="zh-CN" altLang="en-US" sz="1600" dirty="0" smtClean="0">
                <a:solidFill>
                  <a:schemeClr val="tx1"/>
                </a:solidFill>
              </a:rPr>
              <a:t>    基于区块链拓展多级供应链融资。 在供应链生态圈内，搭建联盟链，利用区块链技术打造一种基于核心企业信用的应收账款债权凭证，具备贸易背景不可修改、有条件支付、自由拆分等功能，能够实现跨链条支付，有效解决传统供应链难以拓展多级供应链融资的难题。 </a:t>
            </a:r>
            <a:endParaRPr lang="zh-CN" altLang="en-US" sz="1600" dirty="0">
              <a:solidFill>
                <a:schemeClr val="tx1"/>
              </a:solidFill>
              <a:latin typeface="微软雅黑" panose="020B0503020204020204" pitchFamily="34" charset="-122"/>
              <a:ea typeface="微软雅黑" panose="020B0503020204020204" pitchFamily="34" charset="-122"/>
            </a:endParaRPr>
          </a:p>
        </p:txBody>
      </p:sp>
      <p:sp>
        <p:nvSpPr>
          <p:cNvPr id="9" name="矩形 8"/>
          <p:cNvSpPr/>
          <p:nvPr/>
        </p:nvSpPr>
        <p:spPr>
          <a:xfrm>
            <a:off x="622083" y="2314575"/>
            <a:ext cx="9474418" cy="866776"/>
          </a:xfrm>
          <a:prstGeom prst="rect">
            <a:avLst/>
          </a:prstGeom>
          <a:ln/>
        </p:spPr>
        <p:style>
          <a:lnRef idx="1">
            <a:schemeClr val="accent3"/>
          </a:lnRef>
          <a:fillRef idx="3">
            <a:schemeClr val="accent3"/>
          </a:fillRef>
          <a:effectRef idx="2">
            <a:schemeClr val="accent3"/>
          </a:effectRef>
          <a:fontRef idx="minor">
            <a:schemeClr val="lt1"/>
          </a:fontRef>
        </p:style>
        <p:txBody>
          <a:bodyPr rtlCol="0" anchor="t"/>
          <a:lstStyle/>
          <a:p>
            <a:r>
              <a:rPr lang="zh-CN" altLang="en-US" sz="1600" dirty="0" smtClean="0">
                <a:solidFill>
                  <a:schemeClr val="tx1"/>
                </a:solidFill>
                <a:latin typeface="微软雅黑" panose="020B0503020204020204" pitchFamily="34" charset="-122"/>
                <a:ea typeface="微软雅黑" panose="020B0503020204020204" pitchFamily="34" charset="-122"/>
              </a:rPr>
              <a:t>      基于</a:t>
            </a:r>
            <a:r>
              <a:rPr lang="zh-CN" altLang="en-US" sz="1600" dirty="0" smtClean="0">
                <a:solidFill>
                  <a:schemeClr val="tx1"/>
                </a:solidFill>
              </a:rPr>
              <a:t>风险数据的积累与沉淀</a:t>
            </a:r>
            <a:r>
              <a:rPr lang="zh-CN" altLang="en-US" sz="1600" dirty="0" smtClean="0">
                <a:solidFill>
                  <a:schemeClr val="tx1"/>
                </a:solidFill>
                <a:latin typeface="微软雅黑" panose="020B0503020204020204" pitchFamily="34" charset="-122"/>
                <a:ea typeface="微软雅黑" panose="020B0503020204020204" pitchFamily="34" charset="-122"/>
              </a:rPr>
              <a:t>，运用大数据</a:t>
            </a:r>
            <a:r>
              <a:rPr lang="zh-CN" altLang="en-US" sz="1600" dirty="0" smtClean="0">
                <a:solidFill>
                  <a:schemeClr val="tx1"/>
                </a:solidFill>
              </a:rPr>
              <a:t>分析的量化风险模型，帮助企业充分利用数据资产，进行数据挖掘，预测风险。同时考虑整个产业链、周边产业，以及各种宏观因素的影响，拓展风险数据的获取渠道从而更全面掌握和预测客户发展，建立成熟风控体系。</a:t>
            </a:r>
            <a:endParaRPr lang="zh-CN" altLang="en-US" sz="1600" dirty="0">
              <a:solidFill>
                <a:schemeClr val="tx1"/>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38525" y="163840"/>
            <a:ext cx="8748000" cy="647699"/>
          </a:xfrm>
        </p:spPr>
        <p:txBody>
          <a:bodyPr>
            <a:normAutofit fontScale="90000"/>
          </a:bodyPr>
          <a:lstStyle/>
          <a:p>
            <a:r>
              <a:rPr lang="en-US" altLang="zh-CN" b="1" dirty="0" smtClean="0">
                <a:solidFill>
                  <a:srgbClr val="26AB8E"/>
                </a:solidFill>
              </a:rPr>
              <a:t/>
            </a:r>
            <a:br>
              <a:rPr lang="en-US" altLang="zh-CN" b="1" dirty="0" smtClean="0">
                <a:solidFill>
                  <a:srgbClr val="26AB8E"/>
                </a:solidFill>
              </a:rPr>
            </a:br>
            <a:endParaRPr lang="zh-CN" altLang="en-US" dirty="0"/>
          </a:p>
        </p:txBody>
      </p:sp>
      <p:sp>
        <p:nvSpPr>
          <p:cNvPr id="25" name="矩形 24"/>
          <p:cNvSpPr/>
          <p:nvPr/>
        </p:nvSpPr>
        <p:spPr>
          <a:xfrm>
            <a:off x="102497" y="293342"/>
            <a:ext cx="5302880" cy="523220"/>
          </a:xfrm>
          <a:prstGeom prst="rect">
            <a:avLst/>
          </a:prstGeom>
        </p:spPr>
        <p:txBody>
          <a:bodyPr wrap="square" lIns="91440" tIns="45720" rIns="91440" bIns="45720">
            <a:spAutoFit/>
          </a:bodyPr>
          <a:lstStyle/>
          <a:p>
            <a:r>
              <a:rPr lang="zh-CN" altLang="en-US" sz="2800" b="1" dirty="0" smtClean="0">
                <a:solidFill>
                  <a:schemeClr val="bg1"/>
                </a:solidFill>
                <a:latin typeface="黑体" pitchFamily="2" charset="-122"/>
                <a:ea typeface="黑体" pitchFamily="2" charset="-122"/>
              </a:rPr>
              <a:t>供应链金融典型业务分类</a:t>
            </a:r>
            <a:endParaRPr lang="zh-CN" altLang="en-US" sz="2800" b="1" dirty="0">
              <a:solidFill>
                <a:schemeClr val="bg1"/>
              </a:solidFill>
              <a:latin typeface="黑体" pitchFamily="2" charset="-122"/>
              <a:ea typeface="黑体" pitchFamily="2" charset="-122"/>
            </a:endParaRPr>
          </a:p>
        </p:txBody>
      </p:sp>
      <p:sp>
        <p:nvSpPr>
          <p:cNvPr id="52" name="TextBox 11"/>
          <p:cNvSpPr txBox="1">
            <a:spLocks noChangeArrowheads="1"/>
          </p:cNvSpPr>
          <p:nvPr/>
        </p:nvSpPr>
        <p:spPr bwMode="auto">
          <a:xfrm flipH="1">
            <a:off x="1347899" y="1478144"/>
            <a:ext cx="2908428" cy="584775"/>
          </a:xfrm>
          <a:prstGeom prst="rect">
            <a:avLst/>
          </a:prstGeom>
          <a:noFill/>
          <a:ln>
            <a:noFill/>
          </a:ln>
          <a:effectLst/>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defRPr/>
            </a:pPr>
            <a:r>
              <a:rPr lang="zh-CN" altLang="en-US" sz="1600" b="1" kern="0" dirty="0" smtClean="0">
                <a:solidFill>
                  <a:srgbClr val="595959"/>
                </a:solidFill>
                <a:latin typeface="+mn-ea"/>
                <a:ea typeface="+mn-ea"/>
              </a:rPr>
              <a:t>典型产品：</a:t>
            </a:r>
            <a:endParaRPr lang="en-US" altLang="zh-CN" sz="1600" b="1" kern="0" dirty="0" smtClean="0">
              <a:solidFill>
                <a:srgbClr val="595959"/>
              </a:solidFill>
              <a:latin typeface="+mn-ea"/>
              <a:ea typeface="+mn-ea"/>
            </a:endParaRPr>
          </a:p>
          <a:p>
            <a:pPr eaLnBrk="1" hangingPunct="1">
              <a:defRPr/>
            </a:pPr>
            <a:r>
              <a:rPr lang="zh-CN" altLang="en-US" sz="1600" kern="0" dirty="0" smtClean="0">
                <a:solidFill>
                  <a:srgbClr val="595959"/>
                </a:solidFill>
                <a:latin typeface="+mn-ea"/>
                <a:ea typeface="+mn-ea"/>
              </a:rPr>
              <a:t>保兑仓、厂仓银、订单融资</a:t>
            </a:r>
            <a:endParaRPr lang="en-US" altLang="zh-CN" sz="1600" kern="0" dirty="0" smtClean="0">
              <a:solidFill>
                <a:srgbClr val="595959"/>
              </a:solidFill>
              <a:latin typeface="+mn-ea"/>
              <a:ea typeface="+mn-ea"/>
            </a:endParaRPr>
          </a:p>
        </p:txBody>
      </p:sp>
      <p:cxnSp>
        <p:nvCxnSpPr>
          <p:cNvPr id="53" name="直接连接符 52"/>
          <p:cNvCxnSpPr/>
          <p:nvPr/>
        </p:nvCxnSpPr>
        <p:spPr>
          <a:xfrm flipH="1">
            <a:off x="6427635" y="4166963"/>
            <a:ext cx="2565844" cy="0"/>
          </a:xfrm>
          <a:prstGeom prst="line">
            <a:avLst/>
          </a:prstGeom>
          <a:ln w="6350">
            <a:solidFill>
              <a:schemeClr val="accent4">
                <a:lumMod val="75000"/>
              </a:schemeClr>
            </a:solidFill>
            <a:prstDash val="sysDot"/>
            <a:headEnd type="triangle"/>
            <a:tailEnd type="oval" w="med" len="med"/>
          </a:ln>
        </p:spPr>
        <p:style>
          <a:lnRef idx="1">
            <a:schemeClr val="accent1"/>
          </a:lnRef>
          <a:fillRef idx="0">
            <a:schemeClr val="accent1"/>
          </a:fillRef>
          <a:effectRef idx="0">
            <a:schemeClr val="accent1"/>
          </a:effectRef>
          <a:fontRef idx="minor">
            <a:schemeClr val="tx1"/>
          </a:fontRef>
        </p:style>
      </p:cxnSp>
      <p:sp>
        <p:nvSpPr>
          <p:cNvPr id="54" name="TextBox 11"/>
          <p:cNvSpPr txBox="1">
            <a:spLocks noChangeArrowheads="1"/>
          </p:cNvSpPr>
          <p:nvPr/>
        </p:nvSpPr>
        <p:spPr bwMode="auto">
          <a:xfrm flipH="1">
            <a:off x="6540490" y="3542345"/>
            <a:ext cx="3366110" cy="584775"/>
          </a:xfrm>
          <a:prstGeom prst="rect">
            <a:avLst/>
          </a:prstGeom>
          <a:noFill/>
          <a:ln>
            <a:noFill/>
          </a:ln>
          <a:effectLst/>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defRPr/>
            </a:pPr>
            <a:r>
              <a:rPr lang="zh-CN" altLang="en-US" sz="1600" b="1" kern="0" dirty="0" smtClean="0">
                <a:solidFill>
                  <a:srgbClr val="595959"/>
                </a:solidFill>
                <a:latin typeface="+mn-ea"/>
                <a:ea typeface="+mn-ea"/>
              </a:rPr>
              <a:t>典型产品：</a:t>
            </a:r>
            <a:r>
              <a:rPr lang="zh-CN" altLang="en-US" sz="1600" kern="0" dirty="0" smtClean="0">
                <a:solidFill>
                  <a:srgbClr val="595959"/>
                </a:solidFill>
                <a:latin typeface="+mn-ea"/>
                <a:ea typeface="+mn-ea"/>
              </a:rPr>
              <a:t>订单</a:t>
            </a:r>
            <a:r>
              <a:rPr lang="en-US" altLang="zh-CN" sz="1600" kern="0" dirty="0" smtClean="0">
                <a:solidFill>
                  <a:srgbClr val="595959"/>
                </a:solidFill>
                <a:latin typeface="+mn-ea"/>
                <a:ea typeface="+mn-ea"/>
              </a:rPr>
              <a:t>+</a:t>
            </a:r>
            <a:r>
              <a:rPr lang="zh-CN" altLang="en-US" sz="1600" kern="0" dirty="0" smtClean="0">
                <a:solidFill>
                  <a:srgbClr val="595959"/>
                </a:solidFill>
                <a:latin typeface="+mn-ea"/>
                <a:ea typeface="+mn-ea"/>
              </a:rPr>
              <a:t>应收账款、订单</a:t>
            </a:r>
            <a:r>
              <a:rPr lang="en-US" altLang="zh-CN" sz="1600" kern="0" dirty="0" smtClean="0">
                <a:solidFill>
                  <a:srgbClr val="595959"/>
                </a:solidFill>
                <a:latin typeface="+mn-ea"/>
                <a:ea typeface="+mn-ea"/>
              </a:rPr>
              <a:t>+</a:t>
            </a:r>
            <a:r>
              <a:rPr lang="zh-CN" altLang="en-US" sz="1600" kern="0" dirty="0" smtClean="0">
                <a:solidFill>
                  <a:srgbClr val="595959"/>
                </a:solidFill>
                <a:latin typeface="+mn-ea"/>
                <a:ea typeface="+mn-ea"/>
              </a:rPr>
              <a:t>动产、阶段融资</a:t>
            </a:r>
            <a:endParaRPr lang="en-US" altLang="zh-CN" sz="1600" kern="0" dirty="0" smtClean="0">
              <a:solidFill>
                <a:srgbClr val="595959"/>
              </a:solidFill>
              <a:latin typeface="+mn-ea"/>
              <a:ea typeface="+mn-ea"/>
            </a:endParaRPr>
          </a:p>
        </p:txBody>
      </p:sp>
      <p:cxnSp>
        <p:nvCxnSpPr>
          <p:cNvPr id="55" name="直接连接符 54"/>
          <p:cNvCxnSpPr/>
          <p:nvPr/>
        </p:nvCxnSpPr>
        <p:spPr>
          <a:xfrm flipH="1" flipV="1">
            <a:off x="1267218" y="4166293"/>
            <a:ext cx="2805651" cy="27207"/>
          </a:xfrm>
          <a:prstGeom prst="line">
            <a:avLst/>
          </a:prstGeom>
          <a:ln w="6350">
            <a:solidFill>
              <a:schemeClr val="accent1">
                <a:lumMod val="75000"/>
              </a:schemeClr>
            </a:solidFill>
            <a:prstDash val="sysDot"/>
            <a:headEnd type="oval"/>
            <a:tailEnd type="triangle" w="med" len="med"/>
          </a:ln>
        </p:spPr>
        <p:style>
          <a:lnRef idx="1">
            <a:schemeClr val="accent1"/>
          </a:lnRef>
          <a:fillRef idx="0">
            <a:schemeClr val="accent1"/>
          </a:fillRef>
          <a:effectRef idx="0">
            <a:schemeClr val="accent1"/>
          </a:effectRef>
          <a:fontRef idx="minor">
            <a:schemeClr val="tx1"/>
          </a:fontRef>
        </p:style>
      </p:cxnSp>
      <p:sp>
        <p:nvSpPr>
          <p:cNvPr id="56" name="TextBox 11"/>
          <p:cNvSpPr txBox="1">
            <a:spLocks noChangeArrowheads="1"/>
          </p:cNvSpPr>
          <p:nvPr/>
        </p:nvSpPr>
        <p:spPr bwMode="auto">
          <a:xfrm flipH="1">
            <a:off x="1231327" y="2213321"/>
            <a:ext cx="3120752" cy="954107"/>
          </a:xfrm>
          <a:prstGeom prst="rect">
            <a:avLst/>
          </a:prstGeom>
          <a:noFill/>
          <a:ln>
            <a:noFill/>
          </a:ln>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defRPr/>
            </a:pPr>
            <a:r>
              <a:rPr lang="zh-CN" altLang="en-US" sz="1400" dirty="0" smtClean="0">
                <a:solidFill>
                  <a:schemeClr val="accent5">
                    <a:lumMod val="50000"/>
                  </a:schemeClr>
                </a:solidFill>
                <a:latin typeface="+mj-ea"/>
              </a:rPr>
              <a:t>买方在自身信用基础上，依于赖核心企业提供：连带责任保证、回购担保、差额退款责任等责任，从而获得融资，融资款直接打给核心企业。</a:t>
            </a:r>
            <a:endParaRPr lang="en-US" altLang="zh-CN" sz="1400" dirty="0" smtClean="0">
              <a:solidFill>
                <a:schemeClr val="accent5">
                  <a:lumMod val="50000"/>
                </a:schemeClr>
              </a:solidFill>
              <a:latin typeface="+mj-ea"/>
            </a:endParaRPr>
          </a:p>
        </p:txBody>
      </p:sp>
      <p:sp>
        <p:nvSpPr>
          <p:cNvPr id="57" name="圆角矩形 56"/>
          <p:cNvSpPr/>
          <p:nvPr/>
        </p:nvSpPr>
        <p:spPr>
          <a:xfrm>
            <a:off x="4180195" y="1608771"/>
            <a:ext cx="914400" cy="91440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zh-CN" altLang="en-US" b="1" dirty="0" smtClean="0">
                <a:latin typeface="+mn-ea"/>
              </a:rPr>
              <a:t>预付类</a:t>
            </a:r>
            <a:endParaRPr lang="zh-CN" altLang="en-US" b="1" dirty="0">
              <a:latin typeface="+mn-ea"/>
            </a:endParaRPr>
          </a:p>
        </p:txBody>
      </p:sp>
      <p:sp>
        <p:nvSpPr>
          <p:cNvPr id="58" name="圆角矩形 57"/>
          <p:cNvSpPr/>
          <p:nvPr/>
        </p:nvSpPr>
        <p:spPr>
          <a:xfrm>
            <a:off x="4133991" y="3683766"/>
            <a:ext cx="914400" cy="914400"/>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zh-CN" altLang="en-US" b="1" dirty="0" smtClean="0"/>
              <a:t>存货类</a:t>
            </a:r>
            <a:endParaRPr lang="zh-CN" altLang="en-US" b="1" dirty="0"/>
          </a:p>
        </p:txBody>
      </p:sp>
      <p:sp>
        <p:nvSpPr>
          <p:cNvPr id="59" name="圆角矩形 58"/>
          <p:cNvSpPr/>
          <p:nvPr/>
        </p:nvSpPr>
        <p:spPr>
          <a:xfrm>
            <a:off x="5438007" y="3682405"/>
            <a:ext cx="914400" cy="914400"/>
          </a:xfrm>
          <a:prstGeom prst="round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zh-CN" altLang="en-US" b="1" dirty="0" smtClean="0"/>
              <a:t>组合类</a:t>
            </a:r>
            <a:endParaRPr lang="zh-CN" altLang="en-US" b="1" dirty="0"/>
          </a:p>
        </p:txBody>
      </p:sp>
      <p:cxnSp>
        <p:nvCxnSpPr>
          <p:cNvPr id="60" name="直接连接符 59"/>
          <p:cNvCxnSpPr/>
          <p:nvPr/>
        </p:nvCxnSpPr>
        <p:spPr>
          <a:xfrm flipH="1">
            <a:off x="6327052" y="2105388"/>
            <a:ext cx="2565844" cy="0"/>
          </a:xfrm>
          <a:prstGeom prst="line">
            <a:avLst/>
          </a:prstGeom>
          <a:ln w="6350">
            <a:solidFill>
              <a:schemeClr val="accent2">
                <a:lumMod val="75000"/>
              </a:schemeClr>
            </a:solidFill>
            <a:prstDash val="sysDot"/>
            <a:headEnd type="triangle"/>
            <a:tailEnd type="oval" w="med" len="med"/>
          </a:ln>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nvCxnSpPr>
        <p:spPr>
          <a:xfrm flipH="1" flipV="1">
            <a:off x="1399893" y="2128632"/>
            <a:ext cx="2733643" cy="5206"/>
          </a:xfrm>
          <a:prstGeom prst="line">
            <a:avLst/>
          </a:prstGeom>
          <a:ln w="6350">
            <a:solidFill>
              <a:schemeClr val="accent6">
                <a:lumMod val="75000"/>
              </a:schemeClr>
            </a:solidFill>
            <a:prstDash val="sysDot"/>
            <a:headEnd type="oval"/>
            <a:tailEnd type="triangle" w="med" len="med"/>
          </a:ln>
        </p:spPr>
        <p:style>
          <a:lnRef idx="1">
            <a:schemeClr val="accent1"/>
          </a:lnRef>
          <a:fillRef idx="0">
            <a:schemeClr val="accent1"/>
          </a:fillRef>
          <a:effectRef idx="0">
            <a:schemeClr val="accent1"/>
          </a:effectRef>
          <a:fontRef idx="minor">
            <a:schemeClr val="tx1"/>
          </a:fontRef>
        </p:style>
      </p:cxnSp>
      <p:sp>
        <p:nvSpPr>
          <p:cNvPr id="62" name="圆角矩形 61"/>
          <p:cNvSpPr/>
          <p:nvPr/>
        </p:nvSpPr>
        <p:spPr>
          <a:xfrm>
            <a:off x="5388514" y="1597885"/>
            <a:ext cx="914400" cy="91440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zh-CN" altLang="en-US" b="1" dirty="0" smtClean="0">
                <a:solidFill>
                  <a:schemeClr val="bg1"/>
                </a:solidFill>
              </a:rPr>
              <a:t>应收类</a:t>
            </a:r>
            <a:endParaRPr lang="zh-CN" altLang="en-US" b="1" dirty="0">
              <a:solidFill>
                <a:schemeClr val="bg1"/>
              </a:solidFill>
            </a:endParaRPr>
          </a:p>
        </p:txBody>
      </p:sp>
      <p:sp>
        <p:nvSpPr>
          <p:cNvPr id="63" name="TextBox 11"/>
          <p:cNvSpPr txBox="1">
            <a:spLocks noChangeArrowheads="1"/>
          </p:cNvSpPr>
          <p:nvPr/>
        </p:nvSpPr>
        <p:spPr bwMode="auto">
          <a:xfrm flipH="1">
            <a:off x="1201565" y="3545058"/>
            <a:ext cx="3049943" cy="584775"/>
          </a:xfrm>
          <a:prstGeom prst="rect">
            <a:avLst/>
          </a:prstGeom>
          <a:noFill/>
          <a:ln>
            <a:noFill/>
          </a:ln>
          <a:effectLst/>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defRPr/>
            </a:pPr>
            <a:r>
              <a:rPr lang="zh-CN" altLang="en-US" sz="1600" b="1" kern="0" dirty="0" smtClean="0">
                <a:solidFill>
                  <a:srgbClr val="595959"/>
                </a:solidFill>
                <a:latin typeface="+mn-ea"/>
                <a:ea typeface="+mn-ea"/>
              </a:rPr>
              <a:t>典型产品：</a:t>
            </a:r>
            <a:r>
              <a:rPr lang="zh-CN" altLang="en-US" sz="1600" kern="0" dirty="0" smtClean="0">
                <a:solidFill>
                  <a:srgbClr val="595959"/>
                </a:solidFill>
                <a:latin typeface="+mn-ea"/>
                <a:ea typeface="+mn-ea"/>
              </a:rPr>
              <a:t>动产质押（逐笔）、</a:t>
            </a:r>
            <a:endParaRPr lang="en-US" altLang="zh-CN" sz="1600" kern="0" dirty="0" smtClean="0">
              <a:solidFill>
                <a:srgbClr val="595959"/>
              </a:solidFill>
              <a:latin typeface="+mn-ea"/>
              <a:ea typeface="+mn-ea"/>
            </a:endParaRPr>
          </a:p>
          <a:p>
            <a:pPr eaLnBrk="1" hangingPunct="1">
              <a:defRPr/>
            </a:pPr>
            <a:r>
              <a:rPr lang="zh-CN" altLang="en-US" sz="1600" kern="0" dirty="0" smtClean="0">
                <a:solidFill>
                  <a:srgbClr val="595959"/>
                </a:solidFill>
                <a:latin typeface="+mn-ea"/>
                <a:ea typeface="+mn-ea"/>
              </a:rPr>
              <a:t>动产质押（总量）、仓单质押</a:t>
            </a:r>
            <a:endParaRPr lang="en-US" altLang="zh-CN" sz="1600" kern="0" dirty="0" smtClean="0">
              <a:solidFill>
                <a:srgbClr val="595959"/>
              </a:solidFill>
              <a:latin typeface="+mn-ea"/>
              <a:ea typeface="+mn-ea"/>
            </a:endParaRPr>
          </a:p>
        </p:txBody>
      </p:sp>
      <p:sp>
        <p:nvSpPr>
          <p:cNvPr id="64" name="TextBox 11"/>
          <p:cNvSpPr txBox="1">
            <a:spLocks noChangeArrowheads="1"/>
          </p:cNvSpPr>
          <p:nvPr/>
        </p:nvSpPr>
        <p:spPr bwMode="auto">
          <a:xfrm flipH="1">
            <a:off x="6491886" y="2237902"/>
            <a:ext cx="3598495" cy="738664"/>
          </a:xfrm>
          <a:prstGeom prst="rect">
            <a:avLst/>
          </a:prstGeom>
          <a:noFill/>
          <a:ln>
            <a:noFill/>
          </a:ln>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zh-CN" altLang="en-US" sz="1400" dirty="0" smtClean="0">
                <a:solidFill>
                  <a:schemeClr val="accent5">
                    <a:lumMod val="50000"/>
                  </a:schemeClr>
                </a:solidFill>
                <a:latin typeface="+mj-ea"/>
              </a:rPr>
              <a:t>通过受让应收账款，提供融资，风险管控基于对应收账款的买方的回款，重点关注应收账款的质量及买方信用。</a:t>
            </a:r>
            <a:endParaRPr lang="en-US" altLang="zh-CN" sz="1400" dirty="0" smtClean="0">
              <a:solidFill>
                <a:schemeClr val="accent5">
                  <a:lumMod val="50000"/>
                </a:schemeClr>
              </a:solidFill>
              <a:latin typeface="+mj-ea"/>
            </a:endParaRPr>
          </a:p>
        </p:txBody>
      </p:sp>
      <p:sp>
        <p:nvSpPr>
          <p:cNvPr id="65" name="TextBox 11"/>
          <p:cNvSpPr txBox="1">
            <a:spLocks noChangeArrowheads="1"/>
          </p:cNvSpPr>
          <p:nvPr/>
        </p:nvSpPr>
        <p:spPr bwMode="auto">
          <a:xfrm flipH="1">
            <a:off x="1185717" y="4280348"/>
            <a:ext cx="2900143" cy="738664"/>
          </a:xfrm>
          <a:prstGeom prst="rect">
            <a:avLst/>
          </a:prstGeom>
          <a:noFill/>
          <a:ln>
            <a:noFill/>
          </a:ln>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zh-CN" altLang="en-US" sz="1400" dirty="0" smtClean="0">
                <a:solidFill>
                  <a:schemeClr val="accent5">
                    <a:lumMod val="50000"/>
                  </a:schemeClr>
                </a:solidFill>
                <a:latin typeface="+mn-ea"/>
              </a:rPr>
              <a:t>企业依赖自身信用，银行风险控制的基础是依托于对动产或货权的控制，一般要求办理质押手续。</a:t>
            </a:r>
            <a:endParaRPr lang="en-US" altLang="zh-CN" sz="1400" dirty="0">
              <a:solidFill>
                <a:schemeClr val="accent5">
                  <a:lumMod val="50000"/>
                </a:schemeClr>
              </a:solidFill>
              <a:latin typeface="+mn-ea"/>
            </a:endParaRPr>
          </a:p>
        </p:txBody>
      </p:sp>
      <p:sp>
        <p:nvSpPr>
          <p:cNvPr id="66" name="TextBox 11"/>
          <p:cNvSpPr txBox="1">
            <a:spLocks noChangeArrowheads="1"/>
          </p:cNvSpPr>
          <p:nvPr/>
        </p:nvSpPr>
        <p:spPr bwMode="auto">
          <a:xfrm flipH="1">
            <a:off x="6370336" y="1467254"/>
            <a:ext cx="3768269" cy="584775"/>
          </a:xfrm>
          <a:prstGeom prst="rect">
            <a:avLst/>
          </a:prstGeom>
          <a:noFill/>
          <a:ln>
            <a:noFill/>
          </a:ln>
          <a:effectLst/>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defRPr/>
            </a:pPr>
            <a:r>
              <a:rPr lang="zh-CN" altLang="en-US" sz="1600" b="1" kern="0" dirty="0" smtClean="0">
                <a:solidFill>
                  <a:srgbClr val="595959"/>
                </a:solidFill>
                <a:latin typeface="+mn-ea"/>
                <a:ea typeface="+mn-ea"/>
              </a:rPr>
              <a:t>典型产品：</a:t>
            </a:r>
            <a:r>
              <a:rPr lang="zh-CN" altLang="en-US" sz="1600" kern="0" dirty="0" smtClean="0">
                <a:solidFill>
                  <a:srgbClr val="595959"/>
                </a:solidFill>
                <a:latin typeface="+mn-ea"/>
                <a:ea typeface="+mn-ea"/>
              </a:rPr>
              <a:t>国内保理、国内保理池、应收账款质押、租赁保理、反向保理</a:t>
            </a:r>
            <a:endParaRPr lang="en-US" altLang="zh-CN" sz="1600" kern="0" dirty="0" smtClean="0">
              <a:solidFill>
                <a:srgbClr val="595959"/>
              </a:solidFill>
              <a:latin typeface="+mn-ea"/>
              <a:ea typeface="+mn-ea"/>
            </a:endParaRPr>
          </a:p>
        </p:txBody>
      </p:sp>
      <p:sp>
        <p:nvSpPr>
          <p:cNvPr id="67" name="TextBox 11"/>
          <p:cNvSpPr txBox="1">
            <a:spLocks noChangeArrowheads="1"/>
          </p:cNvSpPr>
          <p:nvPr/>
        </p:nvSpPr>
        <p:spPr bwMode="auto">
          <a:xfrm flipH="1">
            <a:off x="6518962" y="4270716"/>
            <a:ext cx="3604183" cy="738664"/>
          </a:xfrm>
          <a:prstGeom prst="rect">
            <a:avLst/>
          </a:prstGeom>
          <a:noFill/>
          <a:ln>
            <a:noFill/>
          </a:ln>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zh-CN" altLang="en-US" sz="1400" dirty="0" smtClean="0">
                <a:solidFill>
                  <a:schemeClr val="accent5">
                    <a:lumMod val="50000"/>
                  </a:schemeClr>
                </a:solidFill>
                <a:latin typeface="+mn-ea"/>
              </a:rPr>
              <a:t>根据具体场景，对企业不同阶段风险的评估企业，提供不同组合产品</a:t>
            </a:r>
            <a:endParaRPr lang="en-US" altLang="zh-CN" sz="1400" dirty="0" smtClean="0">
              <a:solidFill>
                <a:schemeClr val="accent5">
                  <a:lumMod val="50000"/>
                </a:schemeClr>
              </a:solidFill>
              <a:latin typeface="+mn-ea"/>
            </a:endParaRPr>
          </a:p>
          <a:p>
            <a:endParaRPr lang="en-US" altLang="zh-CN" sz="1400" dirty="0" smtClean="0">
              <a:solidFill>
                <a:schemeClr val="accent5">
                  <a:lumMod val="50000"/>
                </a:schemeClr>
              </a:solidFill>
              <a:latin typeface="+mn-ea"/>
            </a:endParaRPr>
          </a:p>
        </p:txBody>
      </p:sp>
    </p:spTree>
    <p:extLst>
      <p:ext uri="{BB962C8B-B14F-4D97-AF65-F5344CB8AC3E}">
        <p14:creationId xmlns:p14="http://schemas.microsoft.com/office/powerpoint/2010/main" xmlns="" val="1454658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1+#ppt_w/2"/>
                                          </p:val>
                                        </p:tav>
                                        <p:tav tm="100000">
                                          <p:val>
                                            <p:strVal val="#ppt_x"/>
                                          </p:val>
                                        </p:tav>
                                      </p:tavLst>
                                    </p:anim>
                                    <p:anim calcmode="lin" valueType="num">
                                      <p:cBhvr additive="base">
                                        <p:cTn id="8" dur="500" fill="hold"/>
                                        <p:tgtEl>
                                          <p:spTgt spid="2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a:xfrm>
            <a:off x="11634622" y="6356350"/>
            <a:ext cx="1139636" cy="365125"/>
          </a:xfrm>
        </p:spPr>
        <p:txBody>
          <a:bodyPr/>
          <a:lstStyle/>
          <a:p>
            <a:fld id="{4B1B0860-3CE7-4EC1-80B2-E4FAEF86BBEB}" type="slidenum">
              <a:rPr lang="zh-CN" altLang="en-US" sz="2000" smtClean="0"/>
              <a:pPr/>
              <a:t>9</a:t>
            </a:fld>
            <a:endParaRPr lang="zh-CN" altLang="en-US" sz="2000"/>
          </a:p>
        </p:txBody>
      </p:sp>
      <p:sp>
        <p:nvSpPr>
          <p:cNvPr id="10" name="文本占位符 12"/>
          <p:cNvSpPr>
            <a:spLocks noGrp="1"/>
          </p:cNvSpPr>
          <p:nvPr>
            <p:ph type="body" sz="quarter" idx="13"/>
          </p:nvPr>
        </p:nvSpPr>
        <p:spPr>
          <a:xfrm>
            <a:off x="2166455" y="1032709"/>
            <a:ext cx="5049685" cy="1672391"/>
          </a:xfrm>
        </p:spPr>
        <p:txBody>
          <a:bodyPr>
            <a:noAutofit/>
          </a:bodyPr>
          <a:lstStyle/>
          <a:p>
            <a:pPr marL="534988" indent="-534988">
              <a:spcAft>
                <a:spcPts val="0"/>
              </a:spcAft>
              <a:buSzPct val="100000"/>
            </a:pPr>
            <a:endParaRPr lang="en-US" altLang="zh-CN" sz="2000" b="1" dirty="0">
              <a:solidFill>
                <a:srgbClr val="FFFF00"/>
              </a:solidFill>
              <a:latin typeface="+mn-ea"/>
            </a:endParaRPr>
          </a:p>
          <a:p>
            <a:pPr marL="534988" indent="-534988">
              <a:spcAft>
                <a:spcPts val="0"/>
              </a:spcAft>
              <a:buSzPct val="100000"/>
              <a:buNone/>
            </a:pPr>
            <a:endParaRPr lang="en-US" altLang="zh-CN" sz="2000" b="1" dirty="0" smtClean="0">
              <a:latin typeface="+mn-ea"/>
            </a:endParaRPr>
          </a:p>
        </p:txBody>
      </p:sp>
      <p:sp>
        <p:nvSpPr>
          <p:cNvPr id="6" name="TextBox 5"/>
          <p:cNvSpPr txBox="1"/>
          <p:nvPr/>
        </p:nvSpPr>
        <p:spPr>
          <a:xfrm>
            <a:off x="2458720" y="1168400"/>
            <a:ext cx="4693920" cy="400110"/>
          </a:xfrm>
          <a:prstGeom prst="rect">
            <a:avLst/>
          </a:prstGeom>
          <a:noFill/>
        </p:spPr>
        <p:txBody>
          <a:bodyPr wrap="square" rtlCol="0">
            <a:spAutoFit/>
          </a:bodyPr>
          <a:lstStyle/>
          <a:p>
            <a:r>
              <a:rPr lang="zh-CN" altLang="en-US" sz="2000" b="1" dirty="0" smtClean="0">
                <a:solidFill>
                  <a:schemeClr val="bg1"/>
                </a:solidFill>
              </a:rPr>
              <a:t>一</a:t>
            </a:r>
            <a:r>
              <a:rPr lang="en-US" altLang="zh-CN" sz="2000" b="1" dirty="0" smtClean="0">
                <a:solidFill>
                  <a:schemeClr val="bg1"/>
                </a:solidFill>
              </a:rPr>
              <a:t>.</a:t>
            </a:r>
            <a:r>
              <a:rPr lang="zh-CN" altLang="en-US" sz="2000" b="1" dirty="0" smtClean="0">
                <a:solidFill>
                  <a:schemeClr val="bg1"/>
                </a:solidFill>
              </a:rPr>
              <a:t>供应链金融基础知识介绍</a:t>
            </a:r>
            <a:endParaRPr lang="zh-CN" altLang="en-US" sz="2000" b="1" dirty="0">
              <a:solidFill>
                <a:schemeClr val="bg1"/>
              </a:solidFill>
            </a:endParaRPr>
          </a:p>
        </p:txBody>
      </p:sp>
      <p:sp>
        <p:nvSpPr>
          <p:cNvPr id="8" name="TextBox 7"/>
          <p:cNvSpPr txBox="1"/>
          <p:nvPr/>
        </p:nvSpPr>
        <p:spPr>
          <a:xfrm>
            <a:off x="2479040" y="1899920"/>
            <a:ext cx="4693920" cy="400110"/>
          </a:xfrm>
          <a:prstGeom prst="rect">
            <a:avLst/>
          </a:prstGeom>
          <a:noFill/>
        </p:spPr>
        <p:txBody>
          <a:bodyPr wrap="square" rtlCol="0">
            <a:spAutoFit/>
          </a:bodyPr>
          <a:lstStyle/>
          <a:p>
            <a:r>
              <a:rPr lang="zh-CN" altLang="en-US" sz="2000" b="1" dirty="0" smtClean="0">
                <a:solidFill>
                  <a:srgbClr val="FFFF00"/>
                </a:solidFill>
              </a:rPr>
              <a:t>二</a:t>
            </a:r>
            <a:r>
              <a:rPr lang="en-US" altLang="zh-CN" sz="2000" b="1" dirty="0" smtClean="0">
                <a:solidFill>
                  <a:srgbClr val="FFFF00"/>
                </a:solidFill>
              </a:rPr>
              <a:t>.</a:t>
            </a:r>
            <a:r>
              <a:rPr lang="zh-CN" altLang="en-US" sz="2000" b="1" dirty="0" smtClean="0">
                <a:solidFill>
                  <a:srgbClr val="FFFF00"/>
                </a:solidFill>
              </a:rPr>
              <a:t>供应链金融三大类产品介绍</a:t>
            </a:r>
            <a:endParaRPr lang="zh-CN" altLang="en-US" sz="2000" b="1" dirty="0">
              <a:solidFill>
                <a:srgbClr val="FFFF00"/>
              </a:solidFill>
            </a:endParaRPr>
          </a:p>
        </p:txBody>
      </p:sp>
      <p:sp>
        <p:nvSpPr>
          <p:cNvPr id="11" name="TextBox 10"/>
          <p:cNvSpPr txBox="1"/>
          <p:nvPr/>
        </p:nvSpPr>
        <p:spPr>
          <a:xfrm>
            <a:off x="2474794" y="2685712"/>
            <a:ext cx="4693920" cy="400110"/>
          </a:xfrm>
          <a:prstGeom prst="rect">
            <a:avLst/>
          </a:prstGeom>
          <a:noFill/>
        </p:spPr>
        <p:txBody>
          <a:bodyPr wrap="square" rtlCol="0">
            <a:spAutoFit/>
          </a:bodyPr>
          <a:lstStyle/>
          <a:p>
            <a:r>
              <a:rPr lang="zh-CN" altLang="en-US" sz="2000" b="1" dirty="0" smtClean="0">
                <a:solidFill>
                  <a:schemeClr val="bg1"/>
                </a:solidFill>
              </a:rPr>
              <a:t>三</a:t>
            </a:r>
            <a:r>
              <a:rPr lang="en-US" altLang="zh-CN" sz="2000" b="1" dirty="0" smtClean="0">
                <a:solidFill>
                  <a:schemeClr val="bg1"/>
                </a:solidFill>
              </a:rPr>
              <a:t>.</a:t>
            </a:r>
            <a:r>
              <a:rPr lang="zh-CN" altLang="en-US" sz="2000" b="1" dirty="0" smtClean="0">
                <a:solidFill>
                  <a:schemeClr val="bg1"/>
                </a:solidFill>
              </a:rPr>
              <a:t>供应链金融业务功能</a:t>
            </a:r>
            <a:endParaRPr lang="zh-CN" altLang="en-US" sz="2000" b="1" dirty="0">
              <a:solidFill>
                <a:schemeClr val="bg1"/>
              </a:solidFill>
            </a:endParaRPr>
          </a:p>
        </p:txBody>
      </p:sp>
      <p:sp>
        <p:nvSpPr>
          <p:cNvPr id="13" name="TextBox 12"/>
          <p:cNvSpPr txBox="1"/>
          <p:nvPr/>
        </p:nvSpPr>
        <p:spPr>
          <a:xfrm>
            <a:off x="2519680" y="3410755"/>
            <a:ext cx="4693920" cy="400110"/>
          </a:xfrm>
          <a:prstGeom prst="rect">
            <a:avLst/>
          </a:prstGeom>
          <a:noFill/>
        </p:spPr>
        <p:txBody>
          <a:bodyPr wrap="square" rtlCol="0">
            <a:spAutoFit/>
          </a:bodyPr>
          <a:lstStyle/>
          <a:p>
            <a:r>
              <a:rPr lang="zh-CN" altLang="en-US" sz="2000" b="1" dirty="0" smtClean="0">
                <a:solidFill>
                  <a:schemeClr val="bg1"/>
                </a:solidFill>
              </a:rPr>
              <a:t>四</a:t>
            </a:r>
            <a:r>
              <a:rPr lang="en-US" altLang="zh-CN" sz="2000" b="1" dirty="0" smtClean="0">
                <a:solidFill>
                  <a:schemeClr val="bg1"/>
                </a:solidFill>
              </a:rPr>
              <a:t>.</a:t>
            </a:r>
            <a:r>
              <a:rPr lang="zh-CN" altLang="en-US" sz="2000" b="1" dirty="0" smtClean="0">
                <a:solidFill>
                  <a:schemeClr val="bg1"/>
                </a:solidFill>
              </a:rPr>
              <a:t>供应链金融现状及发展情况</a:t>
            </a:r>
            <a:endParaRPr lang="zh-CN" altLang="en-US" sz="2000" b="1" dirty="0">
              <a:solidFill>
                <a:schemeClr val="bg1"/>
              </a:solidFill>
            </a:endParaRPr>
          </a:p>
        </p:txBody>
      </p:sp>
    </p:spTree>
    <p:extLst>
      <p:ext uri="{BB962C8B-B14F-4D97-AF65-F5344CB8AC3E}">
        <p14:creationId xmlns:p14="http://schemas.microsoft.com/office/powerpoint/2010/main" xmlns="" val="725355682"/>
      </p:ext>
    </p:extLst>
  </p:cSld>
  <p:clrMapOvr>
    <a:masterClrMapping/>
  </p:clrMapOvr>
  <p:timing>
    <p:tnLst>
      <p:par>
        <p:cTn id="1" dur="indefinite" restart="never" nodeType="tmRoot"/>
      </p:par>
    </p:tnLst>
  </p:timing>
</p:sld>
</file>

<file path=ppt/theme/theme1.xml><?xml version="1.0" encoding="utf-8"?>
<a:theme xmlns:a="http://schemas.openxmlformats.org/drawingml/2006/main" name="中软国际正式PPT模板">
  <a:themeElements>
    <a:clrScheme name="自定义 1">
      <a:dk1>
        <a:sysClr val="windowText" lastClr="000000"/>
      </a:dk1>
      <a:lt1>
        <a:sysClr val="window" lastClr="FFFFFF"/>
      </a:lt1>
      <a:dk2>
        <a:srgbClr val="41615B"/>
      </a:dk2>
      <a:lt2>
        <a:srgbClr val="E7E6E6"/>
      </a:lt2>
      <a:accent1>
        <a:srgbClr val="26AB8E"/>
      </a:accent1>
      <a:accent2>
        <a:srgbClr val="ED7D31"/>
      </a:accent2>
      <a:accent3>
        <a:srgbClr val="F2F2F2"/>
      </a:accent3>
      <a:accent4>
        <a:srgbClr val="FFC000"/>
      </a:accent4>
      <a:accent5>
        <a:srgbClr val="6F3B55"/>
      </a:accent5>
      <a:accent6>
        <a:srgbClr val="85C0FB"/>
      </a:accent6>
      <a:hlink>
        <a:srgbClr val="0563C1"/>
      </a:hlink>
      <a:folHlink>
        <a:srgbClr val="954F72"/>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中软国际正式PPT模板</Template>
  <TotalTime>10422</TotalTime>
  <Pages>0</Pages>
  <Words>16693</Words>
  <Characters>0</Characters>
  <Application>Microsoft Office PowerPoint</Application>
  <DocSecurity>0</DocSecurity>
  <PresentationFormat>自定义</PresentationFormat>
  <Lines>0</Lines>
  <Paragraphs>1431</Paragraphs>
  <Slides>75</Slides>
  <Notes>58</Notes>
  <HiddenSlides>0</HiddenSlides>
  <MMClips>0</MMClips>
  <ScaleCrop>false</ScaleCrop>
  <HeadingPairs>
    <vt:vector size="6" baseType="variant">
      <vt:variant>
        <vt:lpstr>主题</vt:lpstr>
      </vt:variant>
      <vt:variant>
        <vt:i4>1</vt:i4>
      </vt:variant>
      <vt:variant>
        <vt:lpstr>嵌入 OLE 服务器</vt:lpstr>
      </vt:variant>
      <vt:variant>
        <vt:i4>1</vt:i4>
      </vt:variant>
      <vt:variant>
        <vt:lpstr>幻灯片标题</vt:lpstr>
      </vt:variant>
      <vt:variant>
        <vt:i4>75</vt:i4>
      </vt:variant>
    </vt:vector>
  </HeadingPairs>
  <TitlesOfParts>
    <vt:vector size="77" baseType="lpstr">
      <vt:lpstr>中软国际正式PPT模板</vt:lpstr>
      <vt:lpstr>图片</vt:lpstr>
      <vt:lpstr>供应链金融业务介绍</vt:lpstr>
      <vt:lpstr>幻灯片 2</vt:lpstr>
      <vt:lpstr> </vt:lpstr>
      <vt:lpstr>幻灯片 4</vt:lpstr>
      <vt:lpstr> </vt:lpstr>
      <vt:lpstr> </vt:lpstr>
      <vt:lpstr>幻灯片 7</vt:lpstr>
      <vt:lpstr> </vt:lpstr>
      <vt:lpstr>幻灯片 9</vt:lpstr>
      <vt:lpstr> </vt:lpstr>
      <vt:lpstr> </vt:lpstr>
      <vt:lpstr> </vt:lpstr>
      <vt:lpstr> </vt:lpstr>
      <vt:lpstr> </vt:lpstr>
      <vt:lpstr> </vt:lpstr>
      <vt:lpstr> </vt:lpstr>
      <vt:lpstr> </vt:lpstr>
      <vt:lpstr> </vt:lpstr>
      <vt:lpstr> </vt:lpstr>
      <vt:lpstr>  供应链金融-存货类产品（动产质押）  </vt:lpstr>
      <vt:lpstr> </vt:lpstr>
      <vt:lpstr>  供应链金融-存货类产品（动产质押）  </vt:lpstr>
      <vt:lpstr> </vt:lpstr>
      <vt:lpstr> </vt:lpstr>
      <vt:lpstr> </vt:lpstr>
      <vt:lpstr> </vt:lpstr>
      <vt:lpstr> </vt:lpstr>
      <vt:lpstr>  供应链金融-存货类产品（标准仓单质押）  </vt:lpstr>
      <vt:lpstr> </vt:lpstr>
      <vt:lpstr> </vt:lpstr>
      <vt:lpstr>  供应链金融-存货类产品（非标仓单质押）  </vt:lpstr>
      <vt:lpstr> </vt:lpstr>
      <vt:lpstr> </vt:lpstr>
      <vt:lpstr> </vt:lpstr>
      <vt:lpstr> </vt:lpstr>
      <vt:lpstr> </vt:lpstr>
      <vt:lpstr> </vt:lpstr>
      <vt:lpstr>供应链金融-应收类产品- 名词解释</vt:lpstr>
      <vt:lpstr>供应链金融-应收类产品- 名词解释</vt:lpstr>
      <vt:lpstr> </vt:lpstr>
      <vt:lpstr> </vt:lpstr>
      <vt:lpstr> </vt:lpstr>
      <vt:lpstr>供应链金融-应收类产品-产品特色及风险控制点</vt:lpstr>
      <vt:lpstr>供应链金融-应收类产品-保理对贸易各方利益好处</vt:lpstr>
      <vt:lpstr>供应链金融-应收类产品-保理对贸易各方利益好处</vt:lpstr>
      <vt:lpstr>供应链金融-应收类产品--保理业务中合同及单据</vt:lpstr>
      <vt:lpstr>供应链金融-应收类产品--保理业务中合同及单据</vt:lpstr>
      <vt:lpstr>供应链金融-应收类产品--保理业务中合同及单据</vt:lpstr>
      <vt:lpstr>供应链金融-应收类产品--保理业务中合同及单据</vt:lpstr>
      <vt:lpstr>供应链金融-应收类产品--保理业务中合同及单据</vt:lpstr>
      <vt:lpstr>供应链金融-应收类产品-- 保理关键要素控制</vt:lpstr>
      <vt:lpstr>供应链金融-应收类产品-保理关键要素控制</vt:lpstr>
      <vt:lpstr>供应链金融-应收类产品-保理融资关键要素控制</vt:lpstr>
      <vt:lpstr>供应链金融-应收类产品--保理融资关键要素控制</vt:lpstr>
      <vt:lpstr>供应链金融-应收类产品-应收账款转让控制</vt:lpstr>
      <vt:lpstr>供应链金融-应收类产品-应收账款催收</vt:lpstr>
      <vt:lpstr>保理的基础知识介绍-应收账款商纠</vt:lpstr>
      <vt:lpstr>保理的基础知识介绍-应收账款回款管理（一）</vt:lpstr>
      <vt:lpstr>保理的基础知识介绍-应收账款回款管理（二）</vt:lpstr>
      <vt:lpstr>幻灯片 60</vt:lpstr>
      <vt:lpstr> </vt:lpstr>
      <vt:lpstr>幻灯片 62</vt:lpstr>
      <vt:lpstr>幻灯片 63</vt:lpstr>
      <vt:lpstr>供应链金融管理平台</vt:lpstr>
      <vt:lpstr>供应链金融-在线融资全流程</vt:lpstr>
      <vt:lpstr>幻灯片 66</vt:lpstr>
      <vt:lpstr>供应链金融-发展阶段</vt:lpstr>
      <vt:lpstr>供应链金融-生态圈结构</vt:lpstr>
      <vt:lpstr>供应链金融-参与主体介绍</vt:lpstr>
      <vt:lpstr>供应链金融-服务主体类型分布</vt:lpstr>
      <vt:lpstr>供应链金融-目标客户行业分布</vt:lpstr>
      <vt:lpstr>供应链金融-发展情况</vt:lpstr>
      <vt:lpstr>供应链金融-发展情况</vt:lpstr>
      <vt:lpstr>供应链金融-创新及发展方向</vt:lpstr>
      <vt:lpstr>幻灯片 75</vt:lpstr>
    </vt:vector>
  </TitlesOfParts>
  <LinksUpToDate>false</LinksUpToDate>
  <CharactersWithSpaces>0</CharactersWithSpaces>
  <SharedDoc>false</SharedDoc>
  <HyperlinkBase/>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XXX业务线 质量月报</dc:title>
  <dc:creator>XuPeizhong</dc:creator>
  <cp:lastModifiedBy>dell</cp:lastModifiedBy>
  <cp:revision>1107</cp:revision>
  <dcterms:created xsi:type="dcterms:W3CDTF">2015-06-03T06:12:01Z</dcterms:created>
  <dcterms:modified xsi:type="dcterms:W3CDTF">2018-06-09T06:08:47Z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2052-9.1.0.4715</vt:lpwstr>
  </property>
</Properties>
</file>